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83772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4c6d77539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4c6d7753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4c6d7753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4c6d7753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4c6d77539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4c6d7753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4c6d77539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4c6d7753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4c6d7753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4c6d7753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4c6d77539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4c6d7753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4c6d77539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4c6d7753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4c6d77539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4c6d7753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488" y="0"/>
            <a:ext cx="9143024" cy="6858000"/>
          </a:xfrm>
          <a:prstGeom prst="rect">
            <a:avLst/>
          </a:prstGeom>
          <a:noFill/>
          <a:ln>
            <a:noFill/>
          </a:ln>
        </p:spPr>
      </p:pic>
      <p:sp>
        <p:nvSpPr>
          <p:cNvPr id="14" name="Google Shape;14;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blip>
          <a:srcRect/>
          <a:stretch/>
        </p:blipFill>
        <p:spPr>
          <a:xfrm>
            <a:off x="487" y="0"/>
            <a:ext cx="9143025" cy="6858000"/>
          </a:xfrm>
          <a:prstGeom prst="rect">
            <a:avLst/>
          </a:prstGeom>
          <a:noFill/>
          <a:ln>
            <a:noFill/>
          </a:ln>
        </p:spPr>
      </p:pic>
      <p:sp>
        <p:nvSpPr>
          <p:cNvPr id="7" name="Google Shape;7;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7KG8igsh4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youtube.com/watch?v=wAV1g9IE3pQ"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RpyKvagik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www.youtube.com/watch?v=UzCyFhLOtgw"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tYSDaRlQNV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1293904" y="884302"/>
            <a:ext cx="6556200" cy="3334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4500" b="1"/>
              <a:t>Спілкування як соціально-психологічна категорія</a:t>
            </a:r>
            <a:endParaRPr sz="4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body" idx="1"/>
          </p:nvPr>
        </p:nvSpPr>
        <p:spPr>
          <a:xfrm>
            <a:off x="689975" y="2436550"/>
            <a:ext cx="8138700" cy="2511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7200" b="1" i="1">
                <a:solidFill>
                  <a:srgbClr val="000000"/>
                </a:solidFill>
              </a:rPr>
              <a:t>  ДЯКУЮ ЗА УВАГУ!</a:t>
            </a:r>
            <a:endParaRPr sz="7200" b="1" i="1">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body" idx="1"/>
          </p:nvPr>
        </p:nvSpPr>
        <p:spPr>
          <a:xfrm>
            <a:off x="471900" y="722025"/>
            <a:ext cx="8200200" cy="43515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2400">
                <a:latin typeface="Times New Roman"/>
                <a:ea typeface="Times New Roman"/>
                <a:cs typeface="Times New Roman"/>
                <a:sym typeface="Times New Roman"/>
              </a:rPr>
              <a:t>    </a:t>
            </a:r>
            <a:r>
              <a:rPr lang="en-US" sz="2400" b="1" i="1">
                <a:latin typeface="Times New Roman"/>
                <a:ea typeface="Times New Roman"/>
                <a:cs typeface="Times New Roman"/>
                <a:sym typeface="Times New Roman"/>
              </a:rPr>
              <a:t>СПІЛКУВАННЯ</a:t>
            </a:r>
            <a:r>
              <a:rPr lang="en-US" sz="2400">
                <a:latin typeface="Times New Roman"/>
                <a:ea typeface="Times New Roman"/>
                <a:cs typeface="Times New Roman"/>
                <a:sym typeface="Times New Roman"/>
              </a:rPr>
              <a:t> - це процес передавання й сприймання повідомлень за допомогою вербальних і невербальних засобів, що охоплює обмін інформацією між учасниками спілкування, її сприйняття й пізнання, а також їхній вплив один на одного і взаємодією щодо досягнення змін у діяльності.</a:t>
            </a:r>
            <a:endParaRPr sz="2400"/>
          </a:p>
        </p:txBody>
      </p:sp>
      <p:pic>
        <p:nvPicPr>
          <p:cNvPr id="92" name="Google Shape;92;p14" title="5 правил спілкування">
            <a:hlinkClick r:id="rId3"/>
          </p:cNvPr>
          <p:cNvPicPr preferRelativeResize="0"/>
          <p:nvPr/>
        </p:nvPicPr>
        <p:blipFill>
          <a:blip r:embed="rId4">
            <a:alphaModFix/>
          </a:blip>
          <a:stretch>
            <a:fillRect/>
          </a:stretch>
        </p:blipFill>
        <p:spPr>
          <a:xfrm>
            <a:off x="1024775" y="3271350"/>
            <a:ext cx="3251850" cy="2438900"/>
          </a:xfrm>
          <a:prstGeom prst="rect">
            <a:avLst/>
          </a:prstGeom>
          <a:noFill/>
          <a:ln>
            <a:noFill/>
          </a:ln>
        </p:spPr>
      </p:pic>
      <p:pic>
        <p:nvPicPr>
          <p:cNvPr id="93" name="Google Shape;93;p14"/>
          <p:cNvPicPr preferRelativeResize="0"/>
          <p:nvPr/>
        </p:nvPicPr>
        <p:blipFill>
          <a:blip r:embed="rId5">
            <a:alphaModFix/>
          </a:blip>
          <a:stretch>
            <a:fillRect/>
          </a:stretch>
        </p:blipFill>
        <p:spPr>
          <a:xfrm>
            <a:off x="4448725" y="4164829"/>
            <a:ext cx="4330200" cy="224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786300" y="564400"/>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Times New Roman"/>
                <a:ea typeface="Times New Roman"/>
                <a:cs typeface="Times New Roman"/>
                <a:sym typeface="Times New Roman"/>
              </a:rPr>
              <a:t>     </a:t>
            </a:r>
            <a:r>
              <a:rPr lang="en-US" sz="2400" b="1" i="1">
                <a:latin typeface="Times New Roman"/>
                <a:ea typeface="Times New Roman"/>
                <a:cs typeface="Times New Roman"/>
                <a:sym typeface="Times New Roman"/>
              </a:rPr>
              <a:t>Динаміку процесу спілкування можна подати в такий спосіб:</a:t>
            </a:r>
            <a:r>
              <a:rPr lang="en-US" sz="2400">
                <a:latin typeface="Times New Roman"/>
                <a:ea typeface="Times New Roman"/>
                <a:cs typeface="Times New Roman"/>
                <a:sym typeface="Times New Roman"/>
              </a:rPr>
              <a:t> а) передавач, відправник; б) одержувач, приймач, адресат; в) канал зв'язку; г) шум, сигнал; д) код, декодер.</a:t>
            </a:r>
            <a:endParaRPr sz="2400">
              <a:latin typeface="Times New Roman"/>
              <a:ea typeface="Times New Roman"/>
              <a:cs typeface="Times New Roman"/>
              <a:sym typeface="Times New Roman"/>
            </a:endParaRPr>
          </a:p>
          <a:p>
            <a:pPr marL="0" lvl="0" indent="139700" algn="just" rtl="0">
              <a:lnSpc>
                <a:spcPct val="115000"/>
              </a:lnSpc>
              <a:spcBef>
                <a:spcPts val="1000"/>
              </a:spcBef>
              <a:spcAft>
                <a:spcPts val="0"/>
              </a:spcAft>
              <a:buClr>
                <a:schemeClr val="dk1"/>
              </a:buClr>
              <a:buSzPts val="1100"/>
              <a:buFont typeface="Arial"/>
              <a:buNone/>
            </a:pPr>
            <a:r>
              <a:rPr lang="en-US" sz="2400" b="1" i="1">
                <a:latin typeface="Times New Roman"/>
                <a:ea typeface="Times New Roman"/>
                <a:cs typeface="Times New Roman"/>
                <a:sym typeface="Times New Roman"/>
              </a:rPr>
              <a:t>До структури спілкування належать:</a:t>
            </a:r>
            <a:endParaRPr sz="2400" b="1" i="1">
              <a:latin typeface="Times New Roman"/>
              <a:ea typeface="Times New Roman"/>
              <a:cs typeface="Times New Roman"/>
              <a:sym typeface="Times New Roman"/>
            </a:endParaRPr>
          </a:p>
          <a:p>
            <a:pPr marL="647700" lvl="0" indent="-381000" algn="l" rtl="0">
              <a:lnSpc>
                <a:spcPct val="97826"/>
              </a:lnSpc>
              <a:spcBef>
                <a:spcPts val="100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комунікативно-інформаційний компонент, що означає приймання (реципієнт) і передавання (комунікатор кореспондент) повідомлень і майбутній зворотний зв'язок, в основі якого - психологічний контакт;</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пізнавальний (перцептивний) компонент, що ґрунтується на процесі сприйняття й розуміння людьми один одного;</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інтерактивний (конативний) компонент, пов'язаний з процесом впливу, поведінкою.</a:t>
            </a:r>
            <a:endParaRPr sz="2400">
              <a:latin typeface="Times New Roman"/>
              <a:ea typeface="Times New Roman"/>
              <a:cs typeface="Times New Roman"/>
              <a:sym typeface="Times New Roman"/>
            </a:endParaRPr>
          </a:p>
          <a:p>
            <a:pPr marL="0" lvl="0" indent="0" algn="l" rtl="0">
              <a:spcBef>
                <a:spcPts val="1000"/>
              </a:spcBef>
              <a:spcAft>
                <a:spcPts val="0"/>
              </a:spcAft>
              <a:buNone/>
            </a:pPr>
            <a:endParaRPr sz="2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body" idx="1"/>
          </p:nvPr>
        </p:nvSpPr>
        <p:spPr>
          <a:xfrm>
            <a:off x="835475" y="382850"/>
            <a:ext cx="7886700" cy="4351200"/>
          </a:xfrm>
          <a:prstGeom prst="rect">
            <a:avLst/>
          </a:prstGeom>
        </p:spPr>
        <p:txBody>
          <a:bodyPr spcFirstLastPara="1" wrap="square" lIns="91425" tIns="45700" rIns="91425" bIns="45700" anchor="t" anchorCtr="0">
            <a:noAutofit/>
          </a:bodyPr>
          <a:lstStyle/>
          <a:p>
            <a:pPr marL="0" lvl="0" indent="139700" algn="just" rtl="0">
              <a:lnSpc>
                <a:spcPct val="115000"/>
              </a:lnSpc>
              <a:spcBef>
                <a:spcPts val="1000"/>
              </a:spcBef>
              <a:spcAft>
                <a:spcPts val="0"/>
              </a:spcAft>
              <a:buClr>
                <a:schemeClr val="dk1"/>
              </a:buClr>
              <a:buSzPts val="1100"/>
              <a:buFont typeface="Arial"/>
              <a:buNone/>
            </a:pPr>
            <a:r>
              <a:rPr lang="en-US" sz="2400" b="1" i="1">
                <a:latin typeface="Times New Roman"/>
                <a:ea typeface="Times New Roman"/>
                <a:cs typeface="Times New Roman"/>
                <a:sym typeface="Times New Roman"/>
              </a:rPr>
              <a:t>         Виокремлюють такі види спілкування:</a:t>
            </a:r>
            <a:endParaRPr sz="2400" b="1" i="1">
              <a:latin typeface="Times New Roman"/>
              <a:ea typeface="Times New Roman"/>
              <a:cs typeface="Times New Roman"/>
              <a:sym typeface="Times New Roman"/>
            </a:endParaRPr>
          </a:p>
          <a:p>
            <a:pPr marL="647700" lvl="0" indent="-381000" algn="l" rtl="0">
              <a:lnSpc>
                <a:spcPct val="97826"/>
              </a:lnSpc>
              <a:spcBef>
                <a:spcPts val="100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міжособистісне;</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між особистістю і групою;</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групове і міжгрупове;</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масове;</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довірливе і конфліктне;</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інтимне і криміногенне;</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ділове й особисте;</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пряме й опосередковане;</a:t>
            </a:r>
            <a:endParaRPr sz="2400">
              <a:latin typeface="Times New Roman"/>
              <a:ea typeface="Times New Roman"/>
              <a:cs typeface="Times New Roman"/>
              <a:sym typeface="Times New Roman"/>
            </a:endParaRPr>
          </a:p>
          <a:p>
            <a:pPr marL="647700" lvl="0" indent="-381000" algn="l" rtl="0">
              <a:lnSpc>
                <a:spcPct val="97826"/>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 терапевтичне і ненасильницьке.</a:t>
            </a:r>
            <a:endParaRPr sz="2400">
              <a:latin typeface="Times New Roman"/>
              <a:ea typeface="Times New Roman"/>
              <a:cs typeface="Times New Roman"/>
              <a:sym typeface="Times New Roman"/>
            </a:endParaRPr>
          </a:p>
          <a:p>
            <a:pPr marL="0" lvl="0" indent="0" algn="l" rtl="0">
              <a:spcBef>
                <a:spcPts val="1000"/>
              </a:spcBef>
              <a:spcAft>
                <a:spcPts val="0"/>
              </a:spcAft>
              <a:buNone/>
            </a:pPr>
            <a:endParaRPr/>
          </a:p>
        </p:txBody>
      </p:sp>
      <p:pic>
        <p:nvPicPr>
          <p:cNvPr id="104" name="Google Shape;104;p16"/>
          <p:cNvPicPr preferRelativeResize="0"/>
          <p:nvPr/>
        </p:nvPicPr>
        <p:blipFill>
          <a:blip r:embed="rId3">
            <a:alphaModFix/>
          </a:blip>
          <a:stretch>
            <a:fillRect/>
          </a:stretch>
        </p:blipFill>
        <p:spPr>
          <a:xfrm>
            <a:off x="4221950" y="4458150"/>
            <a:ext cx="3170108" cy="2085600"/>
          </a:xfrm>
          <a:prstGeom prst="rect">
            <a:avLst/>
          </a:prstGeom>
          <a:noFill/>
          <a:ln>
            <a:noFill/>
          </a:ln>
        </p:spPr>
      </p:pic>
      <p:pic>
        <p:nvPicPr>
          <p:cNvPr id="105" name="Google Shape;105;p16" title="Види спілкування та їх особливості">
            <a:hlinkClick r:id="rId4"/>
          </p:cNvPr>
          <p:cNvPicPr preferRelativeResize="0"/>
          <p:nvPr/>
        </p:nvPicPr>
        <p:blipFill>
          <a:blip r:embed="rId5">
            <a:alphaModFix/>
          </a:blip>
          <a:stretch>
            <a:fillRect/>
          </a:stretch>
        </p:blipFill>
        <p:spPr>
          <a:xfrm>
            <a:off x="5690025" y="1369678"/>
            <a:ext cx="3170100" cy="23775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body" idx="1"/>
          </p:nvPr>
        </p:nvSpPr>
        <p:spPr>
          <a:xfrm>
            <a:off x="628650" y="288475"/>
            <a:ext cx="8594400" cy="5625000"/>
          </a:xfrm>
          <a:prstGeom prst="rect">
            <a:avLst/>
          </a:prstGeom>
        </p:spPr>
        <p:txBody>
          <a:bodyPr spcFirstLastPara="1" wrap="square" lIns="91425" tIns="45700" rIns="91425" bIns="45700" anchor="t" anchorCtr="0">
            <a:noAutofit/>
          </a:bodyPr>
          <a:lstStyle/>
          <a:p>
            <a:pPr marL="0" lvl="0" indent="139700" algn="just" rtl="0">
              <a:lnSpc>
                <a:spcPct val="115000"/>
              </a:lnSpc>
              <a:spcBef>
                <a:spcPts val="1000"/>
              </a:spcBef>
              <a:spcAft>
                <a:spcPts val="0"/>
              </a:spcAft>
              <a:buClr>
                <a:schemeClr val="dk1"/>
              </a:buClr>
              <a:buSzPts val="1100"/>
              <a:buFont typeface="Arial"/>
              <a:buNone/>
            </a:pPr>
            <a:r>
              <a:rPr lang="en-US" sz="2400">
                <a:latin typeface="Times New Roman"/>
                <a:ea typeface="Times New Roman"/>
                <a:cs typeface="Times New Roman"/>
                <a:sym typeface="Times New Roman"/>
              </a:rPr>
              <a:t>Безумовно, спілкування можливе лише за допомогою знакових систем. </a:t>
            </a:r>
            <a:r>
              <a:rPr lang="en-US" sz="2400" b="1" i="1">
                <a:latin typeface="Times New Roman"/>
                <a:ea typeface="Times New Roman"/>
                <a:cs typeface="Times New Roman"/>
                <a:sym typeface="Times New Roman"/>
              </a:rPr>
              <a:t>Розрізняють</a:t>
            </a:r>
            <a:r>
              <a:rPr lang="en-US" sz="2400">
                <a:latin typeface="Times New Roman"/>
                <a:ea typeface="Times New Roman"/>
                <a:cs typeface="Times New Roman"/>
                <a:sym typeface="Times New Roman"/>
              </a:rPr>
              <a:t> вербальні засоби спілкування (усне і письмове мовлення) і невербальні (немовні) засоби спілкування.</a:t>
            </a:r>
            <a:endParaRPr sz="2400">
              <a:latin typeface="Times New Roman"/>
              <a:ea typeface="Times New Roman"/>
              <a:cs typeface="Times New Roman"/>
              <a:sym typeface="Times New Roman"/>
            </a:endParaRPr>
          </a:p>
          <a:p>
            <a:pPr marL="0" lvl="0" indent="139700" algn="just" rtl="0">
              <a:lnSpc>
                <a:spcPct val="115000"/>
              </a:lnSpc>
              <a:spcBef>
                <a:spcPts val="1000"/>
              </a:spcBef>
              <a:spcAft>
                <a:spcPts val="0"/>
              </a:spcAft>
              <a:buClr>
                <a:schemeClr val="dk1"/>
              </a:buClr>
              <a:buSzPts val="1100"/>
              <a:buFont typeface="Arial"/>
              <a:buNone/>
            </a:pPr>
            <a:r>
              <a:rPr lang="en-US" sz="2400">
                <a:latin typeface="Times New Roman"/>
                <a:ea typeface="Times New Roman"/>
                <a:cs typeface="Times New Roman"/>
                <a:sym typeface="Times New Roman"/>
              </a:rPr>
              <a:t>Коли спілкуються за допомогою невербальних засобів, дуже важливими є жести рук, особливості ходи, голосу, а також вираз обличчя (міміка), очей (мікроміміка), поза, рух усього тіла загалом (пантоміміка), дистанція тощо. Причому вираз обличчя іноді краще, ніж слова, говорить про ставлення до співрозмовника. Відомі гримаси, які виражають відданість, доброзичливість, лестощі, презирство, страх, заздрість, ненависть тощо.</a:t>
            </a:r>
            <a:endParaRPr sz="2400">
              <a:latin typeface="Times New Roman"/>
              <a:ea typeface="Times New Roman"/>
              <a:cs typeface="Times New Roman"/>
              <a:sym typeface="Times New Roman"/>
            </a:endParaRPr>
          </a:p>
          <a:p>
            <a:pPr marL="0" lvl="0" indent="0" algn="l" rtl="0">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body" idx="1"/>
          </p:nvPr>
        </p:nvSpPr>
        <p:spPr>
          <a:xfrm>
            <a:off x="628650" y="406750"/>
            <a:ext cx="81018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Times New Roman"/>
                <a:ea typeface="Times New Roman"/>
                <a:cs typeface="Times New Roman"/>
                <a:sym typeface="Times New Roman"/>
              </a:rPr>
              <a:t>       </a:t>
            </a:r>
            <a:r>
              <a:rPr lang="en-US" sz="2400" b="1" i="1">
                <a:latin typeface="Times New Roman"/>
                <a:ea typeface="Times New Roman"/>
                <a:cs typeface="Times New Roman"/>
                <a:sym typeface="Times New Roman"/>
              </a:rPr>
              <a:t>Невербальні засоби спілкування потрібні, зокрема, для </a:t>
            </a:r>
            <a:r>
              <a:rPr lang="en-US" sz="2400">
                <a:latin typeface="Times New Roman"/>
                <a:ea typeface="Times New Roman"/>
                <a:cs typeface="Times New Roman"/>
                <a:sym typeface="Times New Roman"/>
              </a:rPr>
              <a:t>того, щоб регулювати плин процесу спілкування, створювати психологічний контакт між партнерами; виявляти емоції, відображати оцінку ситуації. </a:t>
            </a:r>
            <a:endParaRPr sz="2400">
              <a:latin typeface="Times New Roman"/>
              <a:ea typeface="Times New Roman"/>
              <a:cs typeface="Times New Roman"/>
              <a:sym typeface="Times New Roman"/>
            </a:endParaRPr>
          </a:p>
          <a:p>
            <a:pPr marL="0" lvl="0" indent="139700" algn="just" rtl="0">
              <a:lnSpc>
                <a:spcPct val="115000"/>
              </a:lnSpc>
              <a:spcBef>
                <a:spcPts val="1000"/>
              </a:spcBef>
              <a:spcAft>
                <a:spcPts val="0"/>
              </a:spcAft>
              <a:buClr>
                <a:schemeClr val="dk1"/>
              </a:buClr>
              <a:buSzPts val="1100"/>
              <a:buFont typeface="Arial"/>
              <a:buNone/>
            </a:pPr>
            <a:r>
              <a:rPr lang="en-US" sz="2400" b="1" i="1">
                <a:latin typeface="Times New Roman"/>
                <a:ea typeface="Times New Roman"/>
                <a:cs typeface="Times New Roman"/>
                <a:sym typeface="Times New Roman"/>
              </a:rPr>
              <a:t>Невербальні засоби спілкування поділяють на три групи:</a:t>
            </a:r>
            <a:endParaRPr sz="2400" b="1" i="1">
              <a:latin typeface="Times New Roman"/>
              <a:ea typeface="Times New Roman"/>
              <a:cs typeface="Times New Roman"/>
              <a:sym typeface="Times New Roman"/>
            </a:endParaRPr>
          </a:p>
          <a:p>
            <a:pPr marL="647700" lvl="0" indent="-381000" algn="l" rtl="0">
              <a:lnSpc>
                <a:spcPct val="97826"/>
              </a:lnSpc>
              <a:spcBef>
                <a:spcPts val="100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1. Візуальні:</a:t>
            </a:r>
            <a:endParaRPr sz="2400">
              <a:latin typeface="Times New Roman"/>
              <a:ea typeface="Times New Roman"/>
              <a:cs typeface="Times New Roman"/>
              <a:sym typeface="Times New Roman"/>
            </a:endParaRPr>
          </a:p>
          <a:p>
            <a:pPr marL="1295400" lvl="1" indent="-381000" algn="l" rtl="0">
              <a:lnSpc>
                <a:spcPct val="112500"/>
              </a:lnSpc>
              <a:spcBef>
                <a:spcPts val="0"/>
              </a:spcBef>
              <a:spcAft>
                <a:spcPts val="0"/>
              </a:spcAft>
              <a:buClr>
                <a:schemeClr val="dk1"/>
              </a:buClr>
              <a:buSzPts val="2400"/>
              <a:buFont typeface="Times New Roman"/>
              <a:buChar char="○"/>
            </a:pPr>
            <a:r>
              <a:rPr lang="en-US">
                <a:latin typeface="Times New Roman"/>
                <a:ea typeface="Times New Roman"/>
                <a:cs typeface="Times New Roman"/>
                <a:sym typeface="Times New Roman"/>
              </a:rPr>
              <a:t>• кінетика (рух рук, ніг, голови, тулуба);</a:t>
            </a:r>
            <a:endParaRPr>
              <a:latin typeface="Times New Roman"/>
              <a:ea typeface="Times New Roman"/>
              <a:cs typeface="Times New Roman"/>
              <a:sym typeface="Times New Roman"/>
            </a:endParaRPr>
          </a:p>
          <a:p>
            <a:pPr marL="1295400" lvl="1" indent="-381000" algn="l" rtl="0">
              <a:lnSpc>
                <a:spcPct val="112500"/>
              </a:lnSpc>
              <a:spcBef>
                <a:spcPts val="0"/>
              </a:spcBef>
              <a:spcAft>
                <a:spcPts val="0"/>
              </a:spcAft>
              <a:buClr>
                <a:schemeClr val="dk1"/>
              </a:buClr>
              <a:buSzPts val="2400"/>
              <a:buFont typeface="Times New Roman"/>
              <a:buChar char="○"/>
            </a:pPr>
            <a:r>
              <a:rPr lang="en-US">
                <a:latin typeface="Times New Roman"/>
                <a:ea typeface="Times New Roman"/>
                <a:cs typeface="Times New Roman"/>
                <a:sym typeface="Times New Roman"/>
              </a:rPr>
              <a:t>• напрям погляду і візуальний контакт;</a:t>
            </a:r>
            <a:endParaRPr>
              <a:latin typeface="Times New Roman"/>
              <a:ea typeface="Times New Roman"/>
              <a:cs typeface="Times New Roman"/>
              <a:sym typeface="Times New Roman"/>
            </a:endParaRPr>
          </a:p>
          <a:p>
            <a:pPr marL="1295400" lvl="1" indent="-381000" algn="l" rtl="0">
              <a:lnSpc>
                <a:spcPct val="112500"/>
              </a:lnSpc>
              <a:spcBef>
                <a:spcPts val="0"/>
              </a:spcBef>
              <a:spcAft>
                <a:spcPts val="0"/>
              </a:spcAft>
              <a:buClr>
                <a:schemeClr val="dk1"/>
              </a:buClr>
              <a:buSzPts val="2400"/>
              <a:buFont typeface="Times New Roman"/>
              <a:buChar char="○"/>
            </a:pPr>
            <a:r>
              <a:rPr lang="en-US">
                <a:latin typeface="Times New Roman"/>
                <a:ea typeface="Times New Roman"/>
                <a:cs typeface="Times New Roman"/>
                <a:sym typeface="Times New Roman"/>
              </a:rPr>
              <a:t>• вираз очей;</a:t>
            </a:r>
            <a:endParaRPr>
              <a:latin typeface="Times New Roman"/>
              <a:ea typeface="Times New Roman"/>
              <a:cs typeface="Times New Roman"/>
              <a:sym typeface="Times New Roman"/>
            </a:endParaRPr>
          </a:p>
          <a:p>
            <a:pPr marL="1295400" lvl="1" indent="-381000" algn="l" rtl="0">
              <a:lnSpc>
                <a:spcPct val="112500"/>
              </a:lnSpc>
              <a:spcBef>
                <a:spcPts val="0"/>
              </a:spcBef>
              <a:spcAft>
                <a:spcPts val="0"/>
              </a:spcAft>
              <a:buClr>
                <a:schemeClr val="dk1"/>
              </a:buClr>
              <a:buSzPts val="2400"/>
              <a:buFont typeface="Times New Roman"/>
              <a:buChar char="○"/>
            </a:pPr>
            <a:r>
              <a:rPr lang="en-US">
                <a:latin typeface="Times New Roman"/>
                <a:ea typeface="Times New Roman"/>
                <a:cs typeface="Times New Roman"/>
                <a:sym typeface="Times New Roman"/>
              </a:rPr>
              <a:t>• вираз обличчя;</a:t>
            </a:r>
            <a:endParaRPr>
              <a:latin typeface="Times New Roman"/>
              <a:ea typeface="Times New Roman"/>
              <a:cs typeface="Times New Roman"/>
              <a:sym typeface="Times New Roman"/>
            </a:endParaRPr>
          </a:p>
          <a:p>
            <a:pPr marL="0" lvl="0" indent="0" algn="l" rtl="0">
              <a:spcBef>
                <a:spcPts val="1000"/>
              </a:spcBef>
              <a:spcAft>
                <a:spcPts val="0"/>
              </a:spcAft>
              <a:buNone/>
            </a:pPr>
            <a:endParaRPr sz="2400">
              <a:latin typeface="Times New Roman"/>
              <a:ea typeface="Times New Roman"/>
              <a:cs typeface="Times New Roman"/>
              <a:sym typeface="Times New Roman"/>
            </a:endParaRPr>
          </a:p>
          <a:p>
            <a:pPr marL="0" lvl="0" indent="0" algn="l" rtl="0">
              <a:spcBef>
                <a:spcPts val="1000"/>
              </a:spcBef>
              <a:spcAft>
                <a:spcPts val="0"/>
              </a:spcAft>
              <a:buNone/>
            </a:pPr>
            <a:endParaRPr sz="2400">
              <a:latin typeface="Times New Roman"/>
              <a:ea typeface="Times New Roman"/>
              <a:cs typeface="Times New Roman"/>
              <a:sym typeface="Times New Roman"/>
            </a:endParaRPr>
          </a:p>
        </p:txBody>
      </p:sp>
      <p:pic>
        <p:nvPicPr>
          <p:cNvPr id="116" name="Google Shape;116;p18"/>
          <p:cNvPicPr preferRelativeResize="0"/>
          <p:nvPr/>
        </p:nvPicPr>
        <p:blipFill>
          <a:blip r:embed="rId3">
            <a:alphaModFix/>
          </a:blip>
          <a:stretch>
            <a:fillRect/>
          </a:stretch>
        </p:blipFill>
        <p:spPr>
          <a:xfrm>
            <a:off x="4645575" y="4260025"/>
            <a:ext cx="3355650" cy="2207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body" idx="1"/>
          </p:nvPr>
        </p:nvSpPr>
        <p:spPr>
          <a:xfrm>
            <a:off x="628650" y="170225"/>
            <a:ext cx="8377500" cy="4351200"/>
          </a:xfrm>
          <a:prstGeom prst="rect">
            <a:avLst/>
          </a:prstGeom>
        </p:spPr>
        <p:txBody>
          <a:bodyPr spcFirstLastPara="1" wrap="square" lIns="91425" tIns="45700" rIns="91425" bIns="45700" anchor="t" anchorCtr="0">
            <a:noAutofit/>
          </a:bodyPr>
          <a:lstStyle/>
          <a:p>
            <a:pPr marL="647700" lvl="0" indent="-381000" algn="l" rtl="0">
              <a:lnSpc>
                <a:spcPct val="97826"/>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2. Акустичні (звукові):</a:t>
            </a:r>
            <a:endParaRPr sz="2400">
              <a:solidFill>
                <a:srgbClr val="000000"/>
              </a:solidFill>
              <a:latin typeface="Times New Roman"/>
              <a:ea typeface="Times New Roman"/>
              <a:cs typeface="Times New Roman"/>
              <a:sym typeface="Times New Roman"/>
            </a:endParaRPr>
          </a:p>
          <a:p>
            <a:pPr marL="1295400" lvl="1" indent="-381000" algn="l" rtl="0">
              <a:lnSpc>
                <a:spcPct val="1125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 пов'язані з мовою (інтонація, звук, тембр, тон, ритм, висота звуку, мовні паузи і їхня локалізація в тексті);</a:t>
            </a:r>
            <a:endParaRPr>
              <a:solidFill>
                <a:srgbClr val="000000"/>
              </a:solidFill>
              <a:latin typeface="Times New Roman"/>
              <a:ea typeface="Times New Roman"/>
              <a:cs typeface="Times New Roman"/>
              <a:sym typeface="Times New Roman"/>
            </a:endParaRPr>
          </a:p>
          <a:p>
            <a:pPr marL="1295400" lvl="1" indent="-381000" algn="l" rtl="0">
              <a:lnSpc>
                <a:spcPct val="1125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 не пов'язані з мовою (сміх, плач, кашель, подих, скрегіт зубів, "шморгання" носом тощо).</a:t>
            </a:r>
            <a:endParaRPr>
              <a:solidFill>
                <a:srgbClr val="000000"/>
              </a:solidFill>
              <a:latin typeface="Times New Roman"/>
              <a:ea typeface="Times New Roman"/>
              <a:cs typeface="Times New Roman"/>
              <a:sym typeface="Times New Roman"/>
            </a:endParaRPr>
          </a:p>
          <a:p>
            <a:pPr marL="647700" lvl="0" indent="-381000" algn="l" rtl="0">
              <a:lnSpc>
                <a:spcPct val="97826"/>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3. Тактильні (пов'язані з дотиком):</a:t>
            </a:r>
            <a:endParaRPr sz="2400">
              <a:solidFill>
                <a:srgbClr val="000000"/>
              </a:solidFill>
              <a:latin typeface="Times New Roman"/>
              <a:ea typeface="Times New Roman"/>
              <a:cs typeface="Times New Roman"/>
              <a:sym typeface="Times New Roman"/>
            </a:endParaRPr>
          </a:p>
          <a:p>
            <a:pPr marL="1295400" lvl="1" indent="-381000" algn="l" rtl="0">
              <a:lnSpc>
                <a:spcPct val="1125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 фізичний вплив (вести сліпого за руку, контактний танець та ін.);</a:t>
            </a:r>
            <a:endParaRPr>
              <a:solidFill>
                <a:srgbClr val="000000"/>
              </a:solidFill>
              <a:latin typeface="Times New Roman"/>
              <a:ea typeface="Times New Roman"/>
              <a:cs typeface="Times New Roman"/>
              <a:sym typeface="Times New Roman"/>
            </a:endParaRPr>
          </a:p>
          <a:p>
            <a:pPr marL="1295400" lvl="1" indent="-381000" algn="l" rtl="0">
              <a:lnSpc>
                <a:spcPct val="1125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 такевика (потиск руки, плескання по плечу).</a:t>
            </a:r>
            <a:endParaRPr>
              <a:solidFill>
                <a:srgbClr val="000000"/>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pic>
        <p:nvPicPr>
          <p:cNvPr id="122" name="Google Shape;122;p19" descr="Також Вам буде цікавим:&#10;5 ДВОЗНАЧНИХ СИГНАЛІВ У СПІЛКУВАННІ https://youtu.be/LknOUd9jryY&#10;&#10;3 СПОСОБИ ЧИТАТИ ЛЮДЕЙ https://youtu.be/TT6Uat6oyDc&#10;&#10;5 СПОСОБІВ ШВИДКО ЗАСПОКОЇТИСЯ https://youtu.be/U7FqxB6sYn0&#10;&#10;3 СПОСОБИ РОЗПОЧАТИ РОЗМОВУ З НЕЗНАЙОМОЮ ЛЮДИНОЮ https://youtu.be/qLCHOy79S3Q&#10;&#10;3 СПОСОБИ НЕ БУТИ НУДНИМИ https://youtu.be/LUCIcEkqwnk&#10;&#10;10 ВПРАВ СЛОВЕСНОЇ ІМПРОВІЗАЦІЇ https://youtu.be/bUklFPwd_78&#10;&#10;4 ТЕХНІКИ УПРАВЛІННЯ ГНІВОМ https://youtu.be/myxkbmi6G9I&#10;&#10;4 СЕКРЕТИ УНИКНЕННЯ НЕЗРУЧНОЇ МОВЧАНКИ https://youtu.be/bq6H6f0mw6c&#10;&#10;ЯК КОНФЛІКТУВАТИ КОНСТРУКТИВНО https://youtu.be/tGj-8vtF-Vo&#10;&#10;ЯК ЕЛЕГАНТНО ПОСТАВИТИ ЛЮДИНУ НА МІСЦЕ https://youtu.be/2xyqEyDgVgk&#10;&#10;2 ФАКТИ ПРО УСПІШНІ ПЕРЕМОВИНИ https://youtu.be/ou_MD4OenMo&#10;&#10;4 ПРАВИЛА ЯК ПОДОБАТИСЯ ЛЮДЯМ  https://youtu.be/p9sllQRx5FI&#10;&#10;4 СЕКРЕТИ ДЛЯ УСІХ, ХТО ГОТУЄТЬСЯ ДО ВАЖЛИВОЇ РОЗМОВИ https://www.youtube.com/watch?v=KgtgVknoOF4&#10;&#10;6 ЖАХЛИВИХ ДУРНИЦЬ У СПІЛКУВАННІ  https://www.youtube.com/watch?v=3swKLUvKt4E&#10;&#10;Дякуємо за перегляд! Якщо це відео було для вас корисним, поставте лайк і поділіться відео з друзями.&#10;&#10;Підписуйтеся на наш канал http://www.youtube.com/c/SchoolSPE &#10;&#10;Більше інформації про Школу розвитку SPE знайдете тут:&#10;http://spe.org.ua/&#10;&#10;Хочете навчитись:&#10;Доносити свою думку зрозуміло і доступно?&#10;Розуміти і приймати себе і інших?&#10;Бути лідерами у спілкуванні?&#10;Цінувати і любити людей такими як вони є?&#10;Бути ораторами і публічно виступати?&#10;Захищати свій кордон і не переходити чужий?&#10;Спілкуватись, а не просто говорити?&#10;Володіти мовою свого тіла? &#10;Тоді КУРС &quot;СПІЛКУВАННЯ ТА ПОРОЗУМІННЯ&quot;  для Вас! Деталі https://spe.org.ua/study/sp/&#10;&#10;НОВИНКА від SPE! Дистанційний курс &quot;Спілкування та порозуміння&quot;! &#10;Щоб зрозуміти, що це для Тебе - переходь за посиланням на демо-курсу - https://m.me/831198177073591?ref=w2897884&#10;&#10;#РоманКушнір #SPE #Спілкування #Саморозвиток" title="4 СПОСОБИ ЕФЕКТИВНОГО СПІЛКУВАННЯ | Школа розвитку SPE">
            <a:hlinkClick r:id="rId3"/>
          </p:cNvPr>
          <p:cNvPicPr preferRelativeResize="0"/>
          <p:nvPr/>
        </p:nvPicPr>
        <p:blipFill>
          <a:blip r:embed="rId4">
            <a:alphaModFix/>
          </a:blip>
          <a:stretch>
            <a:fillRect/>
          </a:stretch>
        </p:blipFill>
        <p:spPr>
          <a:xfrm>
            <a:off x="822450" y="4496075"/>
            <a:ext cx="2709034" cy="2031775"/>
          </a:xfrm>
          <a:prstGeom prst="rect">
            <a:avLst/>
          </a:prstGeom>
          <a:noFill/>
          <a:ln>
            <a:noFill/>
          </a:ln>
        </p:spPr>
      </p:pic>
      <p:pic>
        <p:nvPicPr>
          <p:cNvPr id="123" name="Google Shape;123;p19" descr="Чому важко побудувати взаємини - https://www.youtube.com/watch?v=EtMjUe1z9wo&amp;index=25&amp;t=30s&#10;&#10;Айзберг взаємин https://www.youtube.com/watch?v=6FJcpywJ4ME&amp;index=26&#10;&#10;Дякуємо за перегляд! Якщо це відео було для вас корисним, поставте лайк і поділіться відео з друзями.&#10;&#10;Підписуйтеся на наш канал https://www.youtube.com/channel/UCb4AyUGwZp3ywNlBElelD2A&#10;&#10;Більше інформації про Школу розвитку SPE знайдете тут:&#10;http://spe.org.ua/&#10;&#10;Детальніше про курси Школи розвитку SPE:&#10;Спілкування та порозуміння https://spe.org.ua/study/spilkuvannia...&#10;Особиста ефективність https://spe.org.ua/study/efektyvnist-...&#10;&#10;Менеджмент взаємин https://spe.org.ua/study/menedzhment-...&#10;Бізнес-інкубатор https://spe.org.ua/study/biznes-inkub...&#10;Старт-ап ракета https://spe.org.ua/study/start-ap/&#10;&#10;Систематизація продаж https://spe.org.ua/study/systematyzat...&#10;&#10;Реєстраційна форма на дистанційний курс &quot;30 днів до змін&quot; https://bit.ly/2JkyMzZ" title="Секрети ефективного спілкування | Школа розвитку SPE">
            <a:hlinkClick r:id="rId5"/>
          </p:cNvPr>
          <p:cNvPicPr preferRelativeResize="0"/>
          <p:nvPr/>
        </p:nvPicPr>
        <p:blipFill>
          <a:blip r:embed="rId6">
            <a:alphaModFix/>
          </a:blip>
          <a:stretch>
            <a:fillRect/>
          </a:stretch>
        </p:blipFill>
        <p:spPr>
          <a:xfrm>
            <a:off x="4550949" y="4358525"/>
            <a:ext cx="3075850" cy="2306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body" idx="1"/>
          </p:nvPr>
        </p:nvSpPr>
        <p:spPr>
          <a:xfrm>
            <a:off x="462000" y="367325"/>
            <a:ext cx="8220000" cy="4351200"/>
          </a:xfrm>
          <a:prstGeom prst="rect">
            <a:avLst/>
          </a:prstGeom>
        </p:spPr>
        <p:txBody>
          <a:bodyPr spcFirstLastPara="1" wrap="square" lIns="91425" tIns="45700" rIns="91425" bIns="45700" anchor="t" anchorCtr="0">
            <a:noAutofit/>
          </a:bodyPr>
          <a:lstStyle/>
          <a:p>
            <a:pPr marL="0" lvl="0" indent="139700" algn="just" rtl="0">
              <a:lnSpc>
                <a:spcPct val="115000"/>
              </a:lnSpc>
              <a:spcBef>
                <a:spcPts val="1000"/>
              </a:spcBef>
              <a:spcAft>
                <a:spcPts val="0"/>
              </a:spcAft>
              <a:buClr>
                <a:schemeClr val="dk1"/>
              </a:buClr>
              <a:buSzPts val="1100"/>
              <a:buFont typeface="Arial"/>
              <a:buNone/>
            </a:pPr>
            <a:r>
              <a:rPr lang="en-US" sz="2400">
                <a:latin typeface="Times New Roman"/>
                <a:ea typeface="Times New Roman"/>
                <a:cs typeface="Times New Roman"/>
                <a:sym typeface="Times New Roman"/>
              </a:rPr>
              <a:t>У межах комунікативного аспекту спілкування психологічна взаємодія партнерів концентрується навколо проблеми контакту. Цю проблему не потрібно обмежувати вміннями і навичками комунікативної поведінки й використання засобів спілкування. Головне в успіху контактів - у сприйнятті партнерами один одного.</a:t>
            </a:r>
            <a:endParaRPr sz="2400">
              <a:latin typeface="Times New Roman"/>
              <a:ea typeface="Times New Roman"/>
              <a:cs typeface="Times New Roman"/>
              <a:sym typeface="Times New Roman"/>
            </a:endParaRPr>
          </a:p>
          <a:p>
            <a:pPr marL="0" lvl="0" indent="139700" algn="just" rtl="0">
              <a:lnSpc>
                <a:spcPct val="115000"/>
              </a:lnSpc>
              <a:spcBef>
                <a:spcPts val="1000"/>
              </a:spcBef>
              <a:spcAft>
                <a:spcPts val="0"/>
              </a:spcAft>
              <a:buClr>
                <a:schemeClr val="dk1"/>
              </a:buClr>
              <a:buSzPts val="1100"/>
              <a:buFont typeface="Arial"/>
              <a:buNone/>
            </a:pPr>
            <a:r>
              <a:rPr lang="en-US" sz="2400">
                <a:latin typeface="Times New Roman"/>
                <a:ea typeface="Times New Roman"/>
                <a:cs typeface="Times New Roman"/>
                <a:sym typeface="Times New Roman"/>
              </a:rPr>
              <a:t>Психологічний контакт починається з конкретно</a:t>
            </a:r>
            <a:r>
              <a:rPr lang="en-US" sz="2400">
                <a:solidFill>
                  <a:srgbClr val="000000"/>
                </a:solidFill>
                <a:latin typeface="Times New Roman"/>
                <a:ea typeface="Times New Roman"/>
                <a:cs typeface="Times New Roman"/>
                <a:sym typeface="Times New Roman"/>
              </a:rPr>
              <a:t>-почуттєвого</a:t>
            </a:r>
            <a:r>
              <a:rPr lang="en-US" sz="2400">
                <a:latin typeface="Times New Roman"/>
                <a:ea typeface="Times New Roman"/>
                <a:cs typeface="Times New Roman"/>
                <a:sym typeface="Times New Roman"/>
              </a:rPr>
              <a:t> сприйняття зовнішнього вигляду партнерів за допомогою органів відчуттів.</a:t>
            </a:r>
            <a:endParaRPr sz="2400">
              <a:latin typeface="Times New Roman"/>
              <a:ea typeface="Times New Roman"/>
              <a:cs typeface="Times New Roman"/>
              <a:sym typeface="Times New Roman"/>
            </a:endParaRPr>
          </a:p>
          <a:p>
            <a:pPr marL="0" lvl="0" indent="0" algn="l" rtl="0">
              <a:spcBef>
                <a:spcPts val="1000"/>
              </a:spcBef>
              <a:spcAft>
                <a:spcPts val="0"/>
              </a:spcAft>
              <a:buNone/>
            </a:pPr>
            <a:endParaRPr/>
          </a:p>
        </p:txBody>
      </p:sp>
      <p:pic>
        <p:nvPicPr>
          <p:cNvPr id="129" name="Google Shape;129;p20"/>
          <p:cNvPicPr preferRelativeResize="0"/>
          <p:nvPr/>
        </p:nvPicPr>
        <p:blipFill rotWithShape="1">
          <a:blip r:embed="rId3">
            <a:alphaModFix/>
          </a:blip>
          <a:srcRect r="15383" b="15383"/>
          <a:stretch/>
        </p:blipFill>
        <p:spPr>
          <a:xfrm>
            <a:off x="2044275" y="4718525"/>
            <a:ext cx="2552395" cy="1677025"/>
          </a:xfrm>
          <a:prstGeom prst="rect">
            <a:avLst/>
          </a:prstGeom>
          <a:noFill/>
          <a:ln>
            <a:noFill/>
          </a:ln>
        </p:spPr>
      </p:pic>
      <p:pic>
        <p:nvPicPr>
          <p:cNvPr id="130" name="Google Shape;130;p20"/>
          <p:cNvPicPr preferRelativeResize="0"/>
          <p:nvPr/>
        </p:nvPicPr>
        <p:blipFill>
          <a:blip r:embed="rId4">
            <a:alphaModFix/>
          </a:blip>
          <a:stretch>
            <a:fillRect/>
          </a:stretch>
        </p:blipFill>
        <p:spPr>
          <a:xfrm>
            <a:off x="6089145" y="4206125"/>
            <a:ext cx="2788706" cy="183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body" idx="1"/>
          </p:nvPr>
        </p:nvSpPr>
        <p:spPr>
          <a:xfrm>
            <a:off x="628650" y="465850"/>
            <a:ext cx="82791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Times New Roman"/>
                <a:ea typeface="Times New Roman"/>
                <a:cs typeface="Times New Roman"/>
                <a:sym typeface="Times New Roman"/>
              </a:rPr>
              <a:t>     На стадії виникнення контакту значну роль відіграє зовнішня привабливість людини, завдяки якій вона здобуває особливий, вищий Комунікативний потенціал. </a:t>
            </a:r>
            <a:endParaRPr sz="2400">
              <a:latin typeface="Times New Roman"/>
              <a:ea typeface="Times New Roman"/>
              <a:cs typeface="Times New Roman"/>
              <a:sym typeface="Times New Roman"/>
            </a:endParaRPr>
          </a:p>
          <a:p>
            <a:pPr marL="0" lvl="0" indent="0" algn="l" rtl="0">
              <a:spcBef>
                <a:spcPts val="1000"/>
              </a:spcBef>
              <a:spcAft>
                <a:spcPts val="0"/>
              </a:spcAft>
              <a:buNone/>
            </a:pPr>
            <a:r>
              <a:rPr lang="en-US" sz="2400">
                <a:latin typeface="Times New Roman"/>
                <a:ea typeface="Times New Roman"/>
                <a:cs typeface="Times New Roman"/>
                <a:sym typeface="Times New Roman"/>
              </a:rPr>
              <a:t>   На цьому шляху їй необхідно продемонструвати інші, настільки ж вагомі для гідності своєї особистості властивості.       Це можуть бути привабливі психологічні властивості (розум, доброта, чуйність тощо), ділові якості, соціальний статус, який виявляється в різних формах невербальної і вербальної поведінки. У них виявляються всі грані людської привабливості, які визначають чарівність особистості.</a:t>
            </a:r>
            <a:endParaRPr sz="2400"/>
          </a:p>
        </p:txBody>
      </p:sp>
      <p:pic>
        <p:nvPicPr>
          <p:cNvPr id="136" name="Google Shape;136;p21" descr="Наскільки зовнішність впливає на наше життя? Як вона позначається на працевлаштуванні? &#10; &#10;http://ua.euronews.com/1970/01/01/&#10;&#10;Алекс народилася з вадою верхньої губи і піднебіння. Після хірургічного втручання дівчина припинила хвилюватись про свою зовнішність. Втім, згадуючи власний досвід, вона досі переймається долею інших людей у подібній ситуації:&#10;&#10;&quot;Візуального контакту достатньо, аби людина почала судити тебе. Якщо ти не така, як вона, то це позначиться на її ставленні. Це відчуття складно зрозуміти зі сторони. Їм набагато складніше спілкуватися з іншими через низьку самооцінку. Їм складно знайти друзів, ходити гуляти, насолоджуватися життям. Вони шукають роботу &quot;за лаштунками&quot;, а от, наприклад, обслуговувати клієнтів ніколи б не наважились. Деякі мої знайомі зробили усе можливе, аби ніколи не працювати на передовій. Вони радіють посаді помічників на складах&quot;.&#10;&#10;Тим часом у бристольському науковому центрі проходить інтерактивна виставка, завдяки якій тут досліджують стереотипи, пов'язані із зовнішністю. Вправа для відвідувачів полягає у тому, щоб з'єднати кожну професію зі списку з одним із зображень людей на екрані. Зовнішність — джерело інформації або криниця стереотипів? Дослідники дійшли висновку, що насамперед друге.&#10;&#10;&quot;Нещодавно ми опитали 77 тисяч британців та дізнались, що 60% людей віком від 18 до 27 років соромляться своєї зовнішності. Є навіть 5-річні діти, занепокоєні своєю вагою або будовою тіла, які планують сісти на дієту та змінити свій вигляд. Діти не можуть уникнути медійного впливу. Вони змалку дивляться телевізор та бачать на екрані привабливих людей. Медіа постійно вказують їм, як потрібно виглядати&quot;, — пояснила співробітник центру.&#10;&#10;Проект Єврокомісії &quot;Appearance Matters&quot; пропонує курси психологічної підтримки для молоді з фізичними вадами та невпевнених у собі хлопців та дівчат. Їхній координатор запевняє, що здорова самооцінка — перший крок до блискучої кар'єри:&#10;&#10;&quot;Люди з низькою самооцінкою або з фізичними вадами мають навчитися спілкуватися з іншими так, щоб ті насамперед помічали їхню особистість. 40% учнів не піднімають руку на уроках, тому що не хочуть привертати увагу. У них дуже низька самооцінка через власну зовнішність. Нині знайти роботу в Європі дуже складно, а з такими додатковими бар'єрами — навіть складніше. Якщо вони запишуться на ці курси, то наш підготовлений персонал зможе допомогти цій молоді подолати психологічні перешкоди та знайти роботу&quot;.&#10;&#10;&#10;соціальні мережі:&#10;     YouTube: http://bit.ly/xb1H5o&#10;     Facebook: http://www.facebook.com/euronews.fans&#10;     Twitter: http://twitter.com/euronewsua" title="Європейська молодь працює над самооцінкою">
            <a:hlinkClick r:id="rId3"/>
          </p:cNvPr>
          <p:cNvPicPr preferRelativeResize="0"/>
          <p:nvPr/>
        </p:nvPicPr>
        <p:blipFill>
          <a:blip r:embed="rId4">
            <a:alphaModFix/>
          </a:blip>
          <a:stretch>
            <a:fillRect/>
          </a:stretch>
        </p:blipFill>
        <p:spPr>
          <a:xfrm>
            <a:off x="1433350" y="4358525"/>
            <a:ext cx="2823550" cy="2117675"/>
          </a:xfrm>
          <a:prstGeom prst="rect">
            <a:avLst/>
          </a:prstGeom>
          <a:noFill/>
          <a:ln>
            <a:noFill/>
          </a:ln>
        </p:spPr>
      </p:pic>
      <p:pic>
        <p:nvPicPr>
          <p:cNvPr id="137" name="Google Shape;137;p21"/>
          <p:cNvPicPr preferRelativeResize="0"/>
          <p:nvPr/>
        </p:nvPicPr>
        <p:blipFill>
          <a:blip r:embed="rId5">
            <a:alphaModFix/>
          </a:blip>
          <a:stretch>
            <a:fillRect/>
          </a:stretch>
        </p:blipFill>
        <p:spPr>
          <a:xfrm>
            <a:off x="5532575" y="4259213"/>
            <a:ext cx="3002951" cy="20009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604</Words>
  <Application>Microsoft Office PowerPoint</Application>
  <PresentationFormat>Экран (4:3)</PresentationFormat>
  <Paragraphs>37</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Спілкування як соціально-психологічна категорія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Спілкування як соціально-психологічна категорія</dc:title>
  <dc:creator>Admin</dc:creator>
  <cp:lastModifiedBy>Admin</cp:lastModifiedBy>
  <cp:revision>1</cp:revision>
  <dcterms:modified xsi:type="dcterms:W3CDTF">2020-04-22T19:07:28Z</dcterms:modified>
</cp:coreProperties>
</file>