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A22BFD9-B755-42A3-9484-C4707345B3BB}" type="datetimeFigureOut">
              <a:rPr lang="uk-UA" smtClean="0"/>
              <a:t>10.01.2022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1236364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22BFD9-B755-42A3-9484-C4707345B3BB}" type="datetimeFigureOut">
              <a:rPr lang="uk-UA" smtClean="0"/>
              <a:t>10.01.2022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3246492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22BFD9-B755-42A3-9484-C4707345B3BB}" type="datetimeFigureOut">
              <a:rPr lang="uk-UA" smtClean="0"/>
              <a:t>10.01.2022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384FD1-C82C-4DCF-89D0-000943BD5AAD}"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1622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22BFD9-B755-42A3-9484-C4707345B3BB}" type="datetimeFigureOut">
              <a:rPr lang="uk-UA" smtClean="0"/>
              <a:t>10.01.2022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77589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22BFD9-B755-42A3-9484-C4707345B3BB}" type="datetimeFigureOut">
              <a:rPr lang="uk-UA" smtClean="0"/>
              <a:t>10.01.2022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384FD1-C82C-4DCF-89D0-000943BD5AAD}"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32772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22BFD9-B755-42A3-9484-C4707345B3BB}" type="datetimeFigureOut">
              <a:rPr lang="uk-UA" smtClean="0"/>
              <a:t>10.01.2022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3368976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22BFD9-B755-42A3-9484-C4707345B3BB}" type="datetimeFigureOut">
              <a:rPr lang="uk-UA" smtClean="0"/>
              <a:t>10.01.2022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3491268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22BFD9-B755-42A3-9484-C4707345B3BB}" type="datetimeFigureOut">
              <a:rPr lang="uk-UA" smtClean="0"/>
              <a:t>10.01.2022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191398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22BFD9-B755-42A3-9484-C4707345B3BB}" type="datetimeFigureOut">
              <a:rPr lang="uk-UA" smtClean="0"/>
              <a:t>10.01.2022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277184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22BFD9-B755-42A3-9484-C4707345B3BB}" type="datetimeFigureOut">
              <a:rPr lang="uk-UA" smtClean="0"/>
              <a:t>10.01.2022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24950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A22BFD9-B755-42A3-9484-C4707345B3BB}" type="datetimeFigureOut">
              <a:rPr lang="uk-UA" smtClean="0"/>
              <a:t>10.01.2022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378876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A22BFD9-B755-42A3-9484-C4707345B3BB}" type="datetimeFigureOut">
              <a:rPr lang="uk-UA" smtClean="0"/>
              <a:t>10.01.2022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226859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A22BFD9-B755-42A3-9484-C4707345B3BB}" type="datetimeFigureOut">
              <a:rPr lang="uk-UA" smtClean="0"/>
              <a:t>10.01.2022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271096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2BFD9-B755-42A3-9484-C4707345B3BB}" type="datetimeFigureOut">
              <a:rPr lang="uk-UA" smtClean="0"/>
              <a:t>10.01.2022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3038940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A22BFD9-B755-42A3-9484-C4707345B3BB}" type="datetimeFigureOut">
              <a:rPr lang="uk-UA" smtClean="0"/>
              <a:t>10.01.2022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397099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A22BFD9-B755-42A3-9484-C4707345B3BB}" type="datetimeFigureOut">
              <a:rPr lang="uk-UA" smtClean="0"/>
              <a:t>10.01.2022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A384FD1-C82C-4DCF-89D0-000943BD5AAD}" type="slidenum">
              <a:rPr lang="uk-UA" smtClean="0"/>
              <a:t>‹#›</a:t>
            </a:fld>
            <a:endParaRPr lang="uk-UA"/>
          </a:p>
        </p:txBody>
      </p:sp>
    </p:spTree>
    <p:extLst>
      <p:ext uri="{BB962C8B-B14F-4D97-AF65-F5344CB8AC3E}">
        <p14:creationId xmlns:p14="http://schemas.microsoft.com/office/powerpoint/2010/main" val="342934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22BFD9-B755-42A3-9484-C4707345B3BB}" type="datetimeFigureOut">
              <a:rPr lang="uk-UA" smtClean="0"/>
              <a:t>10.01.2022</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BA384FD1-C82C-4DCF-89D0-000943BD5AAD}" type="slidenum">
              <a:rPr lang="uk-UA" smtClean="0"/>
              <a:t>‹#›</a:t>
            </a:fld>
            <a:endParaRPr lang="uk-UA"/>
          </a:p>
        </p:txBody>
      </p:sp>
    </p:spTree>
    <p:extLst>
      <p:ext uri="{BB962C8B-B14F-4D97-AF65-F5344CB8AC3E}">
        <p14:creationId xmlns:p14="http://schemas.microsoft.com/office/powerpoint/2010/main" val="16184337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jpeg"/></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37308" y="2044316"/>
            <a:ext cx="9531927" cy="1646302"/>
          </a:xfrm>
        </p:spPr>
        <p:txBody>
          <a:bodyPr/>
          <a:lstStyle/>
          <a:p>
            <a:pPr algn="ctr"/>
            <a:r>
              <a:rPr lang="uk-UA" sz="2800" dirty="0" smtClean="0"/>
              <a:t>Лекція 1.</a:t>
            </a:r>
            <a:br>
              <a:rPr lang="uk-UA" sz="2800" dirty="0" smtClean="0"/>
            </a:br>
            <a:r>
              <a:rPr lang="uk-UA" sz="2800" dirty="0" smtClean="0"/>
              <a:t>Вступ до гігієни та санітарії. Державний санітарний нагляд у закладах ресторанного господарства. Особливості використання системи НАССР у сфері </a:t>
            </a:r>
            <a:r>
              <a:rPr lang="uk-UA" sz="2800" dirty="0" err="1" smtClean="0"/>
              <a:t>готельно</a:t>
            </a:r>
            <a:r>
              <a:rPr lang="uk-UA" sz="2800" dirty="0" smtClean="0"/>
              <a:t>-ресторанного господарства </a:t>
            </a:r>
            <a:r>
              <a:rPr lang="uk-UA" dirty="0"/>
              <a:t/>
            </a:r>
            <a:br>
              <a:rPr lang="uk-UA" dirty="0"/>
            </a:br>
            <a:endParaRPr lang="uk-UA" dirty="0"/>
          </a:p>
        </p:txBody>
      </p:sp>
      <p:sp>
        <p:nvSpPr>
          <p:cNvPr id="3" name="Подзаголовок 2"/>
          <p:cNvSpPr>
            <a:spLocks noGrp="1"/>
          </p:cNvSpPr>
          <p:nvPr>
            <p:ph type="subTitle" idx="1"/>
          </p:nvPr>
        </p:nvSpPr>
        <p:spPr>
          <a:xfrm>
            <a:off x="2656995" y="5630251"/>
            <a:ext cx="7766936" cy="1096899"/>
          </a:xfrm>
        </p:spPr>
        <p:txBody>
          <a:bodyPr>
            <a:normAutofit lnSpcReduction="10000"/>
          </a:bodyPr>
          <a:lstStyle/>
          <a:p>
            <a:r>
              <a:rPr lang="uk-UA" dirty="0" smtClean="0">
                <a:solidFill>
                  <a:schemeClr val="tx1">
                    <a:lumMod val="65000"/>
                    <a:lumOff val="35000"/>
                  </a:schemeClr>
                </a:solidFill>
              </a:rPr>
              <a:t>Підготувала:</a:t>
            </a:r>
          </a:p>
          <a:p>
            <a:r>
              <a:rPr lang="uk-UA" dirty="0" smtClean="0">
                <a:solidFill>
                  <a:schemeClr val="tx1">
                    <a:lumMod val="65000"/>
                    <a:lumOff val="35000"/>
                  </a:schemeClr>
                </a:solidFill>
              </a:rPr>
              <a:t>Викладач природничих дисциплін, </a:t>
            </a:r>
            <a:r>
              <a:rPr lang="uk-UA" dirty="0" err="1" smtClean="0">
                <a:solidFill>
                  <a:schemeClr val="tx1">
                    <a:lumMod val="65000"/>
                    <a:lumOff val="35000"/>
                  </a:schemeClr>
                </a:solidFill>
              </a:rPr>
              <a:t>к.б.н</a:t>
            </a:r>
            <a:r>
              <a:rPr lang="uk-UA" dirty="0" smtClean="0">
                <a:solidFill>
                  <a:schemeClr val="tx1">
                    <a:lumMod val="65000"/>
                    <a:lumOff val="35000"/>
                  </a:schemeClr>
                </a:solidFill>
              </a:rPr>
              <a:t>.</a:t>
            </a:r>
          </a:p>
          <a:p>
            <a:r>
              <a:rPr lang="uk-UA" b="1" i="1" dirty="0" smtClean="0">
                <a:solidFill>
                  <a:schemeClr val="tx1">
                    <a:lumMod val="65000"/>
                    <a:lumOff val="35000"/>
                  </a:schemeClr>
                </a:solidFill>
              </a:rPr>
              <a:t>Павленко Людмила Леонідівна</a:t>
            </a:r>
            <a:endParaRPr lang="uk-UA" b="1" i="1" dirty="0">
              <a:solidFill>
                <a:schemeClr val="tx1">
                  <a:lumMod val="65000"/>
                  <a:lumOff val="35000"/>
                </a:schemeClr>
              </a:solidFill>
            </a:endParaRPr>
          </a:p>
        </p:txBody>
      </p:sp>
      <p:pic>
        <p:nvPicPr>
          <p:cNvPr id="1026" name="Picture 2" descr="▷ Дипломні роботи з готельно-ресторанної справи на замовлення"/>
          <p:cNvPicPr>
            <a:picLocks noChangeAspect="1" noChangeArrowheads="1"/>
          </p:cNvPicPr>
          <p:nvPr/>
        </p:nvPicPr>
        <p:blipFill rotWithShape="1">
          <a:blip r:embed="rId2">
            <a:extLst>
              <a:ext uri="{28A0092B-C50C-407E-A947-70E740481C1C}">
                <a14:useLocalDpi xmlns:a14="http://schemas.microsoft.com/office/drawing/2010/main" val="0"/>
              </a:ext>
            </a:extLst>
          </a:blip>
          <a:srcRect b="8927"/>
          <a:stretch/>
        </p:blipFill>
        <p:spPr bwMode="auto">
          <a:xfrm>
            <a:off x="637308" y="3296372"/>
            <a:ext cx="4762500" cy="24809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Что такое НАССР и какова его роль для вашего заведения | Блог Мetro"/>
          <p:cNvPicPr>
            <a:picLocks noChangeAspect="1" noChangeArrowheads="1"/>
          </p:cNvPicPr>
          <p:nvPr/>
        </p:nvPicPr>
        <p:blipFill rotWithShape="1">
          <a:blip r:embed="rId3">
            <a:extLst>
              <a:ext uri="{28A0092B-C50C-407E-A947-70E740481C1C}">
                <a14:useLocalDpi xmlns:a14="http://schemas.microsoft.com/office/drawing/2010/main" val="0"/>
              </a:ext>
            </a:extLst>
          </a:blip>
          <a:srcRect l="28621" t="21153"/>
          <a:stretch/>
        </p:blipFill>
        <p:spPr bwMode="auto">
          <a:xfrm>
            <a:off x="5985163" y="3058001"/>
            <a:ext cx="3099666" cy="228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640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7817" y="96983"/>
            <a:ext cx="11443855" cy="446589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u="sng" dirty="0">
                <a:solidFill>
                  <a:schemeClr val="tx1"/>
                </a:solidFill>
              </a:rPr>
              <a:t>небезпечний фактор</a:t>
            </a:r>
            <a:r>
              <a:rPr lang="uk-UA" sz="2000" u="sng" dirty="0">
                <a:solidFill>
                  <a:schemeClr val="tx1"/>
                </a:solidFill>
              </a:rPr>
              <a:t> </a:t>
            </a:r>
            <a:r>
              <a:rPr lang="uk-UA" sz="2000" dirty="0">
                <a:solidFill>
                  <a:schemeClr val="tx1"/>
                </a:solidFill>
              </a:rPr>
              <a:t>- будь-який хімічний, фізичний, біологічний чинник, речовина, матеріал або продукт, що впливає або за певних умов може негативно впливати на здоров'я людини;</a:t>
            </a:r>
          </a:p>
          <a:p>
            <a:endParaRPr lang="uk-UA" sz="2000" b="1" u="sng" dirty="0" smtClean="0">
              <a:solidFill>
                <a:schemeClr val="tx1"/>
              </a:solidFill>
            </a:endParaRPr>
          </a:p>
          <a:p>
            <a:r>
              <a:rPr lang="uk-UA" sz="2000" b="1" u="sng" dirty="0" smtClean="0">
                <a:solidFill>
                  <a:schemeClr val="tx1"/>
                </a:solidFill>
              </a:rPr>
              <a:t>масові </a:t>
            </a:r>
            <a:r>
              <a:rPr lang="uk-UA" sz="2000" b="1" u="sng" dirty="0">
                <a:solidFill>
                  <a:schemeClr val="tx1"/>
                </a:solidFill>
              </a:rPr>
              <a:t>неінфекційні захворювання (отруєння)</a:t>
            </a:r>
            <a:r>
              <a:rPr lang="uk-UA" sz="2000" dirty="0">
                <a:solidFill>
                  <a:schemeClr val="tx1"/>
                </a:solidFill>
              </a:rPr>
              <a:t> - масові захворювання, виникнення яких зумовлено впливом біологічних, фізичних, хімічних чи соціальних факторів середовища життєдіяльності, у тому числі об'єктів господарської та інших видів діяльності, продукції, робіт, послуг;</a:t>
            </a:r>
          </a:p>
          <a:p>
            <a:endParaRPr lang="uk-UA" sz="2000" b="1" u="sng" dirty="0" smtClean="0">
              <a:solidFill>
                <a:schemeClr val="tx1"/>
              </a:solidFill>
            </a:endParaRPr>
          </a:p>
          <a:p>
            <a:r>
              <a:rPr lang="uk-UA" sz="2000" b="1" u="sng" dirty="0" smtClean="0">
                <a:solidFill>
                  <a:schemeClr val="tx1"/>
                </a:solidFill>
              </a:rPr>
              <a:t>санітарні </a:t>
            </a:r>
            <a:r>
              <a:rPr lang="uk-UA" sz="2000" b="1" u="sng" dirty="0">
                <a:solidFill>
                  <a:schemeClr val="tx1"/>
                </a:solidFill>
              </a:rPr>
              <a:t>та протиепідемічні (профілактичні) заходи </a:t>
            </a:r>
            <a:r>
              <a:rPr lang="uk-UA" sz="2000" b="1" dirty="0">
                <a:solidFill>
                  <a:schemeClr val="tx1"/>
                </a:solidFill>
              </a:rPr>
              <a:t>(далі - санітарні заходи)</a:t>
            </a:r>
            <a:r>
              <a:rPr lang="uk-UA" sz="2000" dirty="0">
                <a:solidFill>
                  <a:schemeClr val="tx1"/>
                </a:solidFill>
              </a:rPr>
              <a:t> - комплекс організаційних, адміністративних, інженерно-технічних, медичних, нормативних, екологічних, ветеринарних та інших заходів, спрямованих на усунення або зменшення шкідливого впливу на людину факторів середовища життєдіяльності, запобігання виникненню і поширенню інфекційних </a:t>
            </a:r>
            <a:r>
              <a:rPr lang="uk-UA" sz="2000" dirty="0" err="1">
                <a:solidFill>
                  <a:schemeClr val="tx1"/>
                </a:solidFill>
              </a:rPr>
              <a:t>хвороб</a:t>
            </a:r>
            <a:r>
              <a:rPr lang="uk-UA" sz="2000" dirty="0">
                <a:solidFill>
                  <a:schemeClr val="tx1"/>
                </a:solidFill>
              </a:rPr>
              <a:t> і масових неінфекційних захворювань (отруєнь) та їх ліквідацію;</a:t>
            </a:r>
          </a:p>
        </p:txBody>
      </p:sp>
      <p:sp>
        <p:nvSpPr>
          <p:cNvPr id="2" name="Прямоугольник 1"/>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2</a:t>
            </a:r>
          </a:p>
        </p:txBody>
      </p:sp>
      <p:pic>
        <p:nvPicPr>
          <p:cNvPr id="2050" name="Picture 2" descr="Безпека робіт в електроустановках - Небезпека електричного струм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64" y="5063655"/>
            <a:ext cx="1903845" cy="16405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ГАССП — Вікіпеді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7635" y="4946074"/>
            <a:ext cx="1524000" cy="17367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ГАССП — Вікіпеді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7983" y="4742006"/>
            <a:ext cx="1524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Безпека робіт в електроустановках - Небезпека електричного струм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8492" y="4955652"/>
            <a:ext cx="1903845" cy="16405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МІНІМІЗУВАТИ НЕБЕЗПЕЧНІ ТА ШКІДЛИВІ ВИРОБНИЧІ ФАКТОРИ – ЗАВДАННЯ  РОБОТОДАВЦЯ » Управління Держпраці у Хмельницькій області"/>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165" y="4363101"/>
            <a:ext cx="3093002" cy="2319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03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Новая санстанция» в Константиновке пригласила к себе бизнес | ZI.u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3080" name="Picture 8" descr="Санстанція оштрафувала працівників дитячих таборів — ПРОЧЕРК.інф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3919180"/>
            <a:ext cx="4527261" cy="279709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Восклицательный знак иллюстрация штока. иллюстрации насчитывающей диаграмма  - 284271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3781" y="3283527"/>
            <a:ext cx="2923030" cy="332162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774873" y="207818"/>
            <a:ext cx="4959927" cy="307570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u="sng" dirty="0">
                <a:solidFill>
                  <a:schemeClr val="tx1"/>
                </a:solidFill>
              </a:rPr>
              <a:t>висновок державної санітарно-епідеміологічної експертизи</a:t>
            </a:r>
            <a:r>
              <a:rPr lang="uk-UA" u="sng" dirty="0">
                <a:solidFill>
                  <a:schemeClr val="tx1"/>
                </a:solidFill>
              </a:rPr>
              <a:t> </a:t>
            </a:r>
            <a:r>
              <a:rPr lang="uk-UA" dirty="0">
                <a:solidFill>
                  <a:schemeClr val="tx1"/>
                </a:solidFill>
              </a:rPr>
              <a:t>- документ установленої форми, що засвідчує відповідність (невідповідність) об'єкта державної санітарно-епідеміологічної експертизи медичним вимогам безпеки для здоров'я і життя людини, затверджується відповідним головним державним санітарним лікарем і є обов'язковим для виконання власником об'єкта експертизи;</a:t>
            </a:r>
          </a:p>
        </p:txBody>
      </p:sp>
      <p:pic>
        <p:nvPicPr>
          <p:cNvPr id="3076" name="Picture 4" descr="Дозвіл санітарно-епідеміологічної служби (СЕ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4659" y="3435926"/>
            <a:ext cx="3280353" cy="328035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2400" y="207818"/>
            <a:ext cx="5070764" cy="35744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u="sng" dirty="0">
                <a:solidFill>
                  <a:schemeClr val="tx1"/>
                </a:solidFill>
              </a:rPr>
              <a:t>державна санітарно-епідеміологічна експертиза</a:t>
            </a:r>
            <a:r>
              <a:rPr lang="uk-UA" u="sng" dirty="0">
                <a:solidFill>
                  <a:schemeClr val="tx1"/>
                </a:solidFill>
              </a:rPr>
              <a:t> </a:t>
            </a:r>
            <a:r>
              <a:rPr lang="uk-UA" dirty="0">
                <a:solidFill>
                  <a:schemeClr val="tx1"/>
                </a:solidFill>
              </a:rPr>
              <a:t>- це вид професійної діяльності органів державної санітарно-епідеміологічної служби, що полягає у комплексному вивченні об'єктів експертизи з метою виявлення можливих небезпечних факторів у цих об'єктах, встановленні відповідності об'єктів експертизи вимогам санітарного законодавства, а у разі відсутності відповідних санітарних норм - в </a:t>
            </a:r>
            <a:r>
              <a:rPr lang="uk-UA" dirty="0" err="1">
                <a:solidFill>
                  <a:schemeClr val="tx1"/>
                </a:solidFill>
              </a:rPr>
              <a:t>обгрунтуванні</a:t>
            </a:r>
            <a:r>
              <a:rPr lang="uk-UA" dirty="0">
                <a:solidFill>
                  <a:schemeClr val="tx1"/>
                </a:solidFill>
              </a:rPr>
              <a:t> медичних вимог щодо безпеки об'єкта для здоров'я та життя людини</a:t>
            </a:r>
            <a:r>
              <a:rPr lang="uk-UA" dirty="0" smtClean="0">
                <a:solidFill>
                  <a:schemeClr val="tx1"/>
                </a:solidFill>
              </a:rPr>
              <a:t>;</a:t>
            </a:r>
            <a:endParaRPr lang="uk-UA" dirty="0">
              <a:solidFill>
                <a:schemeClr val="tx1"/>
              </a:solidFill>
            </a:endParaRPr>
          </a:p>
        </p:txBody>
      </p:sp>
      <p:sp>
        <p:nvSpPr>
          <p:cNvPr id="9" name="Прямоугольник 8"/>
          <p:cNvSpPr/>
          <p:nvPr/>
        </p:nvSpPr>
        <p:spPr>
          <a:xfrm>
            <a:off x="11348821" y="6179127"/>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2</a:t>
            </a:r>
          </a:p>
        </p:txBody>
      </p:sp>
    </p:spTree>
    <p:extLst>
      <p:ext uri="{BB962C8B-B14F-4D97-AF65-F5344CB8AC3E}">
        <p14:creationId xmlns:p14="http://schemas.microsoft.com/office/powerpoint/2010/main" val="2407645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528" y="166255"/>
            <a:ext cx="6026728" cy="8589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t>Стаття 4. Права громадян</a:t>
            </a:r>
            <a:endParaRPr lang="uk-UA" sz="2800" b="1" dirty="0"/>
          </a:p>
        </p:txBody>
      </p:sp>
      <p:sp>
        <p:nvSpPr>
          <p:cNvPr id="3" name="Прямоугольник 2"/>
          <p:cNvSpPr/>
          <p:nvPr/>
        </p:nvSpPr>
        <p:spPr>
          <a:xfrm>
            <a:off x="235527" y="1025236"/>
            <a:ext cx="8769927" cy="56526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dirty="0">
                <a:solidFill>
                  <a:schemeClr val="tx1"/>
                </a:solidFill>
              </a:rPr>
              <a:t>Громадяни мають право на</a:t>
            </a:r>
            <a:r>
              <a:rPr lang="uk-UA" sz="2000" dirty="0" smtClean="0">
                <a:solidFill>
                  <a:schemeClr val="tx1"/>
                </a:solidFill>
              </a:rPr>
              <a:t>:</a:t>
            </a:r>
          </a:p>
          <a:p>
            <a:endParaRPr lang="uk-UA" sz="2000" dirty="0">
              <a:solidFill>
                <a:schemeClr val="tx1"/>
              </a:solidFill>
            </a:endParaRPr>
          </a:p>
          <a:p>
            <a:pPr lvl="0"/>
            <a:r>
              <a:rPr lang="uk-UA" sz="2000" dirty="0" smtClean="0">
                <a:solidFill>
                  <a:schemeClr val="tx1"/>
                </a:solidFill>
              </a:rPr>
              <a:t>1. безпечні </a:t>
            </a:r>
            <a:r>
              <a:rPr lang="uk-UA" sz="2000" dirty="0">
                <a:solidFill>
                  <a:schemeClr val="tx1"/>
                </a:solidFill>
              </a:rPr>
              <a:t>для здоров'я і життя харчові продукти, питну воду, умови праці, навчання, виховання, побуту, відпочинку та навколишнє природне середовище;</a:t>
            </a:r>
          </a:p>
          <a:p>
            <a:pPr lvl="0"/>
            <a:r>
              <a:rPr lang="uk-UA" sz="2000" dirty="0" smtClean="0">
                <a:solidFill>
                  <a:schemeClr val="tx1"/>
                </a:solidFill>
              </a:rPr>
              <a:t>2. участь </a:t>
            </a:r>
            <a:r>
              <a:rPr lang="uk-UA" sz="2000" dirty="0">
                <a:solidFill>
                  <a:schemeClr val="tx1"/>
                </a:solidFill>
              </a:rPr>
              <a:t>у розробці, обговоренні та громадській експертизі проектів програм і планів забезпечення санітарного та епідемічного благополуччя населення, внесення пропозицій з цих питань до відповідних органів;</a:t>
            </a:r>
          </a:p>
          <a:p>
            <a:pPr lvl="0"/>
            <a:r>
              <a:rPr lang="uk-UA" sz="2000" dirty="0" smtClean="0">
                <a:solidFill>
                  <a:schemeClr val="tx1"/>
                </a:solidFill>
              </a:rPr>
              <a:t>3. відшкодування </a:t>
            </a:r>
            <a:r>
              <a:rPr lang="uk-UA" sz="2000" dirty="0">
                <a:solidFill>
                  <a:schemeClr val="tx1"/>
                </a:solidFill>
              </a:rPr>
              <a:t>шкоди, завданої їх здоров'ю внаслідок порушення підприємствами, установами, організаціями, громадянами санітарного законодавства;</a:t>
            </a:r>
          </a:p>
          <a:p>
            <a:pPr lvl="0"/>
            <a:r>
              <a:rPr lang="uk-UA" sz="2000" dirty="0" smtClean="0">
                <a:solidFill>
                  <a:schemeClr val="tx1"/>
                </a:solidFill>
              </a:rPr>
              <a:t>4. достовірну </a:t>
            </a:r>
            <a:r>
              <a:rPr lang="uk-UA" sz="2000" dirty="0">
                <a:solidFill>
                  <a:schemeClr val="tx1"/>
                </a:solidFill>
              </a:rPr>
              <a:t>і своєчасну інформацію про стан свого здоров'я, здоров'я населення, а також про наявні та можливі фактори ризику для здоров'я та їх ступінь</a:t>
            </a:r>
            <a:r>
              <a:rPr lang="uk-UA" sz="2000" dirty="0" smtClean="0">
                <a:solidFill>
                  <a:schemeClr val="tx1"/>
                </a:solidFill>
              </a:rPr>
              <a:t>.</a:t>
            </a:r>
          </a:p>
          <a:p>
            <a:pPr lvl="0"/>
            <a:endParaRPr lang="uk-UA" sz="2000" dirty="0">
              <a:solidFill>
                <a:schemeClr val="tx1"/>
              </a:solidFill>
            </a:endParaRPr>
          </a:p>
          <a:p>
            <a:r>
              <a:rPr lang="uk-UA" sz="2000" dirty="0">
                <a:solidFill>
                  <a:schemeClr val="tx1"/>
                </a:solidFill>
              </a:rPr>
              <a:t>Законодавством України громадянам можуть бути надані й інші права щодо забезпечення санітарного та епідемічного благополуччя.</a:t>
            </a:r>
          </a:p>
        </p:txBody>
      </p:sp>
      <p:pic>
        <p:nvPicPr>
          <p:cNvPr id="4098" name="Picture 2" descr="Человечки для презентации картинки, стоковые фото Человечки для презентации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7855" y="1036831"/>
            <a:ext cx="2891848" cy="28147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3D фигурки - Белые человечки без лица » Big-Photoshop.RU - все для работы в  Фотошоп"/>
          <p:cNvPicPr>
            <a:picLocks noChangeAspect="1" noChangeArrowheads="1"/>
          </p:cNvPicPr>
          <p:nvPr/>
        </p:nvPicPr>
        <p:blipFill rotWithShape="1">
          <a:blip r:embed="rId3">
            <a:extLst>
              <a:ext uri="{28A0092B-C50C-407E-A947-70E740481C1C}">
                <a14:useLocalDpi xmlns:a14="http://schemas.microsoft.com/office/drawing/2010/main" val="0"/>
              </a:ext>
            </a:extLst>
          </a:blip>
          <a:srcRect t="24698"/>
          <a:stretch/>
        </p:blipFill>
        <p:spPr bwMode="auto">
          <a:xfrm>
            <a:off x="9221794" y="3973223"/>
            <a:ext cx="2763970" cy="270466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2</a:t>
            </a:r>
          </a:p>
        </p:txBody>
      </p:sp>
    </p:spTree>
    <p:extLst>
      <p:ext uri="{BB962C8B-B14F-4D97-AF65-F5344CB8AC3E}">
        <p14:creationId xmlns:p14="http://schemas.microsoft.com/office/powerpoint/2010/main" val="362481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Поиск Безликие 3D человеч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527" y="1759527"/>
            <a:ext cx="5098473" cy="509847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5528" y="166255"/>
            <a:ext cx="6026728" cy="8589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t>Стаття 5. Обов'язки громадян</a:t>
            </a:r>
            <a:endParaRPr lang="uk-UA" sz="2800" b="1" dirty="0"/>
          </a:p>
        </p:txBody>
      </p:sp>
      <p:sp>
        <p:nvSpPr>
          <p:cNvPr id="2" name="Прямоугольник 1"/>
          <p:cNvSpPr/>
          <p:nvPr/>
        </p:nvSpPr>
        <p:spPr>
          <a:xfrm>
            <a:off x="235528" y="1177637"/>
            <a:ext cx="6719454" cy="53201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dirty="0">
                <a:solidFill>
                  <a:schemeClr val="tx1"/>
                </a:solidFill>
              </a:rPr>
              <a:t>Громадяни зобов'язані</a:t>
            </a:r>
            <a:r>
              <a:rPr lang="uk-UA" sz="2000" dirty="0" smtClean="0">
                <a:solidFill>
                  <a:schemeClr val="tx1"/>
                </a:solidFill>
              </a:rPr>
              <a:t>:</a:t>
            </a:r>
          </a:p>
          <a:p>
            <a:endParaRPr lang="uk-UA" sz="2000" dirty="0">
              <a:solidFill>
                <a:schemeClr val="tx1"/>
              </a:solidFill>
            </a:endParaRPr>
          </a:p>
          <a:p>
            <a:pPr marL="342900" lvl="0" indent="-342900">
              <a:buFont typeface="Arial" panose="020B0604020202020204" pitchFamily="34" charset="0"/>
              <a:buChar char="•"/>
            </a:pPr>
            <a:r>
              <a:rPr lang="uk-UA" sz="2000" dirty="0">
                <a:solidFill>
                  <a:schemeClr val="tx1"/>
                </a:solidFill>
              </a:rPr>
              <a:t>піклуватися про своє здоров'я та здоров'я і гігієнічне виховання своїх дітей, не шкодити здоров'ю інших </a:t>
            </a:r>
            <a:r>
              <a:rPr lang="uk-UA" sz="2000" dirty="0" smtClean="0">
                <a:solidFill>
                  <a:schemeClr val="tx1"/>
                </a:solidFill>
              </a:rPr>
              <a:t>громадян;</a:t>
            </a:r>
          </a:p>
          <a:p>
            <a:pPr marL="342900" lvl="0" indent="-342900">
              <a:buFont typeface="Arial" panose="020B0604020202020204" pitchFamily="34" charset="0"/>
              <a:buChar char="•"/>
            </a:pPr>
            <a:r>
              <a:rPr lang="uk-UA" sz="2000" dirty="0" smtClean="0">
                <a:solidFill>
                  <a:schemeClr val="tx1"/>
                </a:solidFill>
              </a:rPr>
              <a:t>брати </a:t>
            </a:r>
            <a:r>
              <a:rPr lang="uk-UA" sz="2000" dirty="0">
                <a:solidFill>
                  <a:schemeClr val="tx1"/>
                </a:solidFill>
              </a:rPr>
              <a:t>участь у проведенні санітарних і протиепідемічних </a:t>
            </a:r>
            <a:r>
              <a:rPr lang="uk-UA" sz="2000" dirty="0" smtClean="0">
                <a:solidFill>
                  <a:schemeClr val="tx1"/>
                </a:solidFill>
              </a:rPr>
              <a:t>заходів;</a:t>
            </a:r>
          </a:p>
          <a:p>
            <a:pPr marL="342900" lvl="0" indent="-342900">
              <a:buFont typeface="Arial" panose="020B0604020202020204" pitchFamily="34" charset="0"/>
              <a:buChar char="•"/>
            </a:pPr>
            <a:r>
              <a:rPr lang="uk-UA" sz="2000" dirty="0" smtClean="0">
                <a:solidFill>
                  <a:schemeClr val="tx1"/>
                </a:solidFill>
              </a:rPr>
              <a:t>проходити </a:t>
            </a:r>
            <a:r>
              <a:rPr lang="uk-UA" sz="2000" dirty="0">
                <a:solidFill>
                  <a:schemeClr val="tx1"/>
                </a:solidFill>
              </a:rPr>
              <a:t>обов'язкові медичні огляди та робити щеплення у передбачених законодавством </a:t>
            </a:r>
            <a:r>
              <a:rPr lang="uk-UA" sz="2000" dirty="0" smtClean="0">
                <a:solidFill>
                  <a:schemeClr val="tx1"/>
                </a:solidFill>
              </a:rPr>
              <a:t>випадках;</a:t>
            </a:r>
          </a:p>
          <a:p>
            <a:pPr marL="342900" lvl="0" indent="-342900">
              <a:buFont typeface="Arial" panose="020B0604020202020204" pitchFamily="34" charset="0"/>
              <a:buChar char="•"/>
            </a:pPr>
            <a:r>
              <a:rPr lang="uk-UA" sz="2000" dirty="0" smtClean="0">
                <a:solidFill>
                  <a:schemeClr val="tx1"/>
                </a:solidFill>
              </a:rPr>
              <a:t>виконувати </a:t>
            </a:r>
            <a:r>
              <a:rPr lang="uk-UA" sz="2000" dirty="0">
                <a:solidFill>
                  <a:schemeClr val="tx1"/>
                </a:solidFill>
              </a:rPr>
              <a:t>розпорядження та вказівки посадових осіб державної санітарно-епідеміологічної служби при здійсненні ними державного санітарно-епідеміологічного </a:t>
            </a:r>
            <a:r>
              <a:rPr lang="uk-UA" sz="2000" dirty="0" smtClean="0">
                <a:solidFill>
                  <a:schemeClr val="tx1"/>
                </a:solidFill>
              </a:rPr>
              <a:t>нагляду;</a:t>
            </a:r>
          </a:p>
          <a:p>
            <a:pPr marL="342900" lvl="0" indent="-342900">
              <a:buFont typeface="Arial" panose="020B0604020202020204" pitchFamily="34" charset="0"/>
              <a:buChar char="•"/>
            </a:pPr>
            <a:r>
              <a:rPr lang="uk-UA" sz="2000" dirty="0" smtClean="0">
                <a:solidFill>
                  <a:schemeClr val="tx1"/>
                </a:solidFill>
              </a:rPr>
              <a:t>виконувати </a:t>
            </a:r>
            <a:r>
              <a:rPr lang="uk-UA" sz="2000" dirty="0">
                <a:solidFill>
                  <a:schemeClr val="tx1"/>
                </a:solidFill>
              </a:rPr>
              <a:t>інші обов'язки, передбачені законодавством про забезпечення санітарного та епідемічного благополуччя.</a:t>
            </a:r>
          </a:p>
        </p:txBody>
      </p:sp>
      <p:pic>
        <p:nvPicPr>
          <p:cNvPr id="5124" name="Picture 4" descr="Про внесення зміни до розділу ІІ «Прикінцеві положення» Закону України «Про  внесення змін до деяких законодавчих актів України, спрямованих на  запобігання виникненню і поширенню коронавірусної хвороби (COVID-19)» щодо  тимчасових підстав незастосування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107" y="274833"/>
            <a:ext cx="2923311" cy="150080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2</a:t>
            </a:r>
          </a:p>
        </p:txBody>
      </p:sp>
    </p:spTree>
    <p:extLst>
      <p:ext uri="{BB962C8B-B14F-4D97-AF65-F5344CB8AC3E}">
        <p14:creationId xmlns:p14="http://schemas.microsoft.com/office/powerpoint/2010/main" val="236411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0945" y="152400"/>
            <a:ext cx="7190509" cy="123305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Інші важливі статті із Закону України «Про забезпечення санітарного та епідемічного благополуччя населення»</a:t>
            </a:r>
            <a:endParaRPr lang="uk-UA" sz="2400" dirty="0"/>
          </a:p>
        </p:txBody>
      </p:sp>
      <p:sp>
        <p:nvSpPr>
          <p:cNvPr id="3" name="Прямоугольник 2"/>
          <p:cNvSpPr/>
          <p:nvPr/>
        </p:nvSpPr>
        <p:spPr>
          <a:xfrm>
            <a:off x="290945" y="1593273"/>
            <a:ext cx="7190509" cy="8451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a:solidFill>
                  <a:schemeClr val="tx1"/>
                </a:solidFill>
              </a:rPr>
              <a:t>Стаття 18. </a:t>
            </a:r>
            <a:r>
              <a:rPr lang="uk-UA" sz="2000">
                <a:solidFill>
                  <a:schemeClr val="tx1"/>
                </a:solidFill>
              </a:rPr>
              <a:t>Вимоги до господарсько-питного водопостачання і місць водокористування.</a:t>
            </a:r>
          </a:p>
        </p:txBody>
      </p:sp>
      <p:sp>
        <p:nvSpPr>
          <p:cNvPr id="4" name="Прямоугольник 3"/>
          <p:cNvSpPr/>
          <p:nvPr/>
        </p:nvSpPr>
        <p:spPr>
          <a:xfrm>
            <a:off x="290945" y="2646218"/>
            <a:ext cx="7190509" cy="8451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rPr>
              <a:t>Стаття 19. </a:t>
            </a:r>
            <a:r>
              <a:rPr lang="uk-UA" sz="2000" dirty="0">
                <a:solidFill>
                  <a:schemeClr val="tx1"/>
                </a:solidFill>
              </a:rPr>
              <a:t>Гігієнічні</a:t>
            </a:r>
            <a:r>
              <a:rPr lang="uk-UA" dirty="0">
                <a:solidFill>
                  <a:schemeClr val="tx1"/>
                </a:solidFill>
              </a:rPr>
              <a:t> вимоги до атмосферного повітря в населених пунктах, повітря у виробничих та інших приміщеннях</a:t>
            </a:r>
          </a:p>
        </p:txBody>
      </p:sp>
      <p:sp>
        <p:nvSpPr>
          <p:cNvPr id="6" name="Прямоугольник 5"/>
          <p:cNvSpPr/>
          <p:nvPr/>
        </p:nvSpPr>
        <p:spPr>
          <a:xfrm>
            <a:off x="290945" y="3699163"/>
            <a:ext cx="7190509" cy="8451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a:solidFill>
                  <a:schemeClr val="tx1"/>
                </a:solidFill>
              </a:rPr>
              <a:t>Стаття 26. </a:t>
            </a:r>
            <a:r>
              <a:rPr lang="uk-UA" sz="2000">
                <a:solidFill>
                  <a:schemeClr val="tx1"/>
                </a:solidFill>
              </a:rPr>
              <a:t>Обов'язкові медичні огляди.</a:t>
            </a:r>
          </a:p>
        </p:txBody>
      </p:sp>
      <p:sp>
        <p:nvSpPr>
          <p:cNvPr id="7" name="Прямоугольник 6"/>
          <p:cNvSpPr/>
          <p:nvPr/>
        </p:nvSpPr>
        <p:spPr>
          <a:xfrm>
            <a:off x="290945" y="4752108"/>
            <a:ext cx="7190509" cy="8451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dirty="0">
                <a:solidFill>
                  <a:schemeClr val="tx1"/>
                </a:solidFill>
              </a:rPr>
              <a:t>Стаття 28. </a:t>
            </a:r>
            <a:r>
              <a:rPr lang="uk-UA" sz="2000" dirty="0">
                <a:solidFill>
                  <a:schemeClr val="tx1"/>
                </a:solidFill>
              </a:rPr>
              <a:t>Госпіталізація та лікування інфекційних хворих і носіїв збудників інфекційних захворювань</a:t>
            </a:r>
            <a:r>
              <a:rPr lang="uk-UA" sz="2000" dirty="0" smtClean="0">
                <a:solidFill>
                  <a:schemeClr val="tx1"/>
                </a:solidFill>
              </a:rPr>
              <a:t>.</a:t>
            </a:r>
            <a:endParaRPr lang="uk-UA" sz="2000" dirty="0">
              <a:solidFill>
                <a:schemeClr val="tx1"/>
              </a:solidFill>
            </a:endParaRPr>
          </a:p>
        </p:txBody>
      </p:sp>
      <p:pic>
        <p:nvPicPr>
          <p:cNvPr id="6146" name="Picture 2" descr="3d белый человек, работающих на ноутбуке с наушниками на голубой земле |  Премиум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2775" y="0"/>
            <a:ext cx="3959225" cy="2966257"/>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2</a:t>
            </a:r>
          </a:p>
        </p:txBody>
      </p:sp>
      <p:pic>
        <p:nvPicPr>
          <p:cNvPr id="6148" name="Picture 4" descr="белый человек 3d с покрашенный читать книг Иллюстрация штока - иллюстрации  насчитывающей представленный, люди: 12318999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320"/>
          <a:stretch/>
        </p:blipFill>
        <p:spPr bwMode="auto">
          <a:xfrm>
            <a:off x="8285859" y="2883128"/>
            <a:ext cx="3906141" cy="397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636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5551" y="138545"/>
            <a:ext cx="11196011" cy="1542473"/>
          </a:xfrm>
        </p:spPr>
        <p:txBody>
          <a:bodyPr>
            <a:normAutofit fontScale="90000"/>
          </a:bodyPr>
          <a:lstStyle/>
          <a:p>
            <a:r>
              <a:rPr lang="uk-UA" b="1" dirty="0"/>
              <a:t>Органи та установи санітарно-епідеміологічної служби.</a:t>
            </a:r>
            <a:r>
              <a:rPr lang="uk-UA" dirty="0"/>
              <a:t> </a:t>
            </a:r>
            <a:r>
              <a:rPr lang="uk-UA" b="1" dirty="0"/>
              <a:t>Попереджувальний та поточний санітарний нагляд.</a:t>
            </a:r>
            <a:r>
              <a:rPr lang="uk-UA" dirty="0"/>
              <a:t/>
            </a:r>
            <a:br>
              <a:rPr lang="uk-UA" dirty="0"/>
            </a:br>
            <a:endParaRPr lang="uk-UA" dirty="0"/>
          </a:p>
        </p:txBody>
      </p:sp>
      <p:sp>
        <p:nvSpPr>
          <p:cNvPr id="3" name="Прямоугольник 2"/>
          <p:cNvSpPr/>
          <p:nvPr/>
        </p:nvSpPr>
        <p:spPr>
          <a:xfrm>
            <a:off x="457200" y="2008909"/>
            <a:ext cx="9351818" cy="177338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a:t>Державна санітарно-епідеміологічна служба України</a:t>
            </a:r>
            <a:r>
              <a:rPr lang="uk-UA"/>
              <a:t> (СЕС) є системою органів, установ, закладів, частин і підрозділів, діяльність яких спрямовується на профілактику інфекційних, професійних, масових неінфекційних захворювань (отруєнь), радіаційних уражень людей, запобігання шкідливого впливу на стан їх здоров'я і життя факторів середовища життєдіяльності. </a:t>
            </a:r>
          </a:p>
        </p:txBody>
      </p:sp>
      <p:pic>
        <p:nvPicPr>
          <p:cNvPr id="7170" name="Picture 2" descr="День працівників державної санітарно-епідеміологічної служби!"/>
          <p:cNvPicPr>
            <a:picLocks noChangeAspect="1" noChangeArrowheads="1"/>
          </p:cNvPicPr>
          <p:nvPr/>
        </p:nvPicPr>
        <p:blipFill rotWithShape="1">
          <a:blip r:embed="rId2">
            <a:extLst>
              <a:ext uri="{28A0092B-C50C-407E-A947-70E740481C1C}">
                <a14:useLocalDpi xmlns:a14="http://schemas.microsoft.com/office/drawing/2010/main" val="0"/>
              </a:ext>
            </a:extLst>
          </a:blip>
          <a:srcRect l="14283" r="12991"/>
          <a:stretch/>
        </p:blipFill>
        <p:spPr bwMode="auto">
          <a:xfrm>
            <a:off x="554182" y="3934691"/>
            <a:ext cx="4710545" cy="27813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СЕC по-українськи. 2017-ий - позбулися. 2020-ий - і знову “здрастуйт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8939" y="3934691"/>
            <a:ext cx="4940734" cy="277916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3</a:t>
            </a:r>
          </a:p>
        </p:txBody>
      </p:sp>
    </p:spTree>
    <p:extLst>
      <p:ext uri="{BB962C8B-B14F-4D97-AF65-F5344CB8AC3E}">
        <p14:creationId xmlns:p14="http://schemas.microsoft.com/office/powerpoint/2010/main" val="762078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3</a:t>
            </a:r>
          </a:p>
        </p:txBody>
      </p:sp>
      <p:sp>
        <p:nvSpPr>
          <p:cNvPr id="3" name="Прямоугольник 2"/>
          <p:cNvSpPr/>
          <p:nvPr/>
        </p:nvSpPr>
        <p:spPr>
          <a:xfrm>
            <a:off x="214745" y="110837"/>
            <a:ext cx="3532909" cy="102523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Систему Державної СЕС України складають:</a:t>
            </a:r>
            <a:endParaRPr lang="uk-UA" dirty="0"/>
          </a:p>
        </p:txBody>
      </p:sp>
      <p:sp>
        <p:nvSpPr>
          <p:cNvPr id="4" name="Прямоугольник 3"/>
          <p:cNvSpPr/>
          <p:nvPr/>
        </p:nvSpPr>
        <p:spPr>
          <a:xfrm>
            <a:off x="623454" y="1309254"/>
            <a:ext cx="3865418" cy="113607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1. Центральний </a:t>
            </a:r>
            <a:r>
              <a:rPr lang="uk-UA" dirty="0"/>
              <a:t>орган виконавчої влади в галузі охорони здоров'я – Міністерство охорони здоров'я України; </a:t>
            </a:r>
          </a:p>
        </p:txBody>
      </p:sp>
      <p:sp>
        <p:nvSpPr>
          <p:cNvPr id="11" name="Прямоугольник 10"/>
          <p:cNvSpPr/>
          <p:nvPr/>
        </p:nvSpPr>
        <p:spPr>
          <a:xfrm>
            <a:off x="1025237" y="2618508"/>
            <a:ext cx="3865418" cy="124690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2. </a:t>
            </a:r>
            <a:r>
              <a:rPr lang="uk-UA" dirty="0"/>
              <a:t>У</a:t>
            </a:r>
            <a:r>
              <a:rPr lang="uk-UA" dirty="0" smtClean="0"/>
              <a:t>станови </a:t>
            </a:r>
            <a:r>
              <a:rPr lang="uk-UA" dirty="0"/>
              <a:t>і заклади державної СЕС центрального органу в галузі охорони здоров'я (місцева СЕС); </a:t>
            </a:r>
          </a:p>
          <a:p>
            <a:pPr algn="ctr"/>
            <a:endParaRPr lang="uk-UA" dirty="0"/>
          </a:p>
        </p:txBody>
      </p:sp>
      <p:sp>
        <p:nvSpPr>
          <p:cNvPr id="12" name="Прямоугольник 11"/>
          <p:cNvSpPr/>
          <p:nvPr/>
        </p:nvSpPr>
        <p:spPr>
          <a:xfrm>
            <a:off x="1579418" y="4038598"/>
            <a:ext cx="4572000" cy="128847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3. </a:t>
            </a:r>
            <a:r>
              <a:rPr lang="uk-UA" dirty="0"/>
              <a:t>В</a:t>
            </a:r>
            <a:r>
              <a:rPr lang="uk-UA" dirty="0" smtClean="0"/>
              <a:t>ідповідні </a:t>
            </a:r>
            <a:r>
              <a:rPr lang="uk-UA" dirty="0"/>
              <a:t>установи, заклади, частини і підрозділи центральних органів виконавчої влади, утворені згідно із законодавством (районна СЕС); </a:t>
            </a:r>
          </a:p>
        </p:txBody>
      </p:sp>
      <p:sp>
        <p:nvSpPr>
          <p:cNvPr id="13" name="Прямоугольник 12"/>
          <p:cNvSpPr/>
          <p:nvPr/>
        </p:nvSpPr>
        <p:spPr>
          <a:xfrm>
            <a:off x="2057399" y="5500251"/>
            <a:ext cx="4862945" cy="94210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4. </a:t>
            </a:r>
            <a:r>
              <a:rPr lang="uk-UA" dirty="0"/>
              <a:t>Д</a:t>
            </a:r>
            <a:r>
              <a:rPr lang="uk-UA" dirty="0" smtClean="0"/>
              <a:t>ержавні </a:t>
            </a:r>
            <a:r>
              <a:rPr lang="uk-UA" dirty="0"/>
              <a:t>наукові установи санітарно-епідеміологічного профілю</a:t>
            </a:r>
          </a:p>
        </p:txBody>
      </p:sp>
      <p:sp>
        <p:nvSpPr>
          <p:cNvPr id="14" name="Прямоугольник 13"/>
          <p:cNvSpPr/>
          <p:nvPr/>
        </p:nvSpPr>
        <p:spPr>
          <a:xfrm>
            <a:off x="5710021" y="668091"/>
            <a:ext cx="6096000" cy="984885"/>
          </a:xfrm>
          <a:prstGeom prst="rect">
            <a:avLst/>
          </a:prstGeom>
        </p:spPr>
        <p:txBody>
          <a:bodyPr>
            <a:spAutoFit/>
          </a:bodyPr>
          <a:lstStyle/>
          <a:p>
            <a:pPr algn="ctr"/>
            <a:r>
              <a:rPr lang="uk-UA" sz="2000" dirty="0">
                <a:latin typeface="Times New Roman" panose="02020603050405020304" pitchFamily="18" charset="0"/>
                <a:ea typeface="Calibri" panose="020F0502020204030204" pitchFamily="34" charset="0"/>
              </a:rPr>
              <a:t>Державну СЕС України очолює </a:t>
            </a:r>
            <a:r>
              <a:rPr lang="uk-UA" sz="2000" b="1" dirty="0">
                <a:latin typeface="Times New Roman" panose="02020603050405020304" pitchFamily="18" charset="0"/>
                <a:ea typeface="Calibri" panose="020F0502020204030204" pitchFamily="34" charset="0"/>
              </a:rPr>
              <a:t>головний держаний санітарний лікар</a:t>
            </a:r>
            <a:r>
              <a:rPr lang="uk-UA" sz="2000" dirty="0">
                <a:latin typeface="Times New Roman" panose="02020603050405020304" pitchFamily="18" charset="0"/>
                <a:ea typeface="Calibri" panose="020F0502020204030204" pitchFamily="34" charset="0"/>
              </a:rPr>
              <a:t> </a:t>
            </a:r>
            <a:r>
              <a:rPr lang="uk-UA" sz="2000" dirty="0" smtClean="0">
                <a:latin typeface="Times New Roman" panose="02020603050405020304" pitchFamily="18" charset="0"/>
                <a:ea typeface="Calibri" panose="020F0502020204030204" pitchFamily="34" charset="0"/>
              </a:rPr>
              <a:t>України</a:t>
            </a:r>
          </a:p>
          <a:p>
            <a:pPr algn="ctr"/>
            <a:endParaRPr lang="uk-UA" dirty="0"/>
          </a:p>
        </p:txBody>
      </p:sp>
      <p:sp>
        <p:nvSpPr>
          <p:cNvPr id="16" name="TextBox 15"/>
          <p:cNvSpPr txBox="1"/>
          <p:nvPr/>
        </p:nvSpPr>
        <p:spPr>
          <a:xfrm>
            <a:off x="7689273" y="5500251"/>
            <a:ext cx="3962400" cy="830997"/>
          </a:xfrm>
          <a:prstGeom prst="rect">
            <a:avLst/>
          </a:prstGeom>
          <a:noFill/>
        </p:spPr>
        <p:txBody>
          <a:bodyPr wrap="square" rtlCol="0">
            <a:spAutoFit/>
          </a:bodyPr>
          <a:lstStyle/>
          <a:p>
            <a:pPr algn="ctr"/>
            <a:r>
              <a:rPr lang="uk-UA" sz="2400" dirty="0" smtClean="0"/>
              <a:t>Ігор Володимирович </a:t>
            </a:r>
            <a:r>
              <a:rPr lang="uk-UA" sz="2400" dirty="0" err="1" smtClean="0"/>
              <a:t>Кузін</a:t>
            </a:r>
            <a:endParaRPr lang="uk-UA" sz="2400" dirty="0" smtClean="0"/>
          </a:p>
          <a:p>
            <a:pPr algn="ctr"/>
            <a:r>
              <a:rPr lang="uk-UA" sz="2400" dirty="0" smtClean="0"/>
              <a:t>Від 02.06.2021 р</a:t>
            </a:r>
            <a:endParaRPr lang="uk-UA" sz="2400" dirty="0"/>
          </a:p>
        </p:txBody>
      </p:sp>
      <p:pic>
        <p:nvPicPr>
          <p:cNvPr id="1028" name="Picture 4" descr="Новим санлікарем став Ігор Кузін"/>
          <p:cNvPicPr>
            <a:picLocks noChangeAspect="1" noChangeArrowheads="1"/>
          </p:cNvPicPr>
          <p:nvPr/>
        </p:nvPicPr>
        <p:blipFill rotWithShape="1">
          <a:blip r:embed="rId2">
            <a:extLst>
              <a:ext uri="{28A0092B-C50C-407E-A947-70E740481C1C}">
                <a14:useLocalDpi xmlns:a14="http://schemas.microsoft.com/office/drawing/2010/main" val="0"/>
              </a:ext>
            </a:extLst>
          </a:blip>
          <a:srcRect l="19852" r="2088"/>
          <a:stretch/>
        </p:blipFill>
        <p:spPr bwMode="auto">
          <a:xfrm>
            <a:off x="6594764" y="1618339"/>
            <a:ext cx="5056909" cy="364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393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0970" y="152400"/>
            <a:ext cx="9325648" cy="1320800"/>
          </a:xfrm>
        </p:spPr>
        <p:txBody>
          <a:bodyPr>
            <a:normAutofit fontScale="90000"/>
          </a:bodyPr>
          <a:lstStyle/>
          <a:p>
            <a:r>
              <a:rPr lang="uk-UA" dirty="0"/>
              <a:t>Заклади державної санітарно-епідеміологічної служби України у своїй діяльності керуються </a:t>
            </a:r>
          </a:p>
        </p:txBody>
      </p:sp>
      <p:sp>
        <p:nvSpPr>
          <p:cNvPr id="3" name="TextBox 2"/>
          <p:cNvSpPr txBox="1"/>
          <p:nvPr/>
        </p:nvSpPr>
        <p:spPr>
          <a:xfrm>
            <a:off x="294746" y="1573099"/>
            <a:ext cx="2535381" cy="369332"/>
          </a:xfrm>
          <a:prstGeom prst="rect">
            <a:avLst/>
          </a:prstGeom>
          <a:noFill/>
        </p:spPr>
        <p:txBody>
          <a:bodyPr wrap="square" rtlCol="0">
            <a:spAutoFit/>
          </a:bodyPr>
          <a:lstStyle/>
          <a:p>
            <a:r>
              <a:rPr lang="uk-UA" dirty="0" smtClean="0"/>
              <a:t>Конституцією України </a:t>
            </a:r>
            <a:endParaRPr lang="uk-UA" dirty="0"/>
          </a:p>
        </p:txBody>
      </p:sp>
      <p:pic>
        <p:nvPicPr>
          <p:cNvPr id="1026" name="Picture 2" descr="Конституція України | Миколаївська обласна рад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655" y="1990191"/>
            <a:ext cx="1797916" cy="21634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49501" y="1608322"/>
            <a:ext cx="3228109" cy="369332"/>
          </a:xfrm>
          <a:prstGeom prst="rect">
            <a:avLst/>
          </a:prstGeom>
          <a:noFill/>
        </p:spPr>
        <p:txBody>
          <a:bodyPr wrap="square" rtlCol="0">
            <a:spAutoFit/>
          </a:bodyPr>
          <a:lstStyle/>
          <a:p>
            <a:r>
              <a:rPr lang="uk-UA" dirty="0" smtClean="0"/>
              <a:t>Законами України </a:t>
            </a:r>
            <a:endParaRPr lang="uk-UA" dirty="0"/>
          </a:p>
        </p:txBody>
      </p:sp>
      <p:sp>
        <p:nvSpPr>
          <p:cNvPr id="6" name="TextBox 5"/>
          <p:cNvSpPr txBox="1"/>
          <p:nvPr/>
        </p:nvSpPr>
        <p:spPr>
          <a:xfrm>
            <a:off x="5800534" y="1434599"/>
            <a:ext cx="3726873" cy="646331"/>
          </a:xfrm>
          <a:prstGeom prst="rect">
            <a:avLst/>
          </a:prstGeom>
          <a:noFill/>
        </p:spPr>
        <p:txBody>
          <a:bodyPr wrap="square" rtlCol="0">
            <a:spAutoFit/>
          </a:bodyPr>
          <a:lstStyle/>
          <a:p>
            <a:r>
              <a:rPr lang="uk-UA" dirty="0" smtClean="0"/>
              <a:t>Актами Президента України та Кабінету Міністрів України</a:t>
            </a:r>
            <a:endParaRPr lang="uk-UA" dirty="0"/>
          </a:p>
        </p:txBody>
      </p:sp>
      <p:sp>
        <p:nvSpPr>
          <p:cNvPr id="7" name="TextBox 6"/>
          <p:cNvSpPr txBox="1"/>
          <p:nvPr/>
        </p:nvSpPr>
        <p:spPr>
          <a:xfrm>
            <a:off x="9167342" y="1942431"/>
            <a:ext cx="2743200" cy="2031325"/>
          </a:xfrm>
          <a:prstGeom prst="rect">
            <a:avLst/>
          </a:prstGeom>
          <a:noFill/>
        </p:spPr>
        <p:txBody>
          <a:bodyPr wrap="square" rtlCol="0">
            <a:spAutoFit/>
          </a:bodyPr>
          <a:lstStyle/>
          <a:p>
            <a:r>
              <a:rPr lang="uk-UA" dirty="0"/>
              <a:t>Положенням про державний санітарно-епідеміологічний нагляд в Україні, Положенням про державну санітарно-епідеміологічну службу</a:t>
            </a:r>
          </a:p>
        </p:txBody>
      </p:sp>
      <p:sp>
        <p:nvSpPr>
          <p:cNvPr id="9" name="TextBox 8"/>
          <p:cNvSpPr txBox="1"/>
          <p:nvPr/>
        </p:nvSpPr>
        <p:spPr>
          <a:xfrm>
            <a:off x="891209" y="4583036"/>
            <a:ext cx="3851564" cy="1200329"/>
          </a:xfrm>
          <a:prstGeom prst="rect">
            <a:avLst/>
          </a:prstGeom>
          <a:noFill/>
        </p:spPr>
        <p:txBody>
          <a:bodyPr wrap="square" rtlCol="0">
            <a:spAutoFit/>
          </a:bodyPr>
          <a:lstStyle/>
          <a:p>
            <a:r>
              <a:rPr lang="uk-UA" dirty="0"/>
              <a:t>Н</a:t>
            </a:r>
            <a:r>
              <a:rPr lang="uk-UA" dirty="0" smtClean="0"/>
              <a:t>аказами </a:t>
            </a:r>
            <a:r>
              <a:rPr lang="uk-UA" dirty="0"/>
              <a:t>МОЗ, наказами та постановами головного державного санітарного лікаря України</a:t>
            </a:r>
          </a:p>
        </p:txBody>
      </p:sp>
      <p:pic>
        <p:nvPicPr>
          <p:cNvPr id="1030" name="Picture 6" descr="Законодавчі нововведення вересня – підвищення мінімалки, перевірки  Держпраці та «карантинне» навчання ➜ АКМЦ"/>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244" y="2137013"/>
            <a:ext cx="2449080" cy="18368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Президент України затвердив перелік генеральських посад, що підлягають  заміщенню – Сучасний журнал про безпеку – Надзвичайна ситуація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99" r="7191"/>
          <a:stretch/>
        </p:blipFill>
        <p:spPr bwMode="auto">
          <a:xfrm>
            <a:off x="5971309" y="2184062"/>
            <a:ext cx="2784764" cy="17182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Накази МОЗ"/>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464" r="11423"/>
          <a:stretch/>
        </p:blipFill>
        <p:spPr bwMode="auto">
          <a:xfrm>
            <a:off x="4493979" y="4406461"/>
            <a:ext cx="2613110" cy="17562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ЗАБЕЗПЕЧЕННЯ САНІТАРНОГО ТА ЕПІДЕМІЧНОГО БЛАГОПОЛУЧЧЯ НАСЕЛЕННЯ »  Медиагруппа Адвокат-Консалтинг - официальный сайт"/>
          <p:cNvPicPr>
            <a:picLocks noChangeAspect="1" noChangeArrowheads="1"/>
          </p:cNvPicPr>
          <p:nvPr/>
        </p:nvPicPr>
        <p:blipFill rotWithShape="1">
          <a:blip r:embed="rId6">
            <a:extLst>
              <a:ext uri="{28A0092B-C50C-407E-A947-70E740481C1C}">
                <a14:useLocalDpi xmlns:a14="http://schemas.microsoft.com/office/drawing/2010/main" val="0"/>
              </a:ext>
            </a:extLst>
          </a:blip>
          <a:srcRect l="20820" r="18195"/>
          <a:stretch/>
        </p:blipFill>
        <p:spPr bwMode="auto">
          <a:xfrm>
            <a:off x="8345543" y="4076888"/>
            <a:ext cx="3643746" cy="2569056"/>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3</a:t>
            </a:r>
          </a:p>
        </p:txBody>
      </p:sp>
    </p:spTree>
    <p:extLst>
      <p:ext uri="{BB962C8B-B14F-4D97-AF65-F5344CB8AC3E}">
        <p14:creationId xmlns:p14="http://schemas.microsoft.com/office/powerpoint/2010/main" val="1336480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Основне завдання діяльності СЕС полягає у здійсненні державного санітарно-епідеміологічного нагляду. </a:t>
            </a:r>
          </a:p>
        </p:txBody>
      </p:sp>
      <p:sp>
        <p:nvSpPr>
          <p:cNvPr id="3" name="Заголовок 1"/>
          <p:cNvSpPr txBox="1">
            <a:spLocks/>
          </p:cNvSpPr>
          <p:nvPr/>
        </p:nvSpPr>
        <p:spPr>
          <a:xfrm>
            <a:off x="2822902" y="3075708"/>
            <a:ext cx="8596668" cy="3075710"/>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b="1" dirty="0">
                <a:solidFill>
                  <a:schemeClr val="accent2">
                    <a:lumMod val="75000"/>
                  </a:schemeClr>
                </a:solidFill>
              </a:rPr>
              <a:t>Державний санітарно-епідеміологічний нагляд</a:t>
            </a:r>
            <a:r>
              <a:rPr lang="uk-UA" dirty="0">
                <a:solidFill>
                  <a:schemeClr val="accent2">
                    <a:lumMod val="75000"/>
                  </a:schemeClr>
                </a:solidFill>
              </a:rPr>
              <a:t> — це діяльність органів, установ і закладів державної СЕС з контролю за дотриманням юридичними та фізичними особами санітарного законодавства з метою попередження, виявлення, зменшення або усунення шкідливого впливу небезпечних факторів на здоров'я людей та із застосування заходів правового характеру щодо порушників.</a:t>
            </a:r>
          </a:p>
        </p:txBody>
      </p:sp>
      <p:sp>
        <p:nvSpPr>
          <p:cNvPr id="4" name="Стрелка вверх 3"/>
          <p:cNvSpPr/>
          <p:nvPr/>
        </p:nvSpPr>
        <p:spPr>
          <a:xfrm rot="10800000">
            <a:off x="6331527" y="1930400"/>
            <a:ext cx="1579418" cy="11453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050" name="Picture 2" descr="Система санітарно-епідеміологічного нагляду трансформується в межах  інституту громадського здоров&amp;#39;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31" y="3539403"/>
            <a:ext cx="2381250" cy="17811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Привітання з нагоди Дня працівників санітарно-епідеміологічної служб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4002" y="609600"/>
            <a:ext cx="2667327" cy="199753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3</a:t>
            </a:r>
          </a:p>
        </p:txBody>
      </p:sp>
    </p:spTree>
    <p:extLst>
      <p:ext uri="{BB962C8B-B14F-4D97-AF65-F5344CB8AC3E}">
        <p14:creationId xmlns:p14="http://schemas.microsoft.com/office/powerpoint/2010/main" val="736110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7225" y="166253"/>
            <a:ext cx="10447866" cy="1496291"/>
          </a:xfrm>
        </p:spPr>
        <p:txBody>
          <a:bodyPr>
            <a:normAutofit fontScale="90000"/>
          </a:bodyPr>
          <a:lstStyle/>
          <a:p>
            <a:r>
              <a:rPr lang="uk-UA" b="1" dirty="0"/>
              <a:t>Основні завданнями державного санітарного нагляду в закладах ресторанного господарства полягають в: </a:t>
            </a:r>
            <a:r>
              <a:rPr lang="uk-UA" dirty="0"/>
              <a:t/>
            </a:r>
            <a:br>
              <a:rPr lang="uk-UA" dirty="0"/>
            </a:br>
            <a:endParaRPr lang="uk-UA" dirty="0"/>
          </a:p>
        </p:txBody>
      </p:sp>
      <p:sp>
        <p:nvSpPr>
          <p:cNvPr id="3" name="TextBox 2"/>
          <p:cNvSpPr txBox="1"/>
          <p:nvPr/>
        </p:nvSpPr>
        <p:spPr>
          <a:xfrm>
            <a:off x="304800" y="1856509"/>
            <a:ext cx="8007927" cy="4062651"/>
          </a:xfrm>
          <a:prstGeom prst="rect">
            <a:avLst/>
          </a:prstGeom>
          <a:noFill/>
        </p:spPr>
        <p:txBody>
          <a:bodyPr wrap="square" rtlCol="0">
            <a:spAutoFit/>
          </a:bodyPr>
          <a:lstStyle/>
          <a:p>
            <a:pPr marL="342900" lvl="0" indent="-342900">
              <a:buFont typeface="Arial" panose="020B0604020202020204" pitchFamily="34" charset="0"/>
              <a:buChar char="•"/>
            </a:pPr>
            <a:r>
              <a:rPr lang="uk-UA" sz="2400" dirty="0">
                <a:solidFill>
                  <a:schemeClr val="accent2">
                    <a:lumMod val="75000"/>
                  </a:schemeClr>
                </a:solidFill>
              </a:rPr>
              <a:t>організації раціонального харчування різних груп населення; </a:t>
            </a:r>
            <a:endParaRPr lang="uk-UA" sz="2400" dirty="0" smtClean="0">
              <a:solidFill>
                <a:schemeClr val="accent2">
                  <a:lumMod val="75000"/>
                </a:schemeClr>
              </a:solidFill>
            </a:endParaRPr>
          </a:p>
          <a:p>
            <a:pPr marL="342900" lvl="0" indent="-342900">
              <a:buFont typeface="Arial" panose="020B0604020202020204" pitchFamily="34" charset="0"/>
              <a:buChar char="•"/>
            </a:pPr>
            <a:r>
              <a:rPr lang="uk-UA" sz="2400" dirty="0" smtClean="0">
                <a:solidFill>
                  <a:schemeClr val="accent2">
                    <a:lumMod val="75000"/>
                  </a:schemeClr>
                </a:solidFill>
              </a:rPr>
              <a:t>проведенні </a:t>
            </a:r>
            <a:r>
              <a:rPr lang="uk-UA" sz="2400" dirty="0">
                <a:solidFill>
                  <a:schemeClr val="accent2">
                    <a:lumMod val="75000"/>
                  </a:schemeClr>
                </a:solidFill>
              </a:rPr>
              <a:t>санітарного контролю за якістю харчових продуктів і профілактиці харчових отруєнь; </a:t>
            </a:r>
            <a:endParaRPr lang="uk-UA" sz="2400" dirty="0" smtClean="0">
              <a:solidFill>
                <a:schemeClr val="accent2">
                  <a:lumMod val="75000"/>
                </a:schemeClr>
              </a:solidFill>
            </a:endParaRPr>
          </a:p>
          <a:p>
            <a:pPr marL="342900" lvl="0" indent="-342900">
              <a:buFont typeface="Arial" panose="020B0604020202020204" pitchFamily="34" charset="0"/>
              <a:buChar char="•"/>
            </a:pPr>
            <a:r>
              <a:rPr lang="uk-UA" sz="2400" dirty="0" smtClean="0">
                <a:solidFill>
                  <a:schemeClr val="accent2">
                    <a:lumMod val="75000"/>
                  </a:schemeClr>
                </a:solidFill>
              </a:rPr>
              <a:t>проведенні </a:t>
            </a:r>
            <a:r>
              <a:rPr lang="uk-UA" sz="2400" dirty="0">
                <a:solidFill>
                  <a:schemeClr val="accent2">
                    <a:lumMod val="75000"/>
                  </a:schemeClr>
                </a:solidFill>
              </a:rPr>
              <a:t>поточного санітарного нагляду за закладами ресторанного господарства; </a:t>
            </a:r>
            <a:endParaRPr lang="uk-UA" sz="2400" dirty="0" smtClean="0">
              <a:solidFill>
                <a:schemeClr val="accent2">
                  <a:lumMod val="75000"/>
                </a:schemeClr>
              </a:solidFill>
            </a:endParaRPr>
          </a:p>
          <a:p>
            <a:pPr marL="342900" lvl="0" indent="-342900">
              <a:buFont typeface="Arial" panose="020B0604020202020204" pitchFamily="34" charset="0"/>
              <a:buChar char="•"/>
            </a:pPr>
            <a:r>
              <a:rPr lang="uk-UA" sz="2400" dirty="0" smtClean="0">
                <a:solidFill>
                  <a:schemeClr val="accent2">
                    <a:lumMod val="75000"/>
                  </a:schemeClr>
                </a:solidFill>
              </a:rPr>
              <a:t>проведенні </a:t>
            </a:r>
            <a:r>
              <a:rPr lang="uk-UA" sz="2400" dirty="0">
                <a:solidFill>
                  <a:schemeClr val="accent2">
                    <a:lumMod val="75000"/>
                  </a:schemeClr>
                </a:solidFill>
              </a:rPr>
              <a:t>попереджувального санітарного нагляду за проектами і будівництвом харчових об’єктів, санітарно-освітньої роботи серед населення.</a:t>
            </a:r>
          </a:p>
          <a:p>
            <a:endParaRPr lang="uk-UA" dirty="0"/>
          </a:p>
        </p:txBody>
      </p:sp>
      <p:pic>
        <p:nvPicPr>
          <p:cNvPr id="3074" name="Picture 2" descr="Заклади ресторанного господарства: організовуємо роботу правильно - Я –  Бухгалте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0328" y="1374952"/>
            <a:ext cx="3768436" cy="251288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Довести, що ви отруїлися в якомусь закладі складно, але можливо. І ми  знаємо як | Check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727" y="4497658"/>
            <a:ext cx="3522075" cy="201397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3</a:t>
            </a:r>
          </a:p>
        </p:txBody>
      </p:sp>
    </p:spTree>
    <p:extLst>
      <p:ext uri="{BB962C8B-B14F-4D97-AF65-F5344CB8AC3E}">
        <p14:creationId xmlns:p14="http://schemas.microsoft.com/office/powerpoint/2010/main" val="3979960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316" y="124691"/>
            <a:ext cx="8596668" cy="720436"/>
          </a:xfrm>
        </p:spPr>
        <p:txBody>
          <a:bodyPr/>
          <a:lstStyle/>
          <a:p>
            <a:r>
              <a:rPr lang="uk-UA" dirty="0" smtClean="0"/>
              <a:t>План лекції</a:t>
            </a:r>
            <a:endParaRPr lang="uk-UA" dirty="0"/>
          </a:p>
        </p:txBody>
      </p:sp>
      <p:sp>
        <p:nvSpPr>
          <p:cNvPr id="3" name="Объект 2"/>
          <p:cNvSpPr>
            <a:spLocks noGrp="1"/>
          </p:cNvSpPr>
          <p:nvPr>
            <p:ph idx="1"/>
          </p:nvPr>
        </p:nvSpPr>
        <p:spPr>
          <a:xfrm>
            <a:off x="774316" y="734291"/>
            <a:ext cx="8596668" cy="4489594"/>
          </a:xfrm>
        </p:spPr>
        <p:txBody>
          <a:bodyPr>
            <a:normAutofit/>
          </a:bodyPr>
          <a:lstStyle/>
          <a:p>
            <a:pPr marL="0" indent="0">
              <a:buNone/>
            </a:pPr>
            <a:r>
              <a:rPr lang="uk-UA" dirty="0"/>
              <a:t>1. Поняття «гігієни», «санітарії», їх мета та завдання при формуванні спеціалістів у сфері ресторанного господарства. </a:t>
            </a:r>
          </a:p>
          <a:p>
            <a:pPr marL="0" indent="0">
              <a:buNone/>
            </a:pPr>
            <a:r>
              <a:rPr lang="uk-UA" dirty="0"/>
              <a:t>2. Закон України «Про забезпечення санітарного та епідемічного благополуччя населення». Статті 1, 4, 5, 18, 19, 25, 26. </a:t>
            </a:r>
          </a:p>
          <a:p>
            <a:pPr marL="0" indent="0">
              <a:buNone/>
            </a:pPr>
            <a:r>
              <a:rPr lang="uk-UA" dirty="0"/>
              <a:t>3. Органи та установи санітарно-епідеміологічної служби. Попереджувальний та поточний санітарний нагляд.</a:t>
            </a:r>
          </a:p>
          <a:p>
            <a:pPr marL="0" indent="0">
              <a:buNone/>
            </a:pPr>
            <a:r>
              <a:rPr lang="uk-UA" dirty="0"/>
              <a:t>4. Санітарні правила для закладів ресторанного господарства. Правова та майнова відповідальність керівників закладів за порушення санітарних правил. Санітарна документація закладів ресторанного господарства.</a:t>
            </a:r>
          </a:p>
          <a:p>
            <a:pPr marL="0" indent="0">
              <a:buNone/>
            </a:pPr>
            <a:r>
              <a:rPr lang="uk-UA" dirty="0"/>
              <a:t>5. Особливості використання системи НАССР у сфері </a:t>
            </a:r>
            <a:r>
              <a:rPr lang="uk-UA" dirty="0" err="1"/>
              <a:t>готельно</a:t>
            </a:r>
            <a:r>
              <a:rPr lang="uk-UA" dirty="0"/>
              <a:t>-ресторанного господарства та її принципи щодо безпечності продуктів харчування</a:t>
            </a:r>
          </a:p>
          <a:p>
            <a:endParaRPr lang="uk-UA" dirty="0"/>
          </a:p>
        </p:txBody>
      </p:sp>
      <p:pic>
        <p:nvPicPr>
          <p:cNvPr id="2050" name="Picture 2" descr="3d человечки картинки, стоковые фото 3d человечки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086" y="4430424"/>
            <a:ext cx="4655128" cy="242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311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72691" y="235527"/>
            <a:ext cx="4267200" cy="11360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u="sng" dirty="0" smtClean="0">
                <a:solidFill>
                  <a:schemeClr val="tx1"/>
                </a:solidFill>
              </a:rPr>
              <a:t>Санітарний нагляд</a:t>
            </a:r>
            <a:endParaRPr lang="uk-UA" sz="3200" u="sng" dirty="0">
              <a:solidFill>
                <a:schemeClr val="tx1"/>
              </a:solidFill>
            </a:endParaRPr>
          </a:p>
        </p:txBody>
      </p:sp>
      <p:sp>
        <p:nvSpPr>
          <p:cNvPr id="3" name="Прямоугольник 2"/>
          <p:cNvSpPr/>
          <p:nvPr/>
        </p:nvSpPr>
        <p:spPr>
          <a:xfrm>
            <a:off x="484909" y="2182686"/>
            <a:ext cx="4308763" cy="155170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solidFill>
                  <a:schemeClr val="tx1"/>
                </a:solidFill>
              </a:rPr>
              <a:t>Попереджувальний </a:t>
            </a:r>
            <a:endParaRPr lang="uk-UA" sz="3200" b="1" dirty="0">
              <a:solidFill>
                <a:schemeClr val="tx1"/>
              </a:solidFill>
            </a:endParaRPr>
          </a:p>
        </p:txBody>
      </p:sp>
      <p:sp>
        <p:nvSpPr>
          <p:cNvPr id="4" name="Прямоугольник 3"/>
          <p:cNvSpPr/>
          <p:nvPr/>
        </p:nvSpPr>
        <p:spPr>
          <a:xfrm>
            <a:off x="5430982" y="2202873"/>
            <a:ext cx="3269673" cy="156556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solidFill>
                  <a:schemeClr val="tx1"/>
                </a:solidFill>
              </a:rPr>
              <a:t>Поточний</a:t>
            </a:r>
            <a:endParaRPr lang="uk-UA" sz="4000" b="1" dirty="0">
              <a:solidFill>
                <a:schemeClr val="tx1"/>
              </a:solidFill>
            </a:endParaRPr>
          </a:p>
        </p:txBody>
      </p:sp>
      <p:sp>
        <p:nvSpPr>
          <p:cNvPr id="5" name="Стрелка вниз 4"/>
          <p:cNvSpPr/>
          <p:nvPr/>
        </p:nvSpPr>
        <p:spPr>
          <a:xfrm>
            <a:off x="6622473" y="1371600"/>
            <a:ext cx="1108363" cy="83127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низ 5"/>
          <p:cNvSpPr/>
          <p:nvPr/>
        </p:nvSpPr>
        <p:spPr>
          <a:xfrm>
            <a:off x="2909455" y="1371600"/>
            <a:ext cx="1108363" cy="83127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4098" name="Picture 2" descr="Перевірки об&amp;#39;єктів нагляду на дотримання санітарних вимог тривають -  Головне управління Держпродспоживслужби в Чернівецькій област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5" y="3925381"/>
            <a:ext cx="3494521" cy="26208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Продовжено особливий ветеринарно-санітарний нагляд на кордоні - LexInform:  Правові та юридичні новини, юридична практика, коментарі"/>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6579" y="4136554"/>
            <a:ext cx="3293312" cy="219854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Адміністративні послуги у сфері державного санітарного нагляду, надані у  2020 році"/>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3341" y="4243812"/>
            <a:ext cx="4197609" cy="198402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9559637" y="1857104"/>
            <a:ext cx="2459023" cy="65116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tx1"/>
                </a:solidFill>
              </a:rPr>
              <a:t>Плановий</a:t>
            </a:r>
            <a:endParaRPr lang="uk-UA" sz="2400" dirty="0">
              <a:solidFill>
                <a:schemeClr val="tx1"/>
              </a:solidFill>
            </a:endParaRPr>
          </a:p>
        </p:txBody>
      </p:sp>
      <p:sp>
        <p:nvSpPr>
          <p:cNvPr id="11" name="Прямоугольник 10"/>
          <p:cNvSpPr/>
          <p:nvPr/>
        </p:nvSpPr>
        <p:spPr>
          <a:xfrm>
            <a:off x="9559636" y="3086586"/>
            <a:ext cx="2459023" cy="838795"/>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tx1"/>
                </a:solidFill>
              </a:rPr>
              <a:t>Позаплановий (екстрений)</a:t>
            </a:r>
            <a:endParaRPr lang="uk-UA" sz="2400" dirty="0">
              <a:solidFill>
                <a:schemeClr val="tx1"/>
              </a:solidFill>
            </a:endParaRPr>
          </a:p>
        </p:txBody>
      </p:sp>
      <p:sp>
        <p:nvSpPr>
          <p:cNvPr id="8" name="Стрелка вправо 7"/>
          <p:cNvSpPr/>
          <p:nvPr/>
        </p:nvSpPr>
        <p:spPr>
          <a:xfrm>
            <a:off x="8700655" y="2092632"/>
            <a:ext cx="858981" cy="415636"/>
          </a:xfrm>
          <a:prstGeom prst="rightArrow">
            <a:avLst>
              <a:gd name="adj1" fmla="val 50000"/>
              <a:gd name="adj2" fmla="val 4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Стрелка вправо 12"/>
          <p:cNvSpPr/>
          <p:nvPr/>
        </p:nvSpPr>
        <p:spPr>
          <a:xfrm>
            <a:off x="8700655" y="3419580"/>
            <a:ext cx="858981" cy="415636"/>
          </a:xfrm>
          <a:prstGeom prst="rightArrow">
            <a:avLst>
              <a:gd name="adj1" fmla="val 50000"/>
              <a:gd name="adj2" fmla="val 4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Прямоугольник 13"/>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3</a:t>
            </a:r>
          </a:p>
        </p:txBody>
      </p:sp>
    </p:spTree>
    <p:extLst>
      <p:ext uri="{BB962C8B-B14F-4D97-AF65-F5344CB8AC3E}">
        <p14:creationId xmlns:p14="http://schemas.microsoft.com/office/powerpoint/2010/main" val="89236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70" y="235528"/>
            <a:ext cx="11389975" cy="1717964"/>
          </a:xfrm>
        </p:spPr>
        <p:txBody>
          <a:bodyPr>
            <a:normAutofit fontScale="90000"/>
          </a:bodyPr>
          <a:lstStyle/>
          <a:p>
            <a:r>
              <a:rPr lang="uk-UA" b="1" dirty="0"/>
              <a:t>Санітарні правила для закладів ресторанного господарства. </a:t>
            </a:r>
            <a:r>
              <a:rPr lang="uk-UA" b="1" dirty="0" smtClean="0"/>
              <a:t>Санітарна </a:t>
            </a:r>
            <a:r>
              <a:rPr lang="uk-UA" b="1" dirty="0"/>
              <a:t>документація закладів ресторанного господарства.</a:t>
            </a:r>
            <a:r>
              <a:rPr lang="uk-UA" dirty="0"/>
              <a:t/>
            </a:r>
            <a:br>
              <a:rPr lang="uk-UA" dirty="0"/>
            </a:br>
            <a:endParaRPr lang="uk-UA" dirty="0"/>
          </a:p>
        </p:txBody>
      </p:sp>
      <p:sp>
        <p:nvSpPr>
          <p:cNvPr id="3" name="Прямоугольник 2"/>
          <p:cNvSpPr/>
          <p:nvPr/>
        </p:nvSpPr>
        <p:spPr>
          <a:xfrm>
            <a:off x="290946" y="1953492"/>
            <a:ext cx="9282546" cy="66501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chemeClr val="bg1"/>
                </a:solidFill>
              </a:rPr>
              <a:t>Існує </a:t>
            </a:r>
            <a:r>
              <a:rPr lang="uk-UA" dirty="0">
                <a:solidFill>
                  <a:schemeClr val="bg1"/>
                </a:solidFill>
              </a:rPr>
              <a:t>цілий ряд санітарних правил і законів, за якими повинні працювати заклади </a:t>
            </a:r>
            <a:r>
              <a:rPr lang="uk-UA" dirty="0" err="1" smtClean="0">
                <a:solidFill>
                  <a:schemeClr val="bg1"/>
                </a:solidFill>
              </a:rPr>
              <a:t>готельно</a:t>
            </a:r>
            <a:r>
              <a:rPr lang="uk-UA" dirty="0" smtClean="0">
                <a:solidFill>
                  <a:schemeClr val="bg1"/>
                </a:solidFill>
              </a:rPr>
              <a:t>-ресторанного </a:t>
            </a:r>
            <a:r>
              <a:rPr lang="uk-UA" dirty="0">
                <a:solidFill>
                  <a:schemeClr val="bg1"/>
                </a:solidFill>
              </a:rPr>
              <a:t>господарства</a:t>
            </a:r>
            <a:r>
              <a:rPr lang="uk-UA" dirty="0" smtClean="0">
                <a:solidFill>
                  <a:schemeClr val="bg1"/>
                </a:solidFill>
              </a:rPr>
              <a:t>. </a:t>
            </a:r>
            <a:endParaRPr lang="uk-UA" dirty="0">
              <a:solidFill>
                <a:schemeClr val="bg1"/>
              </a:solidFill>
            </a:endParaRPr>
          </a:p>
        </p:txBody>
      </p:sp>
      <p:sp>
        <p:nvSpPr>
          <p:cNvPr id="4" name="Прямоугольник 3"/>
          <p:cNvSpPr/>
          <p:nvPr/>
        </p:nvSpPr>
        <p:spPr>
          <a:xfrm>
            <a:off x="290945" y="3006439"/>
            <a:ext cx="6525491" cy="66501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chemeClr val="tx1"/>
                </a:solidFill>
              </a:rPr>
              <a:t>Усі </a:t>
            </a:r>
            <a:r>
              <a:rPr lang="uk-UA" dirty="0">
                <a:solidFill>
                  <a:schemeClr val="tx1"/>
                </a:solidFill>
              </a:rPr>
              <a:t>правила затвердженні Кабінетом Міністрів України. </a:t>
            </a:r>
          </a:p>
        </p:txBody>
      </p:sp>
      <p:sp>
        <p:nvSpPr>
          <p:cNvPr id="5" name="Прямоугольник 4"/>
          <p:cNvSpPr/>
          <p:nvPr/>
        </p:nvSpPr>
        <p:spPr>
          <a:xfrm>
            <a:off x="290945" y="4003964"/>
            <a:ext cx="6525491" cy="66501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chemeClr val="tx1"/>
                </a:solidFill>
              </a:rPr>
              <a:t>Правила </a:t>
            </a:r>
            <a:r>
              <a:rPr lang="uk-UA" dirty="0">
                <a:solidFill>
                  <a:schemeClr val="tx1"/>
                </a:solidFill>
              </a:rPr>
              <a:t>повинен знати кожен робітник закладу.</a:t>
            </a:r>
            <a:r>
              <a:rPr lang="uk-UA" dirty="0"/>
              <a:t> </a:t>
            </a:r>
          </a:p>
        </p:txBody>
      </p:sp>
      <p:sp>
        <p:nvSpPr>
          <p:cNvPr id="6" name="TextBox 5"/>
          <p:cNvSpPr txBox="1"/>
          <p:nvPr/>
        </p:nvSpPr>
        <p:spPr>
          <a:xfrm>
            <a:off x="290945" y="5243947"/>
            <a:ext cx="11499273" cy="1477328"/>
          </a:xfrm>
          <a:prstGeom prst="rect">
            <a:avLst/>
          </a:prstGeom>
          <a:noFill/>
        </p:spPr>
        <p:txBody>
          <a:bodyPr wrap="square" rtlCol="0">
            <a:spAutoFit/>
          </a:bodyPr>
          <a:lstStyle/>
          <a:p>
            <a:r>
              <a:rPr lang="uk-UA" i="1" dirty="0" smtClean="0"/>
              <a:t>Усі приміщення закладів </a:t>
            </a:r>
            <a:r>
              <a:rPr lang="uk-UA" i="1" dirty="0" err="1" smtClean="0"/>
              <a:t>готельно</a:t>
            </a:r>
            <a:r>
              <a:rPr lang="uk-UA" i="1" dirty="0" smtClean="0"/>
              <a:t>-ресторанного господарства мають бути оформлені відповідно до </a:t>
            </a:r>
            <a:r>
              <a:rPr lang="uk-UA" b="1" dirty="0" smtClean="0"/>
              <a:t>«Санітарні </a:t>
            </a:r>
            <a:r>
              <a:rPr lang="uk-UA" b="1" dirty="0"/>
              <a:t>правила для підприємств громадського харчування, включаючи кондитерські цехи та підприємства, що виробляють м’яке морозиво»</a:t>
            </a:r>
            <a:r>
              <a:rPr lang="uk-UA" dirty="0"/>
              <a:t> </a:t>
            </a:r>
            <a:r>
              <a:rPr lang="uk-UA" i="1" dirty="0"/>
              <a:t>(</a:t>
            </a:r>
            <a:r>
              <a:rPr lang="uk-UA" i="1" dirty="0" err="1"/>
              <a:t>СанПін</a:t>
            </a:r>
            <a:r>
              <a:rPr lang="uk-UA" i="1" dirty="0"/>
              <a:t> 42-123-5777-91) від 19.03.91 (редакція від 23.01.2006 р.). </a:t>
            </a:r>
          </a:p>
          <a:p>
            <a:endParaRPr lang="uk-UA" dirty="0"/>
          </a:p>
        </p:txBody>
      </p:sp>
      <p:pic>
        <p:nvPicPr>
          <p:cNvPr id="2054" name="Picture 6" descr="БИОЛОГИЯ КАК НАУКА ГЛАЗАМИ УЧЕНЫХ: ЭТАП № 2"/>
          <p:cNvPicPr>
            <a:picLocks noChangeAspect="1" noChangeArrowheads="1"/>
          </p:cNvPicPr>
          <p:nvPr/>
        </p:nvPicPr>
        <p:blipFill rotWithShape="1">
          <a:blip r:embed="rId2">
            <a:extLst>
              <a:ext uri="{28A0092B-C50C-407E-A947-70E740481C1C}">
                <a14:useLocalDpi xmlns:a14="http://schemas.microsoft.com/office/drawing/2010/main" val="0"/>
              </a:ext>
            </a:extLst>
          </a:blip>
          <a:srcRect l="6834" t="12341" r="9318" b="17968"/>
          <a:stretch/>
        </p:blipFill>
        <p:spPr bwMode="auto">
          <a:xfrm>
            <a:off x="7204362" y="2712792"/>
            <a:ext cx="4142509" cy="2582344"/>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4</a:t>
            </a:r>
            <a:endParaRPr lang="uk-UA" sz="2800" dirty="0"/>
          </a:p>
        </p:txBody>
      </p:sp>
    </p:spTree>
    <p:extLst>
      <p:ext uri="{BB962C8B-B14F-4D97-AF65-F5344CB8AC3E}">
        <p14:creationId xmlns:p14="http://schemas.microsoft.com/office/powerpoint/2010/main" val="1233208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4</a:t>
            </a:r>
            <a:endParaRPr lang="uk-UA" sz="2800" dirty="0"/>
          </a:p>
        </p:txBody>
      </p:sp>
      <p:sp>
        <p:nvSpPr>
          <p:cNvPr id="3" name="Прямоугольник 2"/>
          <p:cNvSpPr/>
          <p:nvPr/>
        </p:nvSpPr>
        <p:spPr>
          <a:xfrm>
            <a:off x="2770909" y="166255"/>
            <a:ext cx="6525491"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Санітарна документація закладів </a:t>
            </a:r>
            <a:r>
              <a:rPr lang="uk-UA" sz="2400" dirty="0" err="1" smtClean="0"/>
              <a:t>готельно</a:t>
            </a:r>
            <a:r>
              <a:rPr lang="uk-UA" sz="2400" dirty="0" smtClean="0"/>
              <a:t>-ресторанного господарства</a:t>
            </a:r>
            <a:endParaRPr lang="uk-UA" sz="2400" dirty="0"/>
          </a:p>
        </p:txBody>
      </p:sp>
      <p:pic>
        <p:nvPicPr>
          <p:cNvPr id="3074" name="Picture 2" descr="Санітарний журнал, ціна 95 грн - Prom.ua (ID#930010323)"/>
          <p:cNvPicPr>
            <a:picLocks noChangeAspect="1" noChangeArrowheads="1"/>
          </p:cNvPicPr>
          <p:nvPr/>
        </p:nvPicPr>
        <p:blipFill rotWithShape="1">
          <a:blip r:embed="rId2">
            <a:extLst>
              <a:ext uri="{28A0092B-C50C-407E-A947-70E740481C1C}">
                <a14:useLocalDpi xmlns:a14="http://schemas.microsoft.com/office/drawing/2010/main" val="0"/>
              </a:ext>
            </a:extLst>
          </a:blip>
          <a:srcRect l="15643" t="4364" r="16284" b="7491"/>
          <a:stretch/>
        </p:blipFill>
        <p:spPr bwMode="auto">
          <a:xfrm>
            <a:off x="258571" y="1205344"/>
            <a:ext cx="2193409" cy="28401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51980" y="1330036"/>
            <a:ext cx="2701911" cy="1754326"/>
          </a:xfrm>
          <a:prstGeom prst="rect">
            <a:avLst/>
          </a:prstGeom>
          <a:noFill/>
        </p:spPr>
        <p:txBody>
          <a:bodyPr wrap="square" rtlCol="0">
            <a:spAutoFit/>
          </a:bodyPr>
          <a:lstStyle/>
          <a:p>
            <a:pPr algn="just"/>
            <a:r>
              <a:rPr lang="uk-UA" dirty="0"/>
              <a:t>Санітарний журнал, який зареєстрований у СЕС, для запису вказівок та пропозицій місцевих органів санітарного нагляду</a:t>
            </a:r>
            <a:endParaRPr lang="uk-UA" dirty="0"/>
          </a:p>
        </p:txBody>
      </p:sp>
      <p:pic>
        <p:nvPicPr>
          <p:cNvPr id="3076" name="Picture 4" descr="ᐉ Журнал обліку медичних оглядів купити за 57.00 грн. з ПДВ"/>
          <p:cNvPicPr>
            <a:picLocks noChangeAspect="1" noChangeArrowheads="1"/>
          </p:cNvPicPr>
          <p:nvPr/>
        </p:nvPicPr>
        <p:blipFill rotWithShape="1">
          <a:blip r:embed="rId3">
            <a:extLst>
              <a:ext uri="{28A0092B-C50C-407E-A947-70E740481C1C}">
                <a14:useLocalDpi xmlns:a14="http://schemas.microsoft.com/office/drawing/2010/main" val="0"/>
              </a:ext>
            </a:extLst>
          </a:blip>
          <a:srcRect l="12066" r="11813"/>
          <a:stretch/>
        </p:blipFill>
        <p:spPr bwMode="auto">
          <a:xfrm>
            <a:off x="5791200" y="1330036"/>
            <a:ext cx="2175164"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18764" y="1330036"/>
            <a:ext cx="3687257" cy="923330"/>
          </a:xfrm>
          <a:prstGeom prst="rect">
            <a:avLst/>
          </a:prstGeom>
          <a:noFill/>
        </p:spPr>
        <p:txBody>
          <a:bodyPr wrap="square" rtlCol="0">
            <a:spAutoFit/>
          </a:bodyPr>
          <a:lstStyle/>
          <a:p>
            <a:r>
              <a:rPr lang="uk-UA" dirty="0"/>
              <a:t>Журнал медичних обстежень (зі списком працівників закладу, підписаним керівником)</a:t>
            </a:r>
            <a:endParaRPr lang="uk-UA" dirty="0"/>
          </a:p>
        </p:txBody>
      </p:sp>
      <p:pic>
        <p:nvPicPr>
          <p:cNvPr id="3078" name="Picture 6" descr="Журнал огляду працівників харчоблоку на гнойні, кишечні захворювання. -  Книжный интернет-магазин - Издательство Рано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9128" y="3879272"/>
            <a:ext cx="2086244" cy="28007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1393" y="4817998"/>
            <a:ext cx="2512338" cy="923330"/>
          </a:xfrm>
          <a:prstGeom prst="rect">
            <a:avLst/>
          </a:prstGeom>
          <a:noFill/>
        </p:spPr>
        <p:txBody>
          <a:bodyPr wrap="square" rtlCol="0">
            <a:spAutoFit/>
          </a:bodyPr>
          <a:lstStyle/>
          <a:p>
            <a:r>
              <a:rPr lang="uk-UA" dirty="0"/>
              <a:t>Журнал обстежень працівників на гнійні захворювання</a:t>
            </a:r>
            <a:endParaRPr lang="uk-UA" dirty="0"/>
          </a:p>
        </p:txBody>
      </p:sp>
      <p:pic>
        <p:nvPicPr>
          <p:cNvPr id="3080" name="Picture 8" descr="человечки скачать бесплатно - Стоковые роялти-фри фотографии - think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8505" y="3423873"/>
            <a:ext cx="3307773" cy="305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996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70909" y="166255"/>
            <a:ext cx="6525491"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Санітарна документація закладів </a:t>
            </a:r>
            <a:r>
              <a:rPr lang="uk-UA" sz="2400" dirty="0" err="1" smtClean="0"/>
              <a:t>готельно</a:t>
            </a:r>
            <a:r>
              <a:rPr lang="uk-UA" sz="2400" dirty="0" smtClean="0"/>
              <a:t>-ресторанного господарства</a:t>
            </a:r>
            <a:endParaRPr lang="uk-UA" sz="2400" dirty="0"/>
          </a:p>
        </p:txBody>
      </p:sp>
      <p:sp>
        <p:nvSpPr>
          <p:cNvPr id="4" name="Прямоугольник 3"/>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4</a:t>
            </a:r>
            <a:endParaRPr lang="uk-UA" sz="2800" dirty="0"/>
          </a:p>
        </p:txBody>
      </p:sp>
      <p:pic>
        <p:nvPicPr>
          <p:cNvPr id="4100" name="Picture 4" descr="Заполнение журнала бракеража готовой продукц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240868"/>
            <a:ext cx="6525346" cy="452819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Бракеражний журнал готової продукції: продаж, ціна у Києві. Бланки  документів від &amp;quot;ПТС-101&amp;quot; - 1133287563"/>
          <p:cNvPicPr>
            <a:picLocks noChangeAspect="1" noChangeArrowheads="1"/>
          </p:cNvPicPr>
          <p:nvPr/>
        </p:nvPicPr>
        <p:blipFill rotWithShape="1">
          <a:blip r:embed="rId3">
            <a:extLst>
              <a:ext uri="{28A0092B-C50C-407E-A947-70E740481C1C}">
                <a14:useLocalDpi xmlns:a14="http://schemas.microsoft.com/office/drawing/2010/main" val="0"/>
              </a:ext>
            </a:extLst>
          </a:blip>
          <a:srcRect t="13091" b="20000"/>
          <a:stretch/>
        </p:blipFill>
        <p:spPr bwMode="auto">
          <a:xfrm>
            <a:off x="1025236" y="1370936"/>
            <a:ext cx="3210502" cy="21481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1054" y="3737738"/>
            <a:ext cx="4862946" cy="2831544"/>
          </a:xfrm>
          <a:prstGeom prst="rect">
            <a:avLst/>
          </a:prstGeom>
          <a:noFill/>
        </p:spPr>
        <p:txBody>
          <a:bodyPr wrap="square" rtlCol="0">
            <a:spAutoFit/>
          </a:bodyPr>
          <a:lstStyle/>
          <a:p>
            <a:r>
              <a:rPr lang="uk-UA" sz="2000" b="1" dirty="0" err="1"/>
              <a:t>Бракеражний</a:t>
            </a:r>
            <a:r>
              <a:rPr lang="uk-UA" sz="2000" b="1" dirty="0"/>
              <a:t> журнал</a:t>
            </a:r>
            <a:r>
              <a:rPr lang="uk-UA" sz="2000" dirty="0"/>
              <a:t> – журнал, в якому зазначаються всі перевірені страви і кожному з них ставиться оцінка.</a:t>
            </a:r>
          </a:p>
          <a:p>
            <a:endParaRPr lang="uk-UA" sz="2000" b="1" dirty="0" smtClean="0"/>
          </a:p>
          <a:p>
            <a:r>
              <a:rPr lang="uk-UA" sz="2000" b="1" dirty="0" smtClean="0"/>
              <a:t>Бракераж</a:t>
            </a:r>
            <a:r>
              <a:rPr lang="uk-UA" sz="2000" dirty="0" smtClean="0"/>
              <a:t> </a:t>
            </a:r>
            <a:r>
              <a:rPr lang="uk-UA" sz="2000" dirty="0"/>
              <a:t>– всебічна перевірка, яка проводиться для дослідження якості харчової продукції. </a:t>
            </a:r>
          </a:p>
          <a:p>
            <a:endParaRPr lang="uk-UA" dirty="0"/>
          </a:p>
        </p:txBody>
      </p:sp>
    </p:spTree>
    <p:extLst>
      <p:ext uri="{BB962C8B-B14F-4D97-AF65-F5344CB8AC3E}">
        <p14:creationId xmlns:p14="http://schemas.microsoft.com/office/powerpoint/2010/main" val="312361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0909" y="166255"/>
            <a:ext cx="6525491"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Санітарна документація закладів </a:t>
            </a:r>
            <a:r>
              <a:rPr lang="uk-UA" sz="2400" dirty="0" err="1" smtClean="0"/>
              <a:t>готельно</a:t>
            </a:r>
            <a:r>
              <a:rPr lang="uk-UA" sz="2400" dirty="0" smtClean="0"/>
              <a:t>-ресторанного господарства</a:t>
            </a:r>
            <a:endParaRPr lang="uk-UA" sz="2400" dirty="0"/>
          </a:p>
        </p:txBody>
      </p:sp>
      <p:sp>
        <p:nvSpPr>
          <p:cNvPr id="3" name="Прямоугольник 2"/>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4</a:t>
            </a:r>
            <a:endParaRPr lang="uk-UA" sz="2800" dirty="0"/>
          </a:p>
        </p:txBody>
      </p:sp>
      <p:pic>
        <p:nvPicPr>
          <p:cNvPr id="5122" name="Picture 2" descr="Оформление санитарной книжки | МЦ Здоровь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65" y="1260763"/>
            <a:ext cx="5175847"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Журнал реєстрації пропозицій, заяв і скарг громадян 96 сторінок Київ,  Львів, Одеса, Донецьк, Дніпропетровськ, Одеса Запоріжжя, Харків ціна  скачати форма купити Журнал обліку пропозицій, заяв і скарг громадян форма,  Книга реєстрації пропозиці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6945" y="3969516"/>
            <a:ext cx="3948546" cy="2662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33654" y="1551709"/>
            <a:ext cx="3498273" cy="830997"/>
          </a:xfrm>
          <a:prstGeom prst="rect">
            <a:avLst/>
          </a:prstGeom>
          <a:noFill/>
        </p:spPr>
        <p:txBody>
          <a:bodyPr wrap="square" rtlCol="0">
            <a:spAutoFit/>
          </a:bodyPr>
          <a:lstStyle/>
          <a:p>
            <a:r>
              <a:rPr lang="uk-UA" sz="2400" dirty="0"/>
              <a:t>Особисті медичні книжки працівників</a:t>
            </a:r>
            <a:endParaRPr lang="uk-UA" sz="2400" dirty="0"/>
          </a:p>
        </p:txBody>
      </p:sp>
      <p:sp>
        <p:nvSpPr>
          <p:cNvPr id="5" name="TextBox 4"/>
          <p:cNvSpPr txBox="1"/>
          <p:nvPr/>
        </p:nvSpPr>
        <p:spPr>
          <a:xfrm>
            <a:off x="748145" y="5300577"/>
            <a:ext cx="5285509" cy="923330"/>
          </a:xfrm>
          <a:prstGeom prst="rect">
            <a:avLst/>
          </a:prstGeom>
          <a:noFill/>
        </p:spPr>
        <p:txBody>
          <a:bodyPr wrap="square" rtlCol="0">
            <a:spAutoFit/>
          </a:bodyPr>
          <a:lstStyle/>
          <a:p>
            <a:r>
              <a:rPr lang="uk-UA" dirty="0"/>
              <a:t>Журнал для скарг і пропозицій від споживачів, який знаходиться в доступному для споживача місці</a:t>
            </a:r>
            <a:endParaRPr lang="uk-UA" dirty="0"/>
          </a:p>
        </p:txBody>
      </p:sp>
    </p:spTree>
    <p:extLst>
      <p:ext uri="{BB962C8B-B14F-4D97-AF65-F5344CB8AC3E}">
        <p14:creationId xmlns:p14="http://schemas.microsoft.com/office/powerpoint/2010/main" val="1000520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843" y="193964"/>
            <a:ext cx="10600266" cy="1246909"/>
          </a:xfrm>
        </p:spPr>
        <p:txBody>
          <a:bodyPr>
            <a:normAutofit fontScale="90000"/>
          </a:bodyPr>
          <a:lstStyle/>
          <a:p>
            <a:r>
              <a:rPr lang="uk-UA" b="1" dirty="0"/>
              <a:t>Особливості використання системи НАССР для закладів </a:t>
            </a:r>
            <a:r>
              <a:rPr lang="uk-UA" b="1" dirty="0" err="1"/>
              <a:t>готельно</a:t>
            </a:r>
            <a:r>
              <a:rPr lang="uk-UA" b="1" dirty="0"/>
              <a:t>-ресторанного господарства.</a:t>
            </a:r>
            <a:r>
              <a:rPr lang="uk-UA" dirty="0"/>
              <a:t/>
            </a:r>
            <a:br>
              <a:rPr lang="uk-UA" dirty="0"/>
            </a:br>
            <a:endParaRPr lang="uk-UA" dirty="0"/>
          </a:p>
        </p:txBody>
      </p:sp>
      <p:sp>
        <p:nvSpPr>
          <p:cNvPr id="3" name="TextBox 2"/>
          <p:cNvSpPr txBox="1"/>
          <p:nvPr/>
        </p:nvSpPr>
        <p:spPr>
          <a:xfrm>
            <a:off x="247843" y="1579418"/>
            <a:ext cx="5958993" cy="2492990"/>
          </a:xfrm>
          <a:prstGeom prst="rect">
            <a:avLst/>
          </a:prstGeom>
          <a:noFill/>
        </p:spPr>
        <p:txBody>
          <a:bodyPr wrap="square" rtlCol="0">
            <a:spAutoFit/>
          </a:bodyPr>
          <a:lstStyle/>
          <a:p>
            <a:pPr algn="ctr"/>
            <a:r>
              <a:rPr lang="uk-UA" sz="2800" b="1" dirty="0"/>
              <a:t>НАССР  </a:t>
            </a:r>
            <a:endParaRPr lang="uk-UA" sz="2800" b="1" dirty="0" smtClean="0"/>
          </a:p>
          <a:p>
            <a:pPr algn="ctr"/>
            <a:r>
              <a:rPr lang="uk-UA" sz="2400" b="1" dirty="0" smtClean="0"/>
              <a:t>(</a:t>
            </a:r>
            <a:r>
              <a:rPr lang="en-US" sz="2400" b="1" dirty="0"/>
              <a:t>Hazard Analysis Critical Control Points)</a:t>
            </a:r>
            <a:r>
              <a:rPr lang="en-US" sz="2000" b="1" dirty="0"/>
              <a:t> – </a:t>
            </a:r>
            <a:r>
              <a:rPr lang="uk-UA" sz="2000" b="1" dirty="0"/>
              <a:t>система аналізу небезпечних факторів та контролю у критичних </a:t>
            </a:r>
            <a:r>
              <a:rPr lang="uk-UA" sz="2000" b="1" dirty="0" smtClean="0"/>
              <a:t>точках </a:t>
            </a:r>
          </a:p>
          <a:p>
            <a:pPr algn="just"/>
            <a:r>
              <a:rPr lang="uk-UA" sz="2000" b="1" dirty="0" smtClean="0"/>
              <a:t>Міжнародно визнана система </a:t>
            </a:r>
            <a:r>
              <a:rPr lang="uk-UA" sz="2000" b="1" dirty="0"/>
              <a:t>виявлення та управління ризиками, пов’язаними із безпечністю харчових продуктів.</a:t>
            </a:r>
            <a:endParaRPr lang="uk-UA" sz="2000" dirty="0"/>
          </a:p>
        </p:txBody>
      </p:sp>
      <p:pic>
        <p:nvPicPr>
          <p:cNvPr id="7170" name="Picture 2" descr="Для чого необхідне впровадження системи НАССР – Головне управління  Держпродспоживслужби в Херсонській област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5648" y="1578589"/>
            <a:ext cx="5140907" cy="498763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4957" y="4502727"/>
            <a:ext cx="6220691" cy="174484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t>Система дозволяє виділити всі потенційно небезпечні чинники у харчовому продукті та запобігти їх виникненню.</a:t>
            </a:r>
          </a:p>
        </p:txBody>
      </p:sp>
      <p:sp>
        <p:nvSpPr>
          <p:cNvPr id="6" name="Прямоугольник 5"/>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5</a:t>
            </a:r>
          </a:p>
        </p:txBody>
      </p:sp>
    </p:spTree>
    <p:extLst>
      <p:ext uri="{BB962C8B-B14F-4D97-AF65-F5344CB8AC3E}">
        <p14:creationId xmlns:p14="http://schemas.microsoft.com/office/powerpoint/2010/main" val="2984532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ЧАС СПЛИВАЄ ….НАССР 100 % - у кожного оператора ринку» - Головне управління  Держпродспоживслужби в Чернівецькій област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19" y="138545"/>
            <a:ext cx="8822171" cy="643998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5</a:t>
            </a:r>
          </a:p>
        </p:txBody>
      </p:sp>
    </p:spTree>
    <p:extLst>
      <p:ext uri="{BB962C8B-B14F-4D97-AF65-F5344CB8AC3E}">
        <p14:creationId xmlns:p14="http://schemas.microsoft.com/office/powerpoint/2010/main" val="3676494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0969" y="277091"/>
            <a:ext cx="9339503" cy="651163"/>
          </a:xfrm>
        </p:spPr>
        <p:txBody>
          <a:bodyPr>
            <a:noAutofit/>
          </a:bodyPr>
          <a:lstStyle/>
          <a:p>
            <a:r>
              <a:rPr lang="uk-UA" b="1" dirty="0" smtClean="0">
                <a:solidFill>
                  <a:schemeClr val="accent2">
                    <a:lumMod val="75000"/>
                  </a:schemeClr>
                </a:solidFill>
              </a:rPr>
              <a:t>Основні переваги системи якості НАССР</a:t>
            </a:r>
            <a:endParaRPr lang="uk-UA" b="1" dirty="0">
              <a:solidFill>
                <a:schemeClr val="accent2">
                  <a:lumMod val="75000"/>
                </a:schemeClr>
              </a:solidFill>
            </a:endParaRPr>
          </a:p>
        </p:txBody>
      </p:sp>
      <p:sp>
        <p:nvSpPr>
          <p:cNvPr id="3" name="Прямоугольник 2"/>
          <p:cNvSpPr/>
          <p:nvPr/>
        </p:nvSpPr>
        <p:spPr>
          <a:xfrm>
            <a:off x="330969" y="1094510"/>
            <a:ext cx="9214813" cy="10529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dirty="0">
                <a:solidFill>
                  <a:schemeClr val="accent2">
                    <a:lumMod val="75000"/>
                  </a:schemeClr>
                </a:solidFill>
              </a:rPr>
              <a:t>1. Дає змогу підприємствам змінити підхід до безпечності та якості харчових продуктів від ретроспективного до превентивного;</a:t>
            </a:r>
          </a:p>
        </p:txBody>
      </p:sp>
      <p:sp>
        <p:nvSpPr>
          <p:cNvPr id="4" name="Прямоугольник 3"/>
          <p:cNvSpPr/>
          <p:nvPr/>
        </p:nvSpPr>
        <p:spPr>
          <a:xfrm>
            <a:off x="330969" y="2514599"/>
            <a:ext cx="8051032" cy="96981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dirty="0">
                <a:solidFill>
                  <a:schemeClr val="accent2">
                    <a:lumMod val="75000"/>
                  </a:schemeClr>
                </a:solidFill>
              </a:rPr>
              <a:t>2. Дає змогу однозначно визначити відповідальність за досягнення безпечності харчових продуктів;</a:t>
            </a:r>
          </a:p>
        </p:txBody>
      </p:sp>
      <p:sp>
        <p:nvSpPr>
          <p:cNvPr id="5" name="Прямоугольник 4"/>
          <p:cNvSpPr/>
          <p:nvPr/>
        </p:nvSpPr>
        <p:spPr>
          <a:xfrm>
            <a:off x="393312" y="3851563"/>
            <a:ext cx="7988689" cy="96981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dirty="0">
                <a:solidFill>
                  <a:schemeClr val="accent2">
                    <a:lumMod val="75000"/>
                  </a:schemeClr>
                </a:solidFill>
              </a:rPr>
              <a:t>3. Надає споживачам документально підтверджену впевненість щодо безпечності харчових продуктів;</a:t>
            </a:r>
          </a:p>
        </p:txBody>
      </p:sp>
      <p:sp>
        <p:nvSpPr>
          <p:cNvPr id="6" name="Прямоугольник 5"/>
          <p:cNvSpPr/>
          <p:nvPr/>
        </p:nvSpPr>
        <p:spPr>
          <a:xfrm>
            <a:off x="393313" y="5375563"/>
            <a:ext cx="9214813" cy="109451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dirty="0">
                <a:solidFill>
                  <a:schemeClr val="accent2">
                    <a:lumMod val="75000"/>
                  </a:schemeClr>
                </a:solidFill>
              </a:rPr>
              <a:t>4. Забезпечує системний підхід, який включає всі характеристики безпечності харчових продуктів від сировини до кінцевого продукту;</a:t>
            </a:r>
          </a:p>
        </p:txBody>
      </p:sp>
      <p:pic>
        <p:nvPicPr>
          <p:cNvPr id="8194" name="Picture 2" descr="В Україні стартує безкоштовний навчальний курс для бізнесу, присвячений  особливостям впровадження НАССР в Україні - Держпродспоживслужба  Закарпатської област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3720" y="2538840"/>
            <a:ext cx="3494987" cy="225483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5</a:t>
            </a:r>
          </a:p>
        </p:txBody>
      </p:sp>
    </p:spTree>
    <p:extLst>
      <p:ext uri="{BB962C8B-B14F-4D97-AF65-F5344CB8AC3E}">
        <p14:creationId xmlns:p14="http://schemas.microsoft.com/office/powerpoint/2010/main" val="3724912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5</a:t>
            </a:r>
          </a:p>
        </p:txBody>
      </p:sp>
      <p:sp>
        <p:nvSpPr>
          <p:cNvPr id="3" name="Заголовок 1"/>
          <p:cNvSpPr txBox="1">
            <a:spLocks/>
          </p:cNvSpPr>
          <p:nvPr/>
        </p:nvSpPr>
        <p:spPr>
          <a:xfrm>
            <a:off x="330969" y="277091"/>
            <a:ext cx="9339503" cy="651163"/>
          </a:xfrm>
          <a:prstGeom prst="rect">
            <a:avLst/>
          </a:prstGeom>
        </p:spPr>
        <p:txBody>
          <a:bodyPr>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b="1" smtClean="0">
                <a:solidFill>
                  <a:schemeClr val="accent2">
                    <a:lumMod val="75000"/>
                  </a:schemeClr>
                </a:solidFill>
              </a:rPr>
              <a:t>Основні переваги системи якості НАССР</a:t>
            </a:r>
            <a:endParaRPr lang="uk-UA" b="1" dirty="0">
              <a:solidFill>
                <a:schemeClr val="accent2">
                  <a:lumMod val="75000"/>
                </a:schemeClr>
              </a:solidFill>
            </a:endParaRPr>
          </a:p>
        </p:txBody>
      </p:sp>
      <p:sp>
        <p:nvSpPr>
          <p:cNvPr id="4" name="Прямоугольник 3"/>
          <p:cNvSpPr/>
          <p:nvPr/>
        </p:nvSpPr>
        <p:spPr>
          <a:xfrm>
            <a:off x="330966" y="918364"/>
            <a:ext cx="6901107" cy="11384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dirty="0">
                <a:solidFill>
                  <a:schemeClr val="accent2">
                    <a:lumMod val="75000"/>
                  </a:schemeClr>
                </a:solidFill>
              </a:rPr>
              <a:t>5. Дає змогу </a:t>
            </a:r>
            <a:r>
              <a:rPr lang="uk-UA" sz="2400" dirty="0" err="1">
                <a:solidFill>
                  <a:schemeClr val="accent2">
                    <a:lumMod val="75000"/>
                  </a:schemeClr>
                </a:solidFill>
              </a:rPr>
              <a:t>економно</a:t>
            </a:r>
            <a:r>
              <a:rPr lang="uk-UA" sz="2400" dirty="0">
                <a:solidFill>
                  <a:schemeClr val="accent2">
                    <a:lumMod val="75000"/>
                  </a:schemeClr>
                </a:solidFill>
              </a:rPr>
              <a:t> використовувати ресурси для управління безпечністю харчових продуктів;</a:t>
            </a:r>
          </a:p>
        </p:txBody>
      </p:sp>
      <p:sp>
        <p:nvSpPr>
          <p:cNvPr id="5" name="Прямоугольник 4"/>
          <p:cNvSpPr/>
          <p:nvPr/>
        </p:nvSpPr>
        <p:spPr>
          <a:xfrm>
            <a:off x="330966" y="2136176"/>
            <a:ext cx="6901107" cy="10529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dirty="0">
                <a:solidFill>
                  <a:schemeClr val="accent2">
                    <a:lumMod val="75000"/>
                  </a:schemeClr>
                </a:solidFill>
              </a:rPr>
              <a:t>6. Надає додаткові можливості за інтеграції з ISO 9000 (Міжнародна система із стандартизації);</a:t>
            </a:r>
          </a:p>
        </p:txBody>
      </p:sp>
      <p:sp>
        <p:nvSpPr>
          <p:cNvPr id="6" name="Прямоугольник 5"/>
          <p:cNvSpPr/>
          <p:nvPr/>
        </p:nvSpPr>
        <p:spPr>
          <a:xfrm>
            <a:off x="470693" y="5413365"/>
            <a:ext cx="6110576" cy="131806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dirty="0">
                <a:solidFill>
                  <a:schemeClr val="accent2">
                    <a:lumMod val="75000"/>
                  </a:schemeClr>
                </a:solidFill>
              </a:rPr>
              <a:t>7. Відповідальність за виконання умов, які гарантують якість продукції, покладає безпосередньо на виробника;</a:t>
            </a:r>
          </a:p>
        </p:txBody>
      </p:sp>
      <p:sp>
        <p:nvSpPr>
          <p:cNvPr id="7" name="Прямоугольник 6"/>
          <p:cNvSpPr/>
          <p:nvPr/>
        </p:nvSpPr>
        <p:spPr>
          <a:xfrm>
            <a:off x="6873029" y="5545922"/>
            <a:ext cx="4932992" cy="10529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dirty="0">
                <a:solidFill>
                  <a:schemeClr val="accent2">
                    <a:lumMod val="75000"/>
                  </a:schemeClr>
                </a:solidFill>
              </a:rPr>
              <a:t>8. Зменшує перешкоди на шляху до міжнародної торгівлі.</a:t>
            </a:r>
          </a:p>
        </p:txBody>
      </p:sp>
      <p:pic>
        <p:nvPicPr>
          <p:cNvPr id="9218" name="Picture 2" descr="Міжнародна організація зі стандартизації — Вікіпед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93" y="3268488"/>
            <a:ext cx="6016048" cy="206551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Що таке ISO, як її отримати та чому в цьому допоможе BP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518"/>
          <a:stretch/>
        </p:blipFill>
        <p:spPr bwMode="auto">
          <a:xfrm>
            <a:off x="7744510" y="918364"/>
            <a:ext cx="3851924" cy="279638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10 типичных ошибок в презентациях PowerPoint | LABA (ЛАБ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9297" y="3714753"/>
            <a:ext cx="2130425" cy="1533168"/>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Фотография на тему Человечек с лупой и пустой магазинной тележкой |  PressFo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3055" y="3789770"/>
            <a:ext cx="1980045" cy="154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77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5</a:t>
            </a:r>
          </a:p>
        </p:txBody>
      </p:sp>
      <p:sp>
        <p:nvSpPr>
          <p:cNvPr id="3" name="Скругленный прямоугольник 2"/>
          <p:cNvSpPr/>
          <p:nvPr/>
        </p:nvSpPr>
        <p:spPr>
          <a:xfrm>
            <a:off x="249382" y="152400"/>
            <a:ext cx="3588327" cy="110836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Принципи системи якості НАССР</a:t>
            </a:r>
            <a:endParaRPr lang="uk-UA" sz="2400" dirty="0"/>
          </a:p>
        </p:txBody>
      </p:sp>
      <p:sp>
        <p:nvSpPr>
          <p:cNvPr id="4" name="Скругленный прямоугольник 3"/>
          <p:cNvSpPr/>
          <p:nvPr/>
        </p:nvSpPr>
        <p:spPr>
          <a:xfrm>
            <a:off x="554182" y="1530926"/>
            <a:ext cx="4281054" cy="116378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Аналіз небезпечних чинників, пов'язаних із виробництвом харчових продуктів, проводиться на всіх стадіях життєвого циклу продукту</a:t>
            </a:r>
            <a:endParaRPr lang="uk-UA" dirty="0">
              <a:solidFill>
                <a:schemeClr val="tx1"/>
              </a:solidFill>
            </a:endParaRPr>
          </a:p>
        </p:txBody>
      </p:sp>
      <p:sp>
        <p:nvSpPr>
          <p:cNvPr id="5" name="Скругленный прямоугольник 4"/>
          <p:cNvSpPr/>
          <p:nvPr/>
        </p:nvSpPr>
        <p:spPr>
          <a:xfrm>
            <a:off x="554182" y="3082635"/>
            <a:ext cx="4281054" cy="128154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tx1"/>
                </a:solidFill>
              </a:rPr>
              <a:t>Визначення критичних контрольних </a:t>
            </a:r>
            <a:r>
              <a:rPr lang="uk-UA" dirty="0" smtClean="0">
                <a:solidFill>
                  <a:schemeClr val="tx1"/>
                </a:solidFill>
              </a:rPr>
              <a:t>точок </a:t>
            </a:r>
            <a:r>
              <a:rPr lang="uk-UA" dirty="0">
                <a:solidFill>
                  <a:schemeClr val="tx1"/>
                </a:solidFill>
              </a:rPr>
              <a:t>необхідне для </a:t>
            </a:r>
            <a:r>
              <a:rPr lang="uk-UA" dirty="0" smtClean="0">
                <a:solidFill>
                  <a:schemeClr val="tx1"/>
                </a:solidFill>
              </a:rPr>
              <a:t>усунення </a:t>
            </a:r>
            <a:r>
              <a:rPr lang="uk-UA" dirty="0">
                <a:solidFill>
                  <a:schemeClr val="tx1"/>
                </a:solidFill>
              </a:rPr>
              <a:t>впливу небезпечних чинників або можливості їх появи.</a:t>
            </a:r>
          </a:p>
        </p:txBody>
      </p:sp>
      <p:sp>
        <p:nvSpPr>
          <p:cNvPr id="6" name="Скругленный прямоугольник 5"/>
          <p:cNvSpPr/>
          <p:nvPr/>
        </p:nvSpPr>
        <p:spPr>
          <a:xfrm>
            <a:off x="5804080" y="4973782"/>
            <a:ext cx="5308239" cy="142701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Документування процедур і реєстрація даних, необхідних для функціонування системи, слугують доказовою базою того, що процес виробництва перебував під контролем</a:t>
            </a:r>
            <a:r>
              <a:rPr lang="uk-UA" dirty="0" smtClean="0">
                <a:solidFill>
                  <a:schemeClr val="tx1"/>
                </a:solidFill>
              </a:rPr>
              <a:t>.</a:t>
            </a:r>
            <a:endParaRPr lang="uk-UA" dirty="0">
              <a:solidFill>
                <a:schemeClr val="tx1"/>
              </a:solidFill>
            </a:endParaRPr>
          </a:p>
        </p:txBody>
      </p:sp>
      <p:sp>
        <p:nvSpPr>
          <p:cNvPr id="7" name="Скругленный прямоугольник 6"/>
          <p:cNvSpPr/>
          <p:nvPr/>
        </p:nvSpPr>
        <p:spPr>
          <a:xfrm>
            <a:off x="5915891" y="3428998"/>
            <a:ext cx="5084618" cy="10806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solidFill>
                  <a:schemeClr val="tx1"/>
                </a:solidFill>
              </a:rPr>
              <a:t>Розроблення процедур перевірки дає можливість упевнитися в ефективності функціонування системи.</a:t>
            </a:r>
          </a:p>
        </p:txBody>
      </p:sp>
      <p:sp>
        <p:nvSpPr>
          <p:cNvPr id="8" name="Скругленный прямоугольник 7"/>
          <p:cNvSpPr/>
          <p:nvPr/>
        </p:nvSpPr>
        <p:spPr>
          <a:xfrm>
            <a:off x="6103902" y="2001980"/>
            <a:ext cx="4281054" cy="10806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solidFill>
                  <a:schemeClr val="tx1"/>
                </a:solidFill>
              </a:rPr>
              <a:t>Розроблення та застосування коригувальних дій здійснюють для кожної критичної контрольної точки </a:t>
            </a:r>
            <a:endParaRPr lang="uk-UA">
              <a:solidFill>
                <a:schemeClr val="tx1"/>
              </a:solidFill>
            </a:endParaRPr>
          </a:p>
        </p:txBody>
      </p:sp>
      <p:sp>
        <p:nvSpPr>
          <p:cNvPr id="9" name="Скругленный прямоугольник 8"/>
          <p:cNvSpPr/>
          <p:nvPr/>
        </p:nvSpPr>
        <p:spPr>
          <a:xfrm>
            <a:off x="5292436" y="152400"/>
            <a:ext cx="5527964" cy="154477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Розроблення системи моніторингу </a:t>
            </a:r>
            <a:r>
              <a:rPr lang="uk-UA" dirty="0" smtClean="0">
                <a:solidFill>
                  <a:schemeClr val="tx1"/>
                </a:solidFill>
              </a:rPr>
              <a:t>забезпечує </a:t>
            </a:r>
            <a:r>
              <a:rPr lang="uk-UA" dirty="0">
                <a:solidFill>
                  <a:schemeClr val="tx1"/>
                </a:solidFill>
              </a:rPr>
              <a:t>контроль у критичних точках технологічного процесу за допомогою запланованого випробування або спостереження</a:t>
            </a:r>
            <a:endParaRPr lang="uk-UA" dirty="0">
              <a:solidFill>
                <a:schemeClr val="tx1"/>
              </a:solidFill>
            </a:endParaRPr>
          </a:p>
        </p:txBody>
      </p:sp>
      <p:sp>
        <p:nvSpPr>
          <p:cNvPr id="10" name="Скругленный прямоугольник 9"/>
          <p:cNvSpPr/>
          <p:nvPr/>
        </p:nvSpPr>
        <p:spPr>
          <a:xfrm>
            <a:off x="554182" y="4752109"/>
            <a:ext cx="4281054" cy="10806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solidFill>
                  <a:schemeClr val="tx1"/>
                </a:solidFill>
              </a:rPr>
              <a:t>Визначення критичних меж має за мету розмежування допустимих і недопустимих показників</a:t>
            </a:r>
            <a:endParaRPr lang="uk-UA">
              <a:solidFill>
                <a:schemeClr val="tx1"/>
              </a:solidFill>
            </a:endParaRPr>
          </a:p>
        </p:txBody>
      </p:sp>
      <p:cxnSp>
        <p:nvCxnSpPr>
          <p:cNvPr id="12" name="Прямая со стрелкой 11"/>
          <p:cNvCxnSpPr>
            <a:stCxn id="3" idx="3"/>
          </p:cNvCxnSpPr>
          <p:nvPr/>
        </p:nvCxnSpPr>
        <p:spPr>
          <a:xfrm>
            <a:off x="3837709" y="706582"/>
            <a:ext cx="14547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Прямая со стрелкой 13"/>
          <p:cNvCxnSpPr/>
          <p:nvPr/>
        </p:nvCxnSpPr>
        <p:spPr>
          <a:xfrm>
            <a:off x="3837709" y="924788"/>
            <a:ext cx="2266193" cy="14581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Прямая со стрелкой 15"/>
          <p:cNvCxnSpPr>
            <a:stCxn id="3" idx="2"/>
          </p:cNvCxnSpPr>
          <p:nvPr/>
        </p:nvCxnSpPr>
        <p:spPr>
          <a:xfrm>
            <a:off x="2043546" y="1260764"/>
            <a:ext cx="0" cy="2701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Прямая со стрелкой 17"/>
          <p:cNvCxnSpPr/>
          <p:nvPr/>
        </p:nvCxnSpPr>
        <p:spPr>
          <a:xfrm>
            <a:off x="2043545" y="2694708"/>
            <a:ext cx="0" cy="3879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Прямая со стрелкой 19"/>
          <p:cNvCxnSpPr/>
          <p:nvPr/>
        </p:nvCxnSpPr>
        <p:spPr>
          <a:xfrm>
            <a:off x="2043545" y="4364182"/>
            <a:ext cx="0" cy="3879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Прямая соединительная линия 21"/>
          <p:cNvCxnSpPr/>
          <p:nvPr/>
        </p:nvCxnSpPr>
        <p:spPr>
          <a:xfrm>
            <a:off x="3837709" y="1221797"/>
            <a:ext cx="332509" cy="309129"/>
          </a:xfrm>
          <a:prstGeom prst="line">
            <a:avLst/>
          </a:prstGeom>
        </p:spPr>
        <p:style>
          <a:lnRef idx="1">
            <a:schemeClr val="dk1"/>
          </a:lnRef>
          <a:fillRef idx="0">
            <a:schemeClr val="dk1"/>
          </a:fillRef>
          <a:effectRef idx="0">
            <a:schemeClr val="dk1"/>
          </a:effectRef>
          <a:fontRef idx="minor">
            <a:schemeClr val="tx1"/>
          </a:fontRef>
        </p:style>
      </p:cxnSp>
      <p:cxnSp>
        <p:nvCxnSpPr>
          <p:cNvPr id="25" name="Прямая со стрелкой 24"/>
          <p:cNvCxnSpPr/>
          <p:nvPr/>
        </p:nvCxnSpPr>
        <p:spPr>
          <a:xfrm>
            <a:off x="4835236" y="2542307"/>
            <a:ext cx="1080655" cy="10044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Прямая соединительная линия 28"/>
          <p:cNvCxnSpPr/>
          <p:nvPr/>
        </p:nvCxnSpPr>
        <p:spPr>
          <a:xfrm>
            <a:off x="3186545" y="1260764"/>
            <a:ext cx="304800" cy="270162"/>
          </a:xfrm>
          <a:prstGeom prst="line">
            <a:avLst/>
          </a:prstGeom>
        </p:spPr>
        <p:style>
          <a:lnRef idx="1">
            <a:schemeClr val="dk1"/>
          </a:lnRef>
          <a:fillRef idx="0">
            <a:schemeClr val="dk1"/>
          </a:fillRef>
          <a:effectRef idx="0">
            <a:schemeClr val="dk1"/>
          </a:effectRef>
          <a:fontRef idx="minor">
            <a:schemeClr val="tx1"/>
          </a:fontRef>
        </p:style>
      </p:cxnSp>
      <p:cxnSp>
        <p:nvCxnSpPr>
          <p:cNvPr id="31" name="Прямая со стрелкой 30"/>
          <p:cNvCxnSpPr/>
          <p:nvPr/>
        </p:nvCxnSpPr>
        <p:spPr>
          <a:xfrm>
            <a:off x="4170218" y="2692111"/>
            <a:ext cx="1745673" cy="2281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7667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60727" y="166255"/>
            <a:ext cx="665018" cy="484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t>1</a:t>
            </a:r>
            <a:endParaRPr lang="uk-UA" sz="2800" dirty="0"/>
          </a:p>
        </p:txBody>
      </p:sp>
      <p:sp>
        <p:nvSpPr>
          <p:cNvPr id="3" name="Прямоугольник 2"/>
          <p:cNvSpPr/>
          <p:nvPr/>
        </p:nvSpPr>
        <p:spPr>
          <a:xfrm>
            <a:off x="249382" y="166255"/>
            <a:ext cx="4516582" cy="3657600"/>
          </a:xfrm>
          <a:prstGeom prst="rect">
            <a:avLst/>
          </a:prstGeom>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000" b="1" u="sng" dirty="0"/>
              <a:t>Гігієна</a:t>
            </a:r>
            <a:r>
              <a:rPr lang="uk-UA" sz="2000" dirty="0"/>
              <a:t> (від </a:t>
            </a:r>
            <a:r>
              <a:rPr lang="uk-UA" sz="2000" dirty="0" err="1"/>
              <a:t>грец</a:t>
            </a:r>
            <a:r>
              <a:rPr lang="uk-UA" sz="2000" dirty="0"/>
              <a:t>. </a:t>
            </a:r>
            <a:r>
              <a:rPr lang="uk-UA" sz="2000" i="1" dirty="0" err="1"/>
              <a:t>Hygienos</a:t>
            </a:r>
            <a:r>
              <a:rPr lang="uk-UA" sz="2000" dirty="0"/>
              <a:t> – цілющий, який приносить здоров'я) – це наука, яка вивчає закономірності </a:t>
            </a:r>
            <a:r>
              <a:rPr lang="uk-UA" sz="2000" dirty="0" smtClean="0"/>
              <a:t>позитивного та негативного впливу чинників </a:t>
            </a:r>
            <a:r>
              <a:rPr lang="uk-UA" sz="2000" dirty="0"/>
              <a:t>зовнішнього та навколишнього середовища на здоров'я людей, а також фізіологічної, побутової та виробничої діяльності людей на зовнішнє та навколишнє середовище. </a:t>
            </a:r>
          </a:p>
        </p:txBody>
      </p:sp>
      <p:sp>
        <p:nvSpPr>
          <p:cNvPr id="4" name="Прямоугольник 3"/>
          <p:cNvSpPr/>
          <p:nvPr/>
        </p:nvSpPr>
        <p:spPr>
          <a:xfrm>
            <a:off x="5902036" y="166255"/>
            <a:ext cx="4502728" cy="2826327"/>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u="sng" dirty="0"/>
              <a:t>Санітарія </a:t>
            </a:r>
            <a:r>
              <a:rPr lang="uk-UA" sz="2000" dirty="0"/>
              <a:t>(від лат. </a:t>
            </a:r>
            <a:r>
              <a:rPr lang="uk-UA" sz="2000" i="1" dirty="0" err="1"/>
              <a:t>Sanitas</a:t>
            </a:r>
            <a:r>
              <a:rPr lang="uk-UA" sz="2000" dirty="0"/>
              <a:t> – здоров'я) – практичне застосування обґрунтованих гігієною нормативів, правил і рекомендацій, спрямованих на поліпшення умов праці, побуту, відпочинку та харчування з метою збереження зміцнення здоров'я населення.</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874" y="3288289"/>
            <a:ext cx="4294908" cy="3416088"/>
          </a:xfrm>
          <a:prstGeom prst="rect">
            <a:avLst/>
          </a:prstGeom>
        </p:spPr>
      </p:pic>
      <p:pic>
        <p:nvPicPr>
          <p:cNvPr id="3074" name="Picture 2" descr="Що мають знати працівники харчоблоку з питань гігієни – Центр  аналітично-методичного та матеріально-технічного забезпечення розвитку  освітніх закладів област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428" y="4044305"/>
            <a:ext cx="4361008" cy="2660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595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927" y="484910"/>
            <a:ext cx="7467600" cy="1908215"/>
          </a:xfrm>
          <a:prstGeom prst="rect">
            <a:avLst/>
          </a:prstGeom>
          <a:noFill/>
        </p:spPr>
        <p:txBody>
          <a:bodyPr wrap="square" rtlCol="0">
            <a:spAutoFit/>
          </a:bodyPr>
          <a:lstStyle/>
          <a:p>
            <a:r>
              <a:rPr lang="uk-UA" sz="2000" b="1" dirty="0"/>
              <a:t>В ДСТУ ISO 22000:2007</a:t>
            </a:r>
            <a:r>
              <a:rPr lang="uk-UA" sz="2000" dirty="0"/>
              <a:t> </a:t>
            </a:r>
            <a:r>
              <a:rPr lang="uk-UA" sz="2000" b="1" u="sng" dirty="0"/>
              <a:t>небезпечний чинник харчового продукту</a:t>
            </a:r>
            <a:r>
              <a:rPr lang="uk-UA" sz="2000" dirty="0"/>
              <a:t> </a:t>
            </a:r>
            <a:r>
              <a:rPr lang="uk-UA" sz="2000" i="1" dirty="0"/>
              <a:t>(</a:t>
            </a:r>
            <a:r>
              <a:rPr lang="uk-UA" sz="2000" i="1" dirty="0" err="1"/>
              <a:t>food</a:t>
            </a:r>
            <a:r>
              <a:rPr lang="uk-UA" sz="2000" i="1" dirty="0"/>
              <a:t> </a:t>
            </a:r>
            <a:r>
              <a:rPr lang="uk-UA" sz="2000" i="1" dirty="0" err="1"/>
              <a:t>safety</a:t>
            </a:r>
            <a:r>
              <a:rPr lang="uk-UA" sz="2000" i="1" dirty="0"/>
              <a:t> </a:t>
            </a:r>
            <a:r>
              <a:rPr lang="uk-UA" sz="2000" i="1" dirty="0" err="1"/>
              <a:t>hazard</a:t>
            </a:r>
            <a:r>
              <a:rPr lang="uk-UA" sz="2000" i="1" dirty="0"/>
              <a:t>)</a:t>
            </a:r>
            <a:r>
              <a:rPr lang="uk-UA" sz="2000" dirty="0"/>
              <a:t> визначається як біологічний, хімічний або фізичний агент у харчовому продукті, або стан харчового продукту, що потенційно може спричинити негативний вплив на здоров'я. </a:t>
            </a:r>
          </a:p>
          <a:p>
            <a:endParaRPr lang="uk-UA" dirty="0"/>
          </a:p>
        </p:txBody>
      </p:sp>
      <p:pic>
        <p:nvPicPr>
          <p:cNvPr id="11266" name="Picture 2" descr="Про HACCP: небезпечні фактори на харчовому виробництві – certificant.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76" y="2596045"/>
            <a:ext cx="7761051" cy="37770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811492" y="2202873"/>
            <a:ext cx="3158836" cy="3416320"/>
          </a:xfrm>
          <a:prstGeom prst="rect">
            <a:avLst/>
          </a:prstGeom>
          <a:noFill/>
        </p:spPr>
        <p:txBody>
          <a:bodyPr wrap="square" rtlCol="0">
            <a:spAutoFit/>
          </a:bodyPr>
          <a:lstStyle/>
          <a:p>
            <a:r>
              <a:rPr lang="uk-UA" sz="2400" b="1" u="sng" dirty="0"/>
              <a:t>Ризик</a:t>
            </a:r>
            <a:r>
              <a:rPr lang="uk-UA" sz="2400" dirty="0"/>
              <a:t> </a:t>
            </a:r>
            <a:r>
              <a:rPr lang="uk-UA" sz="2400" b="1" dirty="0"/>
              <a:t>визначено в ISO/IEC </a:t>
            </a:r>
            <a:r>
              <a:rPr lang="uk-UA" sz="2400" b="1" dirty="0" err="1"/>
              <a:t>Guide</a:t>
            </a:r>
            <a:r>
              <a:rPr lang="uk-UA" sz="2400" b="1" dirty="0"/>
              <a:t> 51</a:t>
            </a:r>
            <a:r>
              <a:rPr lang="uk-UA" sz="2400" dirty="0"/>
              <a:t> </a:t>
            </a:r>
            <a:endParaRPr lang="uk-UA" sz="2400" dirty="0" smtClean="0"/>
          </a:p>
          <a:p>
            <a:pPr algn="ctr"/>
            <a:r>
              <a:rPr lang="uk-UA" sz="2400" dirty="0" smtClean="0"/>
              <a:t>як </a:t>
            </a:r>
            <a:r>
              <a:rPr lang="uk-UA" sz="2400" i="1" dirty="0"/>
              <a:t>комбінацію ймовірності виникнення шкоди та істотності наслідків цієї шкоди.</a:t>
            </a:r>
            <a:r>
              <a:rPr lang="uk-UA" sz="2400" dirty="0"/>
              <a:t> </a:t>
            </a:r>
          </a:p>
          <a:p>
            <a:endParaRPr lang="uk-UA" sz="2400" dirty="0"/>
          </a:p>
        </p:txBody>
      </p:sp>
      <p:sp>
        <p:nvSpPr>
          <p:cNvPr id="5" name="Прямоугольник 4"/>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5</a:t>
            </a:r>
          </a:p>
        </p:txBody>
      </p:sp>
    </p:spTree>
    <p:extLst>
      <p:ext uri="{BB962C8B-B14F-4D97-AF65-F5344CB8AC3E}">
        <p14:creationId xmlns:p14="http://schemas.microsoft.com/office/powerpoint/2010/main" val="500443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0042" y="0"/>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5</a:t>
            </a:r>
          </a:p>
        </p:txBody>
      </p:sp>
      <p:sp>
        <p:nvSpPr>
          <p:cNvPr id="3" name="Овал 2"/>
          <p:cNvSpPr/>
          <p:nvPr/>
        </p:nvSpPr>
        <p:spPr>
          <a:xfrm>
            <a:off x="429491" y="311727"/>
            <a:ext cx="4045527" cy="12746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Небезпечні біологічні чинники</a:t>
            </a:r>
            <a:endParaRPr lang="uk-UA" sz="2400" dirty="0"/>
          </a:p>
        </p:txBody>
      </p:sp>
      <p:sp>
        <p:nvSpPr>
          <p:cNvPr id="4" name="Скругленный прямоугольник 3"/>
          <p:cNvSpPr/>
          <p:nvPr/>
        </p:nvSpPr>
        <p:spPr>
          <a:xfrm>
            <a:off x="1198417" y="1953491"/>
            <a:ext cx="2507674" cy="181494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000" dirty="0">
                <a:solidFill>
                  <a:schemeClr val="tx1"/>
                </a:solidFill>
              </a:rPr>
              <a:t>мікроорганізми;</a:t>
            </a:r>
          </a:p>
          <a:p>
            <a:pPr lvl="0" algn="ctr"/>
            <a:r>
              <a:rPr lang="uk-UA" sz="2000" dirty="0" smtClean="0">
                <a:solidFill>
                  <a:schemeClr val="tx1"/>
                </a:solidFill>
              </a:rPr>
              <a:t>бактерії; віруси</a:t>
            </a:r>
            <a:r>
              <a:rPr lang="uk-UA" sz="2000" dirty="0">
                <a:solidFill>
                  <a:schemeClr val="tx1"/>
                </a:solidFill>
              </a:rPr>
              <a:t>;</a:t>
            </a:r>
          </a:p>
          <a:p>
            <a:pPr lvl="0" algn="ctr"/>
            <a:r>
              <a:rPr lang="uk-UA" sz="2000" dirty="0" smtClean="0">
                <a:solidFill>
                  <a:schemeClr val="tx1"/>
                </a:solidFill>
              </a:rPr>
              <a:t>паразити; гриби</a:t>
            </a:r>
            <a:r>
              <a:rPr lang="uk-UA" sz="2000" dirty="0">
                <a:solidFill>
                  <a:schemeClr val="tx1"/>
                </a:solidFill>
              </a:rPr>
              <a:t>;</a:t>
            </a:r>
          </a:p>
          <a:p>
            <a:pPr lvl="0" algn="ctr"/>
            <a:r>
              <a:rPr lang="uk-UA" sz="2000" dirty="0">
                <a:solidFill>
                  <a:schemeClr val="tx1"/>
                </a:solidFill>
              </a:rPr>
              <a:t>алергени;</a:t>
            </a:r>
          </a:p>
          <a:p>
            <a:pPr lvl="0" algn="ctr"/>
            <a:r>
              <a:rPr lang="uk-UA" sz="2000" dirty="0">
                <a:solidFill>
                  <a:schemeClr val="tx1"/>
                </a:solidFill>
              </a:rPr>
              <a:t>дріжджі.</a:t>
            </a:r>
          </a:p>
        </p:txBody>
      </p:sp>
      <p:sp>
        <p:nvSpPr>
          <p:cNvPr id="6" name="Стрелка вниз 5"/>
          <p:cNvSpPr/>
          <p:nvPr/>
        </p:nvSpPr>
        <p:spPr>
          <a:xfrm>
            <a:off x="2216727" y="1586345"/>
            <a:ext cx="360218" cy="325582"/>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2292" name="Picture 4" descr="Свинячий ціпяк. Спосіб життя і середовище проживання свинячого ціпяк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491" y="3915857"/>
            <a:ext cx="1880466" cy="1053061"/>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Мікроскопічні гриби: дріжджі та цвілеві гриби | Тест з біології – «На Уро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4" y="5116339"/>
            <a:ext cx="2193401" cy="1642934"/>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Віруси - Найнеобхідніший матеріал для ЗНО з Біології!"/>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9534" y="4407708"/>
            <a:ext cx="2545484" cy="1909113"/>
          </a:xfrm>
          <a:prstGeom prst="rect">
            <a:avLst/>
          </a:prstGeom>
          <a:noFill/>
          <a:extLst>
            <a:ext uri="{909E8E84-426E-40DD-AFC4-6F175D3DCCD1}">
              <a14:hiddenFill xmlns:a14="http://schemas.microsoft.com/office/drawing/2010/main">
                <a:solidFill>
                  <a:srgbClr val="FFFFFF"/>
                </a:solidFill>
              </a14:hiddenFill>
            </a:ext>
          </a:extLst>
        </p:spPr>
      </p:pic>
      <p:sp>
        <p:nvSpPr>
          <p:cNvPr id="11" name="Овал 10"/>
          <p:cNvSpPr/>
          <p:nvPr/>
        </p:nvSpPr>
        <p:spPr>
          <a:xfrm>
            <a:off x="5980184" y="235527"/>
            <a:ext cx="3934691" cy="124690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Небезпечні хімічні чинники</a:t>
            </a:r>
            <a:endParaRPr lang="uk-UA" sz="2400" dirty="0"/>
          </a:p>
        </p:txBody>
      </p:sp>
      <p:sp>
        <p:nvSpPr>
          <p:cNvPr id="12" name="Стрелка вниз 11"/>
          <p:cNvSpPr/>
          <p:nvPr/>
        </p:nvSpPr>
        <p:spPr>
          <a:xfrm>
            <a:off x="7772400" y="1482436"/>
            <a:ext cx="484909" cy="471055"/>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Скругленный прямоугольник 12"/>
          <p:cNvSpPr/>
          <p:nvPr/>
        </p:nvSpPr>
        <p:spPr>
          <a:xfrm>
            <a:off x="5371125" y="1953491"/>
            <a:ext cx="5287458" cy="249578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uk-UA" sz="2400" dirty="0" smtClean="0">
                <a:solidFill>
                  <a:schemeClr val="tx1"/>
                </a:solidFill>
              </a:rPr>
              <a:t>1. Хімічні </a:t>
            </a:r>
            <a:r>
              <a:rPr lang="uk-UA" sz="2400" dirty="0">
                <a:solidFill>
                  <a:schemeClr val="tx1"/>
                </a:solidFill>
              </a:rPr>
              <a:t>речовини, що виникають природним шляхом.</a:t>
            </a:r>
          </a:p>
          <a:p>
            <a:pPr lvl="0" algn="just"/>
            <a:r>
              <a:rPr lang="uk-UA" sz="2400" dirty="0" smtClean="0">
                <a:solidFill>
                  <a:schemeClr val="tx1"/>
                </a:solidFill>
              </a:rPr>
              <a:t>2. Спеціально </a:t>
            </a:r>
            <a:r>
              <a:rPr lang="uk-UA" sz="2400" dirty="0">
                <a:solidFill>
                  <a:schemeClr val="tx1"/>
                </a:solidFill>
              </a:rPr>
              <a:t>додані хімічні речовини.</a:t>
            </a:r>
          </a:p>
          <a:p>
            <a:pPr lvl="0" algn="just"/>
            <a:r>
              <a:rPr lang="uk-UA" sz="2400" dirty="0" smtClean="0">
                <a:solidFill>
                  <a:schemeClr val="tx1"/>
                </a:solidFill>
              </a:rPr>
              <a:t>3. </a:t>
            </a:r>
            <a:r>
              <a:rPr lang="uk-UA" sz="2400" dirty="0" err="1" smtClean="0">
                <a:solidFill>
                  <a:schemeClr val="tx1"/>
                </a:solidFill>
              </a:rPr>
              <a:t>Неспеціально</a:t>
            </a:r>
            <a:r>
              <a:rPr lang="uk-UA" sz="2400" dirty="0" smtClean="0">
                <a:solidFill>
                  <a:schemeClr val="tx1"/>
                </a:solidFill>
              </a:rPr>
              <a:t> </a:t>
            </a:r>
            <a:r>
              <a:rPr lang="uk-UA" sz="2400" dirty="0">
                <a:solidFill>
                  <a:schemeClr val="tx1"/>
                </a:solidFill>
              </a:rPr>
              <a:t>або випадково додані хімічні речовини.</a:t>
            </a:r>
          </a:p>
        </p:txBody>
      </p:sp>
      <p:pic>
        <p:nvPicPr>
          <p:cNvPr id="12306" name="Picture 18" descr="НЕБЕЗПЕЧНІ ХІМІЧНІ РЕЧОВИНИ. МЕТОДИ ТА ЗАСОБИ ІНДИКАЦІЇ - Сайт викладача  Каращука Віталія Васильович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633" y="4757968"/>
            <a:ext cx="493395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13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618475" y="290945"/>
            <a:ext cx="3934691" cy="124690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Небезпечні фізичні чинники</a:t>
            </a:r>
            <a:endParaRPr lang="uk-UA" sz="2400" dirty="0"/>
          </a:p>
        </p:txBody>
      </p:sp>
      <p:sp>
        <p:nvSpPr>
          <p:cNvPr id="3" name="Скругленный прямоугольник 2"/>
          <p:cNvSpPr/>
          <p:nvPr/>
        </p:nvSpPr>
        <p:spPr>
          <a:xfrm>
            <a:off x="161816" y="2036619"/>
            <a:ext cx="5287458" cy="211974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uk-UA" sz="2400" dirty="0">
                <a:solidFill>
                  <a:schemeClr val="tx1"/>
                </a:solidFill>
              </a:rPr>
              <a:t>Б</a:t>
            </a:r>
            <a:r>
              <a:rPr lang="uk-UA" sz="2400" dirty="0" smtClean="0">
                <a:solidFill>
                  <a:schemeClr val="tx1"/>
                </a:solidFill>
              </a:rPr>
              <a:t>удь-які </a:t>
            </a:r>
            <a:r>
              <a:rPr lang="uk-UA" sz="2400" dirty="0">
                <a:solidFill>
                  <a:schemeClr val="tx1"/>
                </a:solidFill>
              </a:rPr>
              <a:t>потенційно шкідливі сторонні предмети, яких звичайно у харчових продуктах </a:t>
            </a:r>
            <a:r>
              <a:rPr lang="uk-UA" sz="2400" dirty="0" smtClean="0">
                <a:solidFill>
                  <a:schemeClr val="tx1"/>
                </a:solidFill>
              </a:rPr>
              <a:t>немає: скло, метал, каміння і ін.</a:t>
            </a:r>
            <a:endParaRPr lang="uk-UA" sz="3200" dirty="0">
              <a:solidFill>
                <a:schemeClr val="tx1"/>
              </a:solidFill>
            </a:endParaRPr>
          </a:p>
        </p:txBody>
      </p:sp>
      <p:sp>
        <p:nvSpPr>
          <p:cNvPr id="4" name="Стрелка вниз 3"/>
          <p:cNvSpPr/>
          <p:nvPr/>
        </p:nvSpPr>
        <p:spPr>
          <a:xfrm>
            <a:off x="2320636" y="1565563"/>
            <a:ext cx="484909" cy="471055"/>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3314" name="Picture 2" descr="Рукавиці, скло та кісточки з-під вишень: як захиститися від небезпечних  сюрпризів у продуктах харчування. Поради від експерта | Новини | Українське  раді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260125"/>
            <a:ext cx="3966441" cy="245933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Їжа застряє в стравоході: що робити, діагностичні процедури - NEWS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364" y="4547092"/>
            <a:ext cx="2570992" cy="1885395"/>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Що таке система НАССР та навіщо вона потрібна? – Краснопілля Край  Слобожанськи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8957" y="164375"/>
            <a:ext cx="613410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717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60727" y="166255"/>
            <a:ext cx="665018" cy="484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t>1</a:t>
            </a:r>
            <a:endParaRPr lang="uk-UA" sz="2800" dirty="0"/>
          </a:p>
        </p:txBody>
      </p:sp>
      <p:sp>
        <p:nvSpPr>
          <p:cNvPr id="3" name="Прямоугольник 2"/>
          <p:cNvSpPr/>
          <p:nvPr/>
        </p:nvSpPr>
        <p:spPr>
          <a:xfrm>
            <a:off x="235527" y="166255"/>
            <a:ext cx="10723418" cy="99752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bg1">
                    <a:lumMod val="50000"/>
                  </a:schemeClr>
                </a:solidFill>
              </a:rPr>
              <a:t>Гігієна та санітарія - </a:t>
            </a:r>
            <a:r>
              <a:rPr lang="uk-UA" sz="2400" dirty="0">
                <a:solidFill>
                  <a:schemeClr val="bg1">
                    <a:lumMod val="50000"/>
                  </a:schemeClr>
                </a:solidFill>
              </a:rPr>
              <a:t>дисципліна, вивчення якої дозволяє забезпечити населення раціональним та безпечним для здоров'я харчуванням</a:t>
            </a:r>
            <a:r>
              <a:rPr lang="uk-UA" sz="2400" dirty="0" smtClean="0">
                <a:solidFill>
                  <a:schemeClr val="bg1">
                    <a:lumMod val="50000"/>
                  </a:schemeClr>
                </a:solidFill>
              </a:rPr>
              <a:t>.</a:t>
            </a:r>
            <a:endParaRPr lang="uk-UA" sz="2400" dirty="0">
              <a:solidFill>
                <a:schemeClr val="bg1">
                  <a:lumMod val="50000"/>
                </a:schemeClr>
              </a:solidFill>
            </a:endParaRPr>
          </a:p>
        </p:txBody>
      </p:sp>
      <p:sp>
        <p:nvSpPr>
          <p:cNvPr id="4" name="Прямоугольник 3"/>
          <p:cNvSpPr/>
          <p:nvPr/>
        </p:nvSpPr>
        <p:spPr>
          <a:xfrm>
            <a:off x="235527" y="1288474"/>
            <a:ext cx="10986655" cy="412865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dirty="0">
                <a:solidFill>
                  <a:schemeClr val="bg1">
                    <a:lumMod val="50000"/>
                  </a:schemeClr>
                </a:solidFill>
              </a:rPr>
              <a:t>Завданнями вивчення дисципліни «Гігієна та санітарія» є: </a:t>
            </a:r>
          </a:p>
          <a:p>
            <a:pPr algn="just"/>
            <a:r>
              <a:rPr lang="uk-UA" sz="2000" dirty="0">
                <a:solidFill>
                  <a:schemeClr val="bg1">
                    <a:lumMod val="50000"/>
                  </a:schemeClr>
                </a:solidFill>
              </a:rPr>
              <a:t>– ознайомити студентів з діючою нормативною базою документів, що регламентує санітарно-гігієнічні вимоги до закладів ресторанного господарства; </a:t>
            </a:r>
          </a:p>
          <a:p>
            <a:pPr algn="just"/>
            <a:r>
              <a:rPr lang="uk-UA" sz="2000" dirty="0">
                <a:solidFill>
                  <a:schemeClr val="bg1">
                    <a:lumMod val="50000"/>
                  </a:schemeClr>
                </a:solidFill>
              </a:rPr>
              <a:t>– навчити студентів використовувати знання санітарного законодавства для раціональної організації технологічного процесу, запобігання виникненню харчових отруєнь та інфекційних захворювань, а також самостійно працювати з відповідною санітарною документацією; </a:t>
            </a:r>
          </a:p>
          <a:p>
            <a:pPr algn="just"/>
            <a:r>
              <a:rPr lang="uk-UA" sz="2000" dirty="0">
                <a:solidFill>
                  <a:schemeClr val="bg1">
                    <a:lumMod val="50000"/>
                  </a:schemeClr>
                </a:solidFill>
              </a:rPr>
              <a:t>– довести майбутнім спеціалістам важливість поточності виробництва, дотримання санітарного режиму та особистої гігієни для збереження здоров’я персоналу та відвідувачів; </a:t>
            </a:r>
          </a:p>
          <a:p>
            <a:pPr algn="just"/>
            <a:r>
              <a:rPr lang="uk-UA" sz="2000" dirty="0">
                <a:solidFill>
                  <a:schemeClr val="bg1">
                    <a:lumMod val="50000"/>
                  </a:schemeClr>
                </a:solidFill>
              </a:rPr>
              <a:t>– показати значення впливу факторів зовнішнього середовища на організм людини та необхідність створювати за допомогою різних пристроїв оптимальні умови для відвідувачів і працівників </a:t>
            </a:r>
            <a:r>
              <a:rPr lang="uk-UA" sz="2000" dirty="0" smtClean="0">
                <a:solidFill>
                  <a:schemeClr val="bg1">
                    <a:lumMod val="50000"/>
                  </a:schemeClr>
                </a:solidFill>
              </a:rPr>
              <a:t>ЗГРГ. </a:t>
            </a:r>
            <a:endParaRPr lang="uk-UA" sz="2000" dirty="0">
              <a:solidFill>
                <a:schemeClr val="bg1">
                  <a:lumMod val="50000"/>
                </a:schemeClr>
              </a:solidFill>
            </a:endParaRPr>
          </a:p>
        </p:txBody>
      </p:sp>
      <p:pic>
        <p:nvPicPr>
          <p:cNvPr id="4100" name="Picture 4" descr="ВСП БТЕФК КНТЕУ | Готельно-ресторанна спра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5417128"/>
            <a:ext cx="334327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ВСП БТЕФК КНТЕУ | Готельно-ресторанна спра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726" y="5417126"/>
            <a:ext cx="334327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ВСП БТЕФК КНТЕУ | Готельно-ресторанна спра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27" y="5417127"/>
            <a:ext cx="3343275"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744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60727" y="166255"/>
            <a:ext cx="665018" cy="484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t>1</a:t>
            </a:r>
            <a:endParaRPr lang="uk-UA" sz="2800" dirty="0"/>
          </a:p>
        </p:txBody>
      </p:sp>
      <p:sp>
        <p:nvSpPr>
          <p:cNvPr id="3" name="Прямоугольник 2"/>
          <p:cNvSpPr/>
          <p:nvPr/>
        </p:nvSpPr>
        <p:spPr>
          <a:xfrm>
            <a:off x="374073" y="651164"/>
            <a:ext cx="4350327" cy="508461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b="1" dirty="0">
                <a:solidFill>
                  <a:schemeClr val="bg1">
                    <a:lumMod val="50000"/>
                  </a:schemeClr>
                </a:solidFill>
              </a:rPr>
              <a:t>Гігієна харчування</a:t>
            </a:r>
            <a:r>
              <a:rPr lang="uk-UA" sz="2400" dirty="0">
                <a:solidFill>
                  <a:schemeClr val="bg1">
                    <a:lumMod val="50000"/>
                  </a:schemeClr>
                </a:solidFill>
              </a:rPr>
              <a:t> – це наука про вплив на здоров'я різних груп населення енергетичної цінності та якісного складу харчових продуктів, режиму та умов харчування, обґрунтування нормативів і рекомендацій щодо організації раціонального харчування, вимог до профілактики харчових отруєнь та аліментарних захворювань. </a:t>
            </a:r>
          </a:p>
        </p:txBody>
      </p:sp>
      <p:pic>
        <p:nvPicPr>
          <p:cNvPr id="5124" name="Picture 4" descr="Міністерство охорони здоров&amp;#39;я представило рекомендації зі здорового  харчування - Главк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5345" y="912235"/>
            <a:ext cx="685800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719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Закон України “Про очищення влади”"/>
          <p:cNvPicPr>
            <a:picLocks noChangeAspect="1" noChangeArrowheads="1"/>
          </p:cNvPicPr>
          <p:nvPr/>
        </p:nvPicPr>
        <p:blipFill rotWithShape="1">
          <a:blip r:embed="rId2">
            <a:extLst>
              <a:ext uri="{28A0092B-C50C-407E-A947-70E740481C1C}">
                <a14:useLocalDpi xmlns:a14="http://schemas.microsoft.com/office/drawing/2010/main" val="0"/>
              </a:ext>
            </a:extLst>
          </a:blip>
          <a:srcRect r="4950"/>
          <a:stretch/>
        </p:blipFill>
        <p:spPr bwMode="auto">
          <a:xfrm>
            <a:off x="8467506" y="0"/>
            <a:ext cx="3724494" cy="264621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1360727" y="166255"/>
            <a:ext cx="665018" cy="484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2</a:t>
            </a:r>
          </a:p>
        </p:txBody>
      </p:sp>
      <p:sp>
        <p:nvSpPr>
          <p:cNvPr id="2" name="Прямоугольник 1"/>
          <p:cNvSpPr/>
          <p:nvPr/>
        </p:nvSpPr>
        <p:spPr>
          <a:xfrm>
            <a:off x="443345" y="166255"/>
            <a:ext cx="8024161" cy="124690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bg2">
                    <a:lumMod val="10000"/>
                  </a:schemeClr>
                </a:solidFill>
              </a:rPr>
              <a:t>ЗАКОН УКРАЇНИ</a:t>
            </a:r>
            <a:endParaRPr lang="uk-UA" dirty="0">
              <a:solidFill>
                <a:schemeClr val="bg2">
                  <a:lumMod val="10000"/>
                </a:schemeClr>
              </a:solidFill>
            </a:endParaRPr>
          </a:p>
          <a:p>
            <a:pPr algn="ctr"/>
            <a:r>
              <a:rPr lang="uk-UA" b="1" dirty="0" smtClean="0">
                <a:solidFill>
                  <a:schemeClr val="bg2">
                    <a:lumMod val="10000"/>
                  </a:schemeClr>
                </a:solidFill>
              </a:rPr>
              <a:t>«Про </a:t>
            </a:r>
            <a:r>
              <a:rPr lang="uk-UA" b="1" dirty="0">
                <a:solidFill>
                  <a:schemeClr val="bg2">
                    <a:lumMod val="10000"/>
                  </a:schemeClr>
                </a:solidFill>
              </a:rPr>
              <a:t>забезпечення санітарного та епідемічного благополуччя </a:t>
            </a:r>
            <a:r>
              <a:rPr lang="uk-UA" b="1" dirty="0" smtClean="0">
                <a:solidFill>
                  <a:schemeClr val="bg2">
                    <a:lumMod val="10000"/>
                  </a:schemeClr>
                </a:solidFill>
              </a:rPr>
              <a:t>населення»</a:t>
            </a:r>
          </a:p>
          <a:p>
            <a:pPr algn="ctr"/>
            <a:r>
              <a:rPr lang="uk-UA" b="1" dirty="0" smtClean="0">
                <a:solidFill>
                  <a:schemeClr val="bg2">
                    <a:lumMod val="10000"/>
                  </a:schemeClr>
                </a:solidFill>
              </a:rPr>
              <a:t>Від 17.12. 2020 року</a:t>
            </a:r>
            <a:endParaRPr lang="uk-UA" dirty="0">
              <a:solidFill>
                <a:schemeClr val="bg2">
                  <a:lumMod val="10000"/>
                </a:schemeClr>
              </a:solidFill>
            </a:endParaRPr>
          </a:p>
        </p:txBody>
      </p:sp>
      <p:sp>
        <p:nvSpPr>
          <p:cNvPr id="3" name="Прямоугольник 2"/>
          <p:cNvSpPr/>
          <p:nvPr/>
        </p:nvSpPr>
        <p:spPr>
          <a:xfrm>
            <a:off x="443345" y="1662545"/>
            <a:ext cx="8395855" cy="50707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b="1" dirty="0">
                <a:solidFill>
                  <a:schemeClr val="bg2">
                    <a:lumMod val="10000"/>
                  </a:schemeClr>
                </a:solidFill>
              </a:rPr>
              <a:t>Стаття 1. </a:t>
            </a:r>
            <a:r>
              <a:rPr lang="uk-UA" sz="2000" dirty="0">
                <a:solidFill>
                  <a:schemeClr val="bg2">
                    <a:lumMod val="10000"/>
                  </a:schemeClr>
                </a:solidFill>
              </a:rPr>
              <a:t>Визначення основних термінів і </a:t>
            </a:r>
            <a:r>
              <a:rPr lang="uk-UA" sz="2000" dirty="0" smtClean="0">
                <a:solidFill>
                  <a:schemeClr val="bg2">
                    <a:lumMod val="10000"/>
                  </a:schemeClr>
                </a:solidFill>
              </a:rPr>
              <a:t>понять</a:t>
            </a:r>
          </a:p>
          <a:p>
            <a:pPr algn="just"/>
            <a:endParaRPr lang="uk-UA" sz="2000" dirty="0">
              <a:solidFill>
                <a:schemeClr val="bg2">
                  <a:lumMod val="10000"/>
                </a:schemeClr>
              </a:solidFill>
            </a:endParaRPr>
          </a:p>
          <a:p>
            <a:pPr algn="just"/>
            <a:r>
              <a:rPr lang="uk-UA" sz="2000" dirty="0">
                <a:solidFill>
                  <a:schemeClr val="bg2">
                    <a:lumMod val="10000"/>
                  </a:schemeClr>
                </a:solidFill>
              </a:rPr>
              <a:t>У цьому Законі терміни і поняття вживаються у такому значенні</a:t>
            </a:r>
            <a:r>
              <a:rPr lang="uk-UA" sz="2000" dirty="0" smtClean="0">
                <a:solidFill>
                  <a:schemeClr val="bg2">
                    <a:lumMod val="10000"/>
                  </a:schemeClr>
                </a:solidFill>
              </a:rPr>
              <a:t>:</a:t>
            </a:r>
          </a:p>
          <a:p>
            <a:pPr algn="just"/>
            <a:endParaRPr lang="uk-UA" sz="2000" dirty="0">
              <a:solidFill>
                <a:schemeClr val="bg2">
                  <a:lumMod val="10000"/>
                </a:schemeClr>
              </a:solidFill>
            </a:endParaRPr>
          </a:p>
          <a:p>
            <a:pPr algn="just"/>
            <a:r>
              <a:rPr lang="uk-UA" sz="2000" b="1" dirty="0">
                <a:solidFill>
                  <a:schemeClr val="bg2">
                    <a:lumMod val="10000"/>
                  </a:schemeClr>
                </a:solidFill>
              </a:rPr>
              <a:t>санітарне та епідемічне благополуччя населення</a:t>
            </a:r>
            <a:r>
              <a:rPr lang="uk-UA" sz="2000" dirty="0">
                <a:solidFill>
                  <a:schemeClr val="bg2">
                    <a:lumMod val="10000"/>
                  </a:schemeClr>
                </a:solidFill>
              </a:rPr>
              <a:t> – це стан здоров'я населення та середовища життєдіяльності людини, при якому показники захворюваності перебувають на усталеному рівні для даної території, умови проживання сприятливі для населення, а параметри факторів середовища життєдіяльності знаходяться в межах, визначених санітарними нормами</a:t>
            </a:r>
            <a:r>
              <a:rPr lang="uk-UA" sz="2000" dirty="0" smtClean="0">
                <a:solidFill>
                  <a:schemeClr val="bg2">
                    <a:lumMod val="10000"/>
                  </a:schemeClr>
                </a:solidFill>
              </a:rPr>
              <a:t>;</a:t>
            </a:r>
          </a:p>
          <a:p>
            <a:pPr algn="just"/>
            <a:endParaRPr lang="uk-UA" sz="2000" dirty="0">
              <a:solidFill>
                <a:schemeClr val="bg2">
                  <a:lumMod val="10000"/>
                </a:schemeClr>
              </a:solidFill>
            </a:endParaRPr>
          </a:p>
          <a:p>
            <a:pPr algn="just"/>
            <a:r>
              <a:rPr lang="uk-UA" sz="2000" b="1" dirty="0">
                <a:solidFill>
                  <a:schemeClr val="bg2">
                    <a:lumMod val="10000"/>
                  </a:schemeClr>
                </a:solidFill>
              </a:rPr>
              <a:t>середовище життєдіяльності людини</a:t>
            </a:r>
            <a:r>
              <a:rPr lang="uk-UA" sz="2000" dirty="0">
                <a:solidFill>
                  <a:schemeClr val="bg2">
                    <a:lumMod val="10000"/>
                  </a:schemeClr>
                </a:solidFill>
              </a:rPr>
              <a:t> (далі - середовище життєдіяльності) – сукупність об'єктів, явищ і факторів навколишнього середовища (природного і штучно створеного), що безпосередньо оточують людину і визначають умови її проживання, харчування, праці, відпочинку, навчання, виховання тощо;</a:t>
            </a:r>
          </a:p>
          <a:p>
            <a:pPr algn="just"/>
            <a:endParaRPr lang="uk-UA" dirty="0">
              <a:solidFill>
                <a:schemeClr val="bg2">
                  <a:lumMod val="10000"/>
                </a:schemeClr>
              </a:solidFill>
            </a:endParaRPr>
          </a:p>
        </p:txBody>
      </p:sp>
      <p:pic>
        <p:nvPicPr>
          <p:cNvPr id="6150" name="Picture 6" descr="Презентации школьнико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1710" y="3061857"/>
            <a:ext cx="2521526" cy="252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216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60727" y="166255"/>
            <a:ext cx="665018" cy="484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2</a:t>
            </a:r>
          </a:p>
        </p:txBody>
      </p:sp>
      <p:sp>
        <p:nvSpPr>
          <p:cNvPr id="3" name="Прямоугольник 2"/>
          <p:cNvSpPr/>
          <p:nvPr/>
        </p:nvSpPr>
        <p:spPr>
          <a:xfrm>
            <a:off x="332509" y="318655"/>
            <a:ext cx="10737273" cy="322810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b="1" dirty="0">
                <a:solidFill>
                  <a:schemeClr val="bg2">
                    <a:lumMod val="10000"/>
                  </a:schemeClr>
                </a:solidFill>
              </a:rPr>
              <a:t>фактори середовища життєдіяльності</a:t>
            </a:r>
            <a:r>
              <a:rPr lang="uk-UA" sz="2400" dirty="0">
                <a:solidFill>
                  <a:schemeClr val="bg2">
                    <a:lumMod val="10000"/>
                  </a:schemeClr>
                </a:solidFill>
              </a:rPr>
              <a:t> – будь-які біологічні (вірусні, </a:t>
            </a:r>
            <a:r>
              <a:rPr lang="uk-UA" sz="2400" dirty="0" err="1">
                <a:solidFill>
                  <a:schemeClr val="bg2">
                    <a:lumMod val="10000"/>
                  </a:schemeClr>
                </a:solidFill>
              </a:rPr>
              <a:t>пріонні</a:t>
            </a:r>
            <a:r>
              <a:rPr lang="uk-UA" sz="2400" dirty="0">
                <a:solidFill>
                  <a:schemeClr val="bg2">
                    <a:lumMod val="10000"/>
                  </a:schemeClr>
                </a:solidFill>
              </a:rPr>
              <a:t>, бактеріальні, паразитарні, генетично модифіковані організми, продукти біотехнології тощо), хімічні (органічні і неорганічні, природні та синтетичні), фізичні (шум, вібрація, ультразвук, інфразвук, теплове, іонізуюче, неіонізуюче та інші види випромінювання), соціальні (харчування, водопостачання, умови побуту, праці, відпочинку, навчання, виховання тощо) та інші фактори, що впливають або можуть впливати на здоров'я людини чи на здоров'я майбутніх поколінь;</a:t>
            </a:r>
          </a:p>
        </p:txBody>
      </p:sp>
      <p:pic>
        <p:nvPicPr>
          <p:cNvPr id="7172" name="Picture 4" descr="Микроорганизмы 3D обои для рабочего стола, картинки, фото, 1280x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1" y="4206174"/>
            <a:ext cx="3297382" cy="246551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Дослідження фізичних та хімічних факторів навколишнього середовища – ДУ  &amp;quot;Дніпропетровський ОЦКПХ МОЗ&amp;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064" y="3699164"/>
            <a:ext cx="4503364" cy="260435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Фізичні фактори — Студопеді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6276" y="3699164"/>
            <a:ext cx="1864581" cy="2972522"/>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Соціально-психологічні фактори виникнення та розвитку соціальних конфліктів  | Громадський Простір"/>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1145" y="3790239"/>
            <a:ext cx="4063907" cy="295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04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0109" y="166255"/>
            <a:ext cx="6650182" cy="6553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b="1" dirty="0">
                <a:solidFill>
                  <a:schemeClr val="bg2">
                    <a:lumMod val="10000"/>
                  </a:schemeClr>
                </a:solidFill>
              </a:rPr>
              <a:t>шкідливий вплив на здоров'я людини</a:t>
            </a:r>
            <a:r>
              <a:rPr lang="uk-UA" sz="2400" dirty="0">
                <a:solidFill>
                  <a:schemeClr val="bg2">
                    <a:lumMod val="10000"/>
                  </a:schemeClr>
                </a:solidFill>
              </a:rPr>
              <a:t> – вплив факторів середовища життєдіяльності, що створює загрозу здоров'ю, життю або працездатності людини чи здоров'ю майбутніх поколінь;</a:t>
            </a:r>
          </a:p>
          <a:p>
            <a:endParaRPr lang="uk-UA" sz="2400" b="1" dirty="0" smtClean="0">
              <a:solidFill>
                <a:schemeClr val="bg2">
                  <a:lumMod val="10000"/>
                </a:schemeClr>
              </a:solidFill>
            </a:endParaRPr>
          </a:p>
          <a:p>
            <a:r>
              <a:rPr lang="uk-UA" sz="2400" b="1" dirty="0" smtClean="0">
                <a:solidFill>
                  <a:schemeClr val="bg2">
                    <a:lumMod val="10000"/>
                  </a:schemeClr>
                </a:solidFill>
              </a:rPr>
              <a:t>безпечні </a:t>
            </a:r>
            <a:r>
              <a:rPr lang="uk-UA" sz="2400" b="1" dirty="0">
                <a:solidFill>
                  <a:schemeClr val="bg2">
                    <a:lumMod val="10000"/>
                  </a:schemeClr>
                </a:solidFill>
              </a:rPr>
              <a:t>умови для людини</a:t>
            </a:r>
            <a:r>
              <a:rPr lang="uk-UA" sz="2400" dirty="0">
                <a:solidFill>
                  <a:schemeClr val="bg2">
                    <a:lumMod val="10000"/>
                  </a:schemeClr>
                </a:solidFill>
              </a:rPr>
              <a:t> – стан середовища життєдіяльності, при якому відсутня небезпека шкідливого впливу його факторів на людину;</a:t>
            </a:r>
          </a:p>
          <a:p>
            <a:endParaRPr lang="uk-UA" sz="2400" b="1" dirty="0" smtClean="0">
              <a:solidFill>
                <a:schemeClr val="bg2">
                  <a:lumMod val="10000"/>
                </a:schemeClr>
              </a:solidFill>
            </a:endParaRPr>
          </a:p>
          <a:p>
            <a:r>
              <a:rPr lang="uk-UA" sz="2400" b="1" dirty="0" smtClean="0">
                <a:solidFill>
                  <a:schemeClr val="bg2">
                    <a:lumMod val="10000"/>
                  </a:schemeClr>
                </a:solidFill>
              </a:rPr>
              <a:t>сприятливі </a:t>
            </a:r>
            <a:r>
              <a:rPr lang="uk-UA" sz="2400" b="1" dirty="0">
                <a:solidFill>
                  <a:schemeClr val="bg2">
                    <a:lumMod val="10000"/>
                  </a:schemeClr>
                </a:solidFill>
              </a:rPr>
              <a:t>умови життєдіяльності людини</a:t>
            </a:r>
            <a:r>
              <a:rPr lang="uk-UA" sz="2400" dirty="0">
                <a:solidFill>
                  <a:schemeClr val="bg2">
                    <a:lumMod val="10000"/>
                  </a:schemeClr>
                </a:solidFill>
              </a:rPr>
              <a:t> – стан середовища життєдіяльності, при якому відсутній будь-який шкідливий вплив його факторів на здоров'я людини і є можливості для забезпечення нормальних і відновлення порушених функцій організму;</a:t>
            </a:r>
          </a:p>
        </p:txBody>
      </p:sp>
      <p:pic>
        <p:nvPicPr>
          <p:cNvPr id="8194" name="Picture 2" descr="SOS: Серые человечки захватили мир! — Презентации, которые вдохновляю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5861" y="166255"/>
            <a:ext cx="5136139" cy="385210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190 человечков для презентации без фона"/>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72" t="5574" r="17534" b="-5574"/>
          <a:stretch/>
        </p:blipFill>
        <p:spPr bwMode="auto">
          <a:xfrm>
            <a:off x="6414799" y="4160483"/>
            <a:ext cx="3366366" cy="248558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белые человечки для презентации png images | PNGW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5673" y="3948546"/>
            <a:ext cx="2826327" cy="290945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420042" y="166255"/>
            <a:ext cx="771958"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2</a:t>
            </a:r>
          </a:p>
        </p:txBody>
      </p:sp>
    </p:spTree>
    <p:extLst>
      <p:ext uri="{BB962C8B-B14F-4D97-AF65-F5344CB8AC3E}">
        <p14:creationId xmlns:p14="http://schemas.microsoft.com/office/powerpoint/2010/main" val="400508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40727" y="124691"/>
            <a:ext cx="8340437" cy="66224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u="sng" dirty="0">
                <a:solidFill>
                  <a:schemeClr val="tx1"/>
                </a:solidFill>
              </a:rPr>
              <a:t>санітарно-епідемічна ситуація </a:t>
            </a:r>
            <a:r>
              <a:rPr lang="uk-UA" sz="2000" dirty="0">
                <a:solidFill>
                  <a:schemeClr val="tx1"/>
                </a:solidFill>
              </a:rPr>
              <a:t>- стан середовища життєдіяльності та обумовлений ним стан здоров'я населення на певній території в конкретно визначений час;</a:t>
            </a:r>
          </a:p>
          <a:p>
            <a:r>
              <a:rPr lang="uk-UA" sz="2000" b="1" u="sng" dirty="0" smtClean="0">
                <a:solidFill>
                  <a:schemeClr val="tx1"/>
                </a:solidFill>
              </a:rPr>
              <a:t>санітарно-епідеміологічний </a:t>
            </a:r>
            <a:r>
              <a:rPr lang="uk-UA" sz="2000" b="1" u="sng" dirty="0">
                <a:solidFill>
                  <a:schemeClr val="tx1"/>
                </a:solidFill>
              </a:rPr>
              <a:t>норматив</a:t>
            </a:r>
            <a:r>
              <a:rPr lang="uk-UA" sz="2000" u="sng" dirty="0">
                <a:solidFill>
                  <a:schemeClr val="tx1"/>
                </a:solidFill>
              </a:rPr>
              <a:t> </a:t>
            </a:r>
            <a:r>
              <a:rPr lang="uk-UA" sz="2000" dirty="0">
                <a:solidFill>
                  <a:schemeClr val="tx1"/>
                </a:solidFill>
              </a:rPr>
              <a:t>(гігієнічний норматив, епідеміологічний </a:t>
            </a:r>
            <a:r>
              <a:rPr lang="uk-UA" sz="2000" dirty="0" smtClean="0">
                <a:solidFill>
                  <a:schemeClr val="tx1"/>
                </a:solidFill>
              </a:rPr>
              <a:t>показник) </a:t>
            </a:r>
            <a:r>
              <a:rPr lang="uk-UA" sz="2000" dirty="0">
                <a:solidFill>
                  <a:schemeClr val="tx1"/>
                </a:solidFill>
              </a:rPr>
              <a:t>- встановлене дослідженнями припустиме максимальне або мінімальне кількісне та (або) якісне значення показника, що характеризує фактор середовища життєдіяльності за медичними критеріями (параметрами) його безпечності для здоров'я людини та здоров'я майбутніх поколінь, а також стан здоров'я населення за критеріями захворюваності, </a:t>
            </a:r>
            <a:r>
              <a:rPr lang="uk-UA" sz="2000" dirty="0" err="1">
                <a:solidFill>
                  <a:schemeClr val="tx1"/>
                </a:solidFill>
              </a:rPr>
              <a:t>розповсюджуваності</a:t>
            </a:r>
            <a:r>
              <a:rPr lang="uk-UA" sz="2000" dirty="0">
                <a:solidFill>
                  <a:schemeClr val="tx1"/>
                </a:solidFill>
              </a:rPr>
              <a:t> </a:t>
            </a:r>
            <a:r>
              <a:rPr lang="uk-UA" sz="2000" dirty="0" err="1">
                <a:solidFill>
                  <a:schemeClr val="tx1"/>
                </a:solidFill>
              </a:rPr>
              <a:t>хвороб</a:t>
            </a:r>
            <a:r>
              <a:rPr lang="uk-UA" sz="2000" dirty="0">
                <a:solidFill>
                  <a:schemeClr val="tx1"/>
                </a:solidFill>
              </a:rPr>
              <a:t>, фізичного розвитку, імунітету тощо</a:t>
            </a:r>
            <a:r>
              <a:rPr lang="uk-UA" sz="2000" dirty="0" smtClean="0">
                <a:solidFill>
                  <a:schemeClr val="tx1"/>
                </a:solidFill>
              </a:rPr>
              <a:t>;</a:t>
            </a:r>
            <a:endParaRPr lang="en-US" sz="2000" dirty="0" smtClean="0">
              <a:solidFill>
                <a:schemeClr val="tx1"/>
              </a:solidFill>
            </a:endParaRPr>
          </a:p>
          <a:p>
            <a:r>
              <a:rPr lang="uk-UA" sz="2000" b="1" u="sng" dirty="0" smtClean="0">
                <a:solidFill>
                  <a:schemeClr val="tx1"/>
                </a:solidFill>
              </a:rPr>
              <a:t>державні санітарно-гігієнічні норми </a:t>
            </a:r>
            <a:r>
              <a:rPr lang="uk-UA" sz="2000" dirty="0" smtClean="0">
                <a:solidFill>
                  <a:schemeClr val="tx1"/>
                </a:solidFill>
              </a:rPr>
              <a:t>(далі санітарні норми) - </a:t>
            </a:r>
            <a:r>
              <a:rPr lang="uk-UA" sz="2000" dirty="0">
                <a:solidFill>
                  <a:schemeClr val="tx1"/>
                </a:solidFill>
              </a:rPr>
              <a:t>обов'язкові для виконання нормативно-правові акти центрального органу виконавчої влади, що забезпечує формування державної політики у сфері охорони здоров'я, що встановлюють медичні вимоги безпеки щодо середовища життєдіяльності та окремих його факторів, недотримання яких створює загрозу здоров'ю і життю людини та майбутніх поколінь, а також загрозу виникнення і розповсюдження інфекційних </a:t>
            </a:r>
            <a:r>
              <a:rPr lang="uk-UA" sz="2000" dirty="0" err="1">
                <a:solidFill>
                  <a:schemeClr val="tx1"/>
                </a:solidFill>
              </a:rPr>
              <a:t>хвороб</a:t>
            </a:r>
            <a:r>
              <a:rPr lang="uk-UA" sz="2000" dirty="0">
                <a:solidFill>
                  <a:schemeClr val="tx1"/>
                </a:solidFill>
              </a:rPr>
              <a:t> та масових неінфекційних захворювань (отруєнь) серед населення;</a:t>
            </a:r>
          </a:p>
          <a:p>
            <a:endParaRPr lang="uk-UA" dirty="0"/>
          </a:p>
        </p:txBody>
      </p:sp>
      <p:sp>
        <p:nvSpPr>
          <p:cNvPr id="2" name="Прямоугольник 1"/>
          <p:cNvSpPr/>
          <p:nvPr/>
        </p:nvSpPr>
        <p:spPr>
          <a:xfrm>
            <a:off x="11499272" y="0"/>
            <a:ext cx="692727" cy="540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2</a:t>
            </a:r>
          </a:p>
        </p:txBody>
      </p:sp>
      <p:pic>
        <p:nvPicPr>
          <p:cNvPr id="1026" name="Picture 2" descr="САНІТАРНО-ГІГІЄНІЧНІ РЕКОМЕНДАЦІЇ ДЛЯ ЗАКЛАДІВ РОЗМІЩЕННЯ – Z-ONE HUB"/>
          <p:cNvPicPr>
            <a:picLocks noChangeAspect="1" noChangeArrowheads="1"/>
          </p:cNvPicPr>
          <p:nvPr/>
        </p:nvPicPr>
        <p:blipFill rotWithShape="1">
          <a:blip r:embed="rId2">
            <a:extLst>
              <a:ext uri="{28A0092B-C50C-407E-A947-70E740481C1C}">
                <a14:useLocalDpi xmlns:a14="http://schemas.microsoft.com/office/drawing/2010/main" val="0"/>
              </a:ext>
            </a:extLst>
          </a:blip>
          <a:srcRect b="20406"/>
          <a:stretch/>
        </p:blipFill>
        <p:spPr bwMode="auto">
          <a:xfrm>
            <a:off x="218210" y="540327"/>
            <a:ext cx="3411682" cy="27154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Свободівці запропонували закрити кафе-бари де порушують санітарно-гігієнічні  нор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87" y="3874798"/>
            <a:ext cx="2807689" cy="245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741789"/>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879</TotalTime>
  <Words>2071</Words>
  <Application>Microsoft Office PowerPoint</Application>
  <PresentationFormat>Широкоэкранный</PresentationFormat>
  <Paragraphs>178</Paragraphs>
  <Slides>32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32</vt:i4>
      </vt:variant>
    </vt:vector>
  </HeadingPairs>
  <TitlesOfParts>
    <vt:vector size="38" baseType="lpstr">
      <vt:lpstr>Arial</vt:lpstr>
      <vt:lpstr>Calibri</vt:lpstr>
      <vt:lpstr>Times New Roman</vt:lpstr>
      <vt:lpstr>Trebuchet MS</vt:lpstr>
      <vt:lpstr>Wingdings 3</vt:lpstr>
      <vt:lpstr>Аспект</vt:lpstr>
      <vt:lpstr>Лекція 1. Вступ до гігієни та санітарії. Державний санітарний нагляд у закладах ресторанного господарства. Особливості використання системи НАССР у сфері готельно-ресторанного господарства  </vt:lpstr>
      <vt:lpstr>План лекції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Органи та установи санітарно-епідеміологічної служби. Попереджувальний та поточний санітарний нагляд. </vt:lpstr>
      <vt:lpstr>Презентация PowerPoint</vt:lpstr>
      <vt:lpstr>Заклади державної санітарно-епідеміологічної служби України у своїй діяльності керуються </vt:lpstr>
      <vt:lpstr>Основне завдання діяльності СЕС полягає у здійсненні державного санітарно-епідеміологічного нагляду. </vt:lpstr>
      <vt:lpstr>Основні завданнями державного санітарного нагляду в закладах ресторанного господарства полягають в:  </vt:lpstr>
      <vt:lpstr>Презентация PowerPoint</vt:lpstr>
      <vt:lpstr>Санітарні правила для закладів ресторанного господарства. Санітарна документація закладів ресторанного господарства. </vt:lpstr>
      <vt:lpstr>Презентация PowerPoint</vt:lpstr>
      <vt:lpstr>Презентация PowerPoint</vt:lpstr>
      <vt:lpstr>Презентация PowerPoint</vt:lpstr>
      <vt:lpstr>Особливості використання системи НАССР для закладів готельно-ресторанного господарства. </vt:lpstr>
      <vt:lpstr>Презентация PowerPoint</vt:lpstr>
      <vt:lpstr>Основні переваги системи якості НАССР</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  </dc:title>
  <dc:creator>Vitos Pavlenko</dc:creator>
  <cp:lastModifiedBy>Vitos Pavlenko</cp:lastModifiedBy>
  <cp:revision>38</cp:revision>
  <dcterms:created xsi:type="dcterms:W3CDTF">2022-01-03T15:49:06Z</dcterms:created>
  <dcterms:modified xsi:type="dcterms:W3CDTF">2022-01-10T13:46:10Z</dcterms:modified>
</cp:coreProperties>
</file>