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76" r:id="rId4"/>
    <p:sldId id="297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98" r:id="rId15"/>
    <p:sldId id="287" r:id="rId16"/>
    <p:sldId id="288" r:id="rId17"/>
    <p:sldId id="289" r:id="rId18"/>
    <p:sldId id="292" r:id="rId19"/>
    <p:sldId id="291" r:id="rId20"/>
    <p:sldId id="301" r:id="rId21"/>
    <p:sldId id="300" r:id="rId22"/>
    <p:sldId id="293" r:id="rId23"/>
    <p:sldId id="302" r:id="rId24"/>
    <p:sldId id="295" r:id="rId25"/>
    <p:sldId id="303" r:id="rId26"/>
    <p:sldId id="304" r:id="rId27"/>
    <p:sldId id="305" r:id="rId28"/>
    <p:sldId id="306" r:id="rId29"/>
    <p:sldId id="307" r:id="rId3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11A-8E83-49DB-B2A9-F0D91481CABB}" type="doc">
      <dgm:prSet loTypeId="urn:microsoft.com/office/officeart/2008/layout/LinedList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BE84C5B2-B1D9-493D-B87F-7A2314926947}">
      <dgm:prSet phldrT="[Текст]"/>
      <dgm:spPr/>
      <dgm:t>
        <a:bodyPr/>
        <a:lstStyle/>
        <a:p>
          <a:endParaRPr lang="uk-UA" dirty="0"/>
        </a:p>
      </dgm:t>
    </dgm:pt>
    <dgm:pt modelId="{E7FB2A99-1EF6-4407-B0EB-B543E8FE0FC0}" type="parTrans" cxnId="{0D8A30D6-690B-49FC-821F-78F0E15F89DC}">
      <dgm:prSet/>
      <dgm:spPr/>
      <dgm:t>
        <a:bodyPr/>
        <a:lstStyle/>
        <a:p>
          <a:endParaRPr lang="uk-UA"/>
        </a:p>
      </dgm:t>
    </dgm:pt>
    <dgm:pt modelId="{65F592A8-8C27-4E5E-A23A-2918C85F13AE}" type="sibTrans" cxnId="{0D8A30D6-690B-49FC-821F-78F0E15F89DC}">
      <dgm:prSet/>
      <dgm:spPr/>
      <dgm:t>
        <a:bodyPr/>
        <a:lstStyle/>
        <a:p>
          <a:endParaRPr lang="uk-UA"/>
        </a:p>
      </dgm:t>
    </dgm:pt>
    <dgm:pt modelId="{40A30A85-FE87-4ABE-8BD1-B31375B9723F}">
      <dgm:prSet phldrT="[Текст]"/>
      <dgm:spPr/>
      <dgm:t>
        <a:bodyPr/>
        <a:lstStyle/>
        <a:p>
          <a:r>
            <a:rPr lang="pl-PL" dirty="0" smtClean="0"/>
            <a:t>d</a:t>
          </a:r>
          <a:r>
            <a:rPr lang="en-US" dirty="0" smtClean="0"/>
            <a:t>as </a:t>
          </a:r>
          <a:r>
            <a:rPr lang="en-US" dirty="0" err="1" smtClean="0"/>
            <a:t>Imperfekt</a:t>
          </a:r>
          <a:r>
            <a:rPr lang="en-US" dirty="0" smtClean="0"/>
            <a:t> (das </a:t>
          </a:r>
          <a:r>
            <a:rPr lang="en-US" dirty="0" err="1" smtClean="0"/>
            <a:t>Präteritum</a:t>
          </a:r>
          <a:r>
            <a:rPr lang="en-US" dirty="0" smtClean="0"/>
            <a:t>)</a:t>
          </a:r>
          <a:endParaRPr lang="uk-UA" dirty="0"/>
        </a:p>
      </dgm:t>
    </dgm:pt>
    <dgm:pt modelId="{71D1AB6E-B06C-47FB-9357-11445A2DFE9A}" type="parTrans" cxnId="{13D6C67A-6AB8-4BF1-BD10-BCC970E5E710}">
      <dgm:prSet/>
      <dgm:spPr/>
      <dgm:t>
        <a:bodyPr/>
        <a:lstStyle/>
        <a:p>
          <a:endParaRPr lang="uk-UA"/>
        </a:p>
      </dgm:t>
    </dgm:pt>
    <dgm:pt modelId="{2A84EFA4-31B3-4D5D-B7FD-B5FFC48080A0}" type="sibTrans" cxnId="{13D6C67A-6AB8-4BF1-BD10-BCC970E5E710}">
      <dgm:prSet/>
      <dgm:spPr/>
      <dgm:t>
        <a:bodyPr/>
        <a:lstStyle/>
        <a:p>
          <a:endParaRPr lang="uk-UA"/>
        </a:p>
      </dgm:t>
    </dgm:pt>
    <dgm:pt modelId="{05D5468D-6EB5-4FC5-B442-0241F34EB9CD}">
      <dgm:prSet phldrT="[Текст]"/>
      <dgm:spPr/>
      <dgm:t>
        <a:bodyPr/>
        <a:lstStyle/>
        <a:p>
          <a:r>
            <a:rPr lang="pl-PL" dirty="0" smtClean="0"/>
            <a:t>das Perfekt</a:t>
          </a:r>
          <a:endParaRPr lang="uk-UA" dirty="0"/>
        </a:p>
      </dgm:t>
    </dgm:pt>
    <dgm:pt modelId="{5847125E-BCFF-4A90-B615-18878369DCF5}" type="parTrans" cxnId="{EBA54E21-8F46-4E21-B36F-95D1132C5704}">
      <dgm:prSet/>
      <dgm:spPr/>
      <dgm:t>
        <a:bodyPr/>
        <a:lstStyle/>
        <a:p>
          <a:endParaRPr lang="uk-UA"/>
        </a:p>
      </dgm:t>
    </dgm:pt>
    <dgm:pt modelId="{6C59615B-B853-46AF-BBD0-3E61BA622704}" type="sibTrans" cxnId="{EBA54E21-8F46-4E21-B36F-95D1132C5704}">
      <dgm:prSet/>
      <dgm:spPr/>
      <dgm:t>
        <a:bodyPr/>
        <a:lstStyle/>
        <a:p>
          <a:endParaRPr lang="uk-UA"/>
        </a:p>
      </dgm:t>
    </dgm:pt>
    <dgm:pt modelId="{0A38C604-A609-44F8-8435-A26F45DF59CB}">
      <dgm:prSet phldrT="[Текст]"/>
      <dgm:spPr/>
      <dgm:t>
        <a:bodyPr/>
        <a:lstStyle/>
        <a:p>
          <a:r>
            <a:rPr lang="pl-PL" dirty="0" smtClean="0"/>
            <a:t>Das Plusquamperfekt</a:t>
          </a:r>
          <a:endParaRPr lang="uk-UA" dirty="0"/>
        </a:p>
      </dgm:t>
    </dgm:pt>
    <dgm:pt modelId="{9B392B87-4E20-4045-829A-3021C6490AE4}" type="parTrans" cxnId="{73589B4E-A6B7-4FCE-A852-A66FF75F4937}">
      <dgm:prSet/>
      <dgm:spPr/>
      <dgm:t>
        <a:bodyPr/>
        <a:lstStyle/>
        <a:p>
          <a:endParaRPr lang="uk-UA"/>
        </a:p>
      </dgm:t>
    </dgm:pt>
    <dgm:pt modelId="{1AEF324F-65DF-40DD-A941-661C7C460734}" type="sibTrans" cxnId="{73589B4E-A6B7-4FCE-A852-A66FF75F4937}">
      <dgm:prSet/>
      <dgm:spPr/>
      <dgm:t>
        <a:bodyPr/>
        <a:lstStyle/>
        <a:p>
          <a:endParaRPr lang="uk-UA"/>
        </a:p>
      </dgm:t>
    </dgm:pt>
    <dgm:pt modelId="{C43857AA-417F-4061-8958-37D8011C5124}" type="pres">
      <dgm:prSet presAssocID="{F87F211A-8E83-49DB-B2A9-F0D91481CAB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91D6F4E-E7EB-4004-A5E5-14C06F550FEC}" type="pres">
      <dgm:prSet presAssocID="{BE84C5B2-B1D9-493D-B87F-7A2314926947}" presName="thickLine" presStyleLbl="alignNode1" presStyleIdx="0" presStyleCnt="1"/>
      <dgm:spPr/>
    </dgm:pt>
    <dgm:pt modelId="{8FC6930E-DCAF-46E4-A28A-536EA78DD238}" type="pres">
      <dgm:prSet presAssocID="{BE84C5B2-B1D9-493D-B87F-7A2314926947}" presName="horz1" presStyleCnt="0"/>
      <dgm:spPr/>
    </dgm:pt>
    <dgm:pt modelId="{BF65720D-9B0E-48F6-B8B9-1E15C7E2C806}" type="pres">
      <dgm:prSet presAssocID="{BE84C5B2-B1D9-493D-B87F-7A2314926947}" presName="tx1" presStyleLbl="revTx" presStyleIdx="0" presStyleCnt="4"/>
      <dgm:spPr/>
      <dgm:t>
        <a:bodyPr/>
        <a:lstStyle/>
        <a:p>
          <a:endParaRPr lang="uk-UA"/>
        </a:p>
      </dgm:t>
    </dgm:pt>
    <dgm:pt modelId="{8BCF049C-52A5-46FB-B122-DBD316D63FC7}" type="pres">
      <dgm:prSet presAssocID="{BE84C5B2-B1D9-493D-B87F-7A2314926947}" presName="vert1" presStyleCnt="0"/>
      <dgm:spPr/>
    </dgm:pt>
    <dgm:pt modelId="{C18E7338-A1DC-407D-A0C8-3B083B83A373}" type="pres">
      <dgm:prSet presAssocID="{40A30A85-FE87-4ABE-8BD1-B31375B9723F}" presName="vertSpace2a" presStyleCnt="0"/>
      <dgm:spPr/>
    </dgm:pt>
    <dgm:pt modelId="{22DAE5E3-24C8-4B2B-8562-53FB6A7B2C75}" type="pres">
      <dgm:prSet presAssocID="{40A30A85-FE87-4ABE-8BD1-B31375B9723F}" presName="horz2" presStyleCnt="0"/>
      <dgm:spPr/>
    </dgm:pt>
    <dgm:pt modelId="{11787252-AFA2-406E-98A1-B63745A88FE9}" type="pres">
      <dgm:prSet presAssocID="{40A30A85-FE87-4ABE-8BD1-B31375B9723F}" presName="horzSpace2" presStyleCnt="0"/>
      <dgm:spPr/>
    </dgm:pt>
    <dgm:pt modelId="{420DFF6B-E929-49F5-B693-8D8FD9E261C7}" type="pres">
      <dgm:prSet presAssocID="{40A30A85-FE87-4ABE-8BD1-B31375B9723F}" presName="tx2" presStyleLbl="revTx" presStyleIdx="1" presStyleCnt="4"/>
      <dgm:spPr/>
      <dgm:t>
        <a:bodyPr/>
        <a:lstStyle/>
        <a:p>
          <a:endParaRPr lang="uk-UA"/>
        </a:p>
      </dgm:t>
    </dgm:pt>
    <dgm:pt modelId="{8F4C7BF3-0FB7-4920-9FE2-16BA3497C79B}" type="pres">
      <dgm:prSet presAssocID="{40A30A85-FE87-4ABE-8BD1-B31375B9723F}" presName="vert2" presStyleCnt="0"/>
      <dgm:spPr/>
    </dgm:pt>
    <dgm:pt modelId="{AF7154D1-3C75-46BA-9B0A-79FBF169B772}" type="pres">
      <dgm:prSet presAssocID="{40A30A85-FE87-4ABE-8BD1-B31375B9723F}" presName="thinLine2b" presStyleLbl="callout" presStyleIdx="0" presStyleCnt="3"/>
      <dgm:spPr/>
    </dgm:pt>
    <dgm:pt modelId="{35C4D897-84B4-4C15-8214-1AB022D996FA}" type="pres">
      <dgm:prSet presAssocID="{40A30A85-FE87-4ABE-8BD1-B31375B9723F}" presName="vertSpace2b" presStyleCnt="0"/>
      <dgm:spPr/>
    </dgm:pt>
    <dgm:pt modelId="{1746C0E2-41E0-4D8E-99E6-63D29A4D6625}" type="pres">
      <dgm:prSet presAssocID="{05D5468D-6EB5-4FC5-B442-0241F34EB9CD}" presName="horz2" presStyleCnt="0"/>
      <dgm:spPr/>
    </dgm:pt>
    <dgm:pt modelId="{388829DC-9645-4316-BA3E-02B26175820E}" type="pres">
      <dgm:prSet presAssocID="{05D5468D-6EB5-4FC5-B442-0241F34EB9CD}" presName="horzSpace2" presStyleCnt="0"/>
      <dgm:spPr/>
    </dgm:pt>
    <dgm:pt modelId="{6F5D72ED-964B-4F79-B792-AA6A152C7171}" type="pres">
      <dgm:prSet presAssocID="{05D5468D-6EB5-4FC5-B442-0241F34EB9CD}" presName="tx2" presStyleLbl="revTx" presStyleIdx="2" presStyleCnt="4"/>
      <dgm:spPr/>
      <dgm:t>
        <a:bodyPr/>
        <a:lstStyle/>
        <a:p>
          <a:endParaRPr lang="uk-UA"/>
        </a:p>
      </dgm:t>
    </dgm:pt>
    <dgm:pt modelId="{69DDB8E2-712F-41AA-B852-8571AC0B4810}" type="pres">
      <dgm:prSet presAssocID="{05D5468D-6EB5-4FC5-B442-0241F34EB9CD}" presName="vert2" presStyleCnt="0"/>
      <dgm:spPr/>
    </dgm:pt>
    <dgm:pt modelId="{98ED4232-1A46-49EC-9162-91760F4614BF}" type="pres">
      <dgm:prSet presAssocID="{05D5468D-6EB5-4FC5-B442-0241F34EB9CD}" presName="thinLine2b" presStyleLbl="callout" presStyleIdx="1" presStyleCnt="3"/>
      <dgm:spPr/>
    </dgm:pt>
    <dgm:pt modelId="{AECE7407-7ABE-491D-88E7-19BCF9439736}" type="pres">
      <dgm:prSet presAssocID="{05D5468D-6EB5-4FC5-B442-0241F34EB9CD}" presName="vertSpace2b" presStyleCnt="0"/>
      <dgm:spPr/>
    </dgm:pt>
    <dgm:pt modelId="{081D7DF4-FEBE-4E01-9DEA-E38EA658F1D2}" type="pres">
      <dgm:prSet presAssocID="{0A38C604-A609-44F8-8435-A26F45DF59CB}" presName="horz2" presStyleCnt="0"/>
      <dgm:spPr/>
    </dgm:pt>
    <dgm:pt modelId="{28D4BAFA-4025-4946-BD74-CCC7AE518997}" type="pres">
      <dgm:prSet presAssocID="{0A38C604-A609-44F8-8435-A26F45DF59CB}" presName="horzSpace2" presStyleCnt="0"/>
      <dgm:spPr/>
    </dgm:pt>
    <dgm:pt modelId="{9FD89DC7-CC74-475D-AEEA-27E6EFCACE64}" type="pres">
      <dgm:prSet presAssocID="{0A38C604-A609-44F8-8435-A26F45DF59CB}" presName="tx2" presStyleLbl="revTx" presStyleIdx="3" presStyleCnt="4"/>
      <dgm:spPr/>
      <dgm:t>
        <a:bodyPr/>
        <a:lstStyle/>
        <a:p>
          <a:endParaRPr lang="uk-UA"/>
        </a:p>
      </dgm:t>
    </dgm:pt>
    <dgm:pt modelId="{ED2C1E32-5979-4BF2-8349-6B1D0B8E5F51}" type="pres">
      <dgm:prSet presAssocID="{0A38C604-A609-44F8-8435-A26F45DF59CB}" presName="vert2" presStyleCnt="0"/>
      <dgm:spPr/>
    </dgm:pt>
    <dgm:pt modelId="{A53142D5-8F69-466B-88C7-65E65F97C950}" type="pres">
      <dgm:prSet presAssocID="{0A38C604-A609-44F8-8435-A26F45DF59CB}" presName="thinLine2b" presStyleLbl="callout" presStyleIdx="2" presStyleCnt="3"/>
      <dgm:spPr/>
    </dgm:pt>
    <dgm:pt modelId="{C1A6D9FE-4FAE-4315-8146-E8C31907F887}" type="pres">
      <dgm:prSet presAssocID="{0A38C604-A609-44F8-8435-A26F45DF59CB}" presName="vertSpace2b" presStyleCnt="0"/>
      <dgm:spPr/>
    </dgm:pt>
  </dgm:ptLst>
  <dgm:cxnLst>
    <dgm:cxn modelId="{017F82DA-15AE-4264-934C-5C1762A6A5A6}" type="presOf" srcId="{BE84C5B2-B1D9-493D-B87F-7A2314926947}" destId="{BF65720D-9B0E-48F6-B8B9-1E15C7E2C806}" srcOrd="0" destOrd="0" presId="urn:microsoft.com/office/officeart/2008/layout/LinedList"/>
    <dgm:cxn modelId="{73589B4E-A6B7-4FCE-A852-A66FF75F4937}" srcId="{BE84C5B2-B1D9-493D-B87F-7A2314926947}" destId="{0A38C604-A609-44F8-8435-A26F45DF59CB}" srcOrd="2" destOrd="0" parTransId="{9B392B87-4E20-4045-829A-3021C6490AE4}" sibTransId="{1AEF324F-65DF-40DD-A941-661C7C460734}"/>
    <dgm:cxn modelId="{95978B50-545F-441C-A755-E4909D531E2D}" type="presOf" srcId="{0A38C604-A609-44F8-8435-A26F45DF59CB}" destId="{9FD89DC7-CC74-475D-AEEA-27E6EFCACE64}" srcOrd="0" destOrd="0" presId="urn:microsoft.com/office/officeart/2008/layout/LinedList"/>
    <dgm:cxn modelId="{5DDB01F2-349A-4379-B0AE-84F5D8F1CA86}" type="presOf" srcId="{F87F211A-8E83-49DB-B2A9-F0D91481CABB}" destId="{C43857AA-417F-4061-8958-37D8011C5124}" srcOrd="0" destOrd="0" presId="urn:microsoft.com/office/officeart/2008/layout/LinedList"/>
    <dgm:cxn modelId="{0D8A30D6-690B-49FC-821F-78F0E15F89DC}" srcId="{F87F211A-8E83-49DB-B2A9-F0D91481CABB}" destId="{BE84C5B2-B1D9-493D-B87F-7A2314926947}" srcOrd="0" destOrd="0" parTransId="{E7FB2A99-1EF6-4407-B0EB-B543E8FE0FC0}" sibTransId="{65F592A8-8C27-4E5E-A23A-2918C85F13AE}"/>
    <dgm:cxn modelId="{13D6C67A-6AB8-4BF1-BD10-BCC970E5E710}" srcId="{BE84C5B2-B1D9-493D-B87F-7A2314926947}" destId="{40A30A85-FE87-4ABE-8BD1-B31375B9723F}" srcOrd="0" destOrd="0" parTransId="{71D1AB6E-B06C-47FB-9357-11445A2DFE9A}" sibTransId="{2A84EFA4-31B3-4D5D-B7FD-B5FFC48080A0}"/>
    <dgm:cxn modelId="{8908EA72-723C-42B6-AFAD-3A895328F972}" type="presOf" srcId="{40A30A85-FE87-4ABE-8BD1-B31375B9723F}" destId="{420DFF6B-E929-49F5-B693-8D8FD9E261C7}" srcOrd="0" destOrd="0" presId="urn:microsoft.com/office/officeart/2008/layout/LinedList"/>
    <dgm:cxn modelId="{9EFFD4E7-5486-4AF5-BAB5-34B49F50805C}" type="presOf" srcId="{05D5468D-6EB5-4FC5-B442-0241F34EB9CD}" destId="{6F5D72ED-964B-4F79-B792-AA6A152C7171}" srcOrd="0" destOrd="0" presId="urn:microsoft.com/office/officeart/2008/layout/LinedList"/>
    <dgm:cxn modelId="{EBA54E21-8F46-4E21-B36F-95D1132C5704}" srcId="{BE84C5B2-B1D9-493D-B87F-7A2314926947}" destId="{05D5468D-6EB5-4FC5-B442-0241F34EB9CD}" srcOrd="1" destOrd="0" parTransId="{5847125E-BCFF-4A90-B615-18878369DCF5}" sibTransId="{6C59615B-B853-46AF-BBD0-3E61BA622704}"/>
    <dgm:cxn modelId="{499CEEDB-AA2A-4FA7-BDFB-6B9B68B10346}" type="presParOf" srcId="{C43857AA-417F-4061-8958-37D8011C5124}" destId="{591D6F4E-E7EB-4004-A5E5-14C06F550FEC}" srcOrd="0" destOrd="0" presId="urn:microsoft.com/office/officeart/2008/layout/LinedList"/>
    <dgm:cxn modelId="{70C0C04C-95B3-4E74-B48A-D06486CD8420}" type="presParOf" srcId="{C43857AA-417F-4061-8958-37D8011C5124}" destId="{8FC6930E-DCAF-46E4-A28A-536EA78DD238}" srcOrd="1" destOrd="0" presId="urn:microsoft.com/office/officeart/2008/layout/LinedList"/>
    <dgm:cxn modelId="{35B2F276-6812-4F9D-B150-81805E60442A}" type="presParOf" srcId="{8FC6930E-DCAF-46E4-A28A-536EA78DD238}" destId="{BF65720D-9B0E-48F6-B8B9-1E15C7E2C806}" srcOrd="0" destOrd="0" presId="urn:microsoft.com/office/officeart/2008/layout/LinedList"/>
    <dgm:cxn modelId="{70528F2F-65B1-4DB4-B6FB-E4F8543DEB39}" type="presParOf" srcId="{8FC6930E-DCAF-46E4-A28A-536EA78DD238}" destId="{8BCF049C-52A5-46FB-B122-DBD316D63FC7}" srcOrd="1" destOrd="0" presId="urn:microsoft.com/office/officeart/2008/layout/LinedList"/>
    <dgm:cxn modelId="{B5618685-E22E-4CCD-B7A4-33415BF74794}" type="presParOf" srcId="{8BCF049C-52A5-46FB-B122-DBD316D63FC7}" destId="{C18E7338-A1DC-407D-A0C8-3B083B83A373}" srcOrd="0" destOrd="0" presId="urn:microsoft.com/office/officeart/2008/layout/LinedList"/>
    <dgm:cxn modelId="{B33236B2-B225-49FD-A613-50C224234FDA}" type="presParOf" srcId="{8BCF049C-52A5-46FB-B122-DBD316D63FC7}" destId="{22DAE5E3-24C8-4B2B-8562-53FB6A7B2C75}" srcOrd="1" destOrd="0" presId="urn:microsoft.com/office/officeart/2008/layout/LinedList"/>
    <dgm:cxn modelId="{60F54549-1371-4F39-9250-1C1CFF4EF978}" type="presParOf" srcId="{22DAE5E3-24C8-4B2B-8562-53FB6A7B2C75}" destId="{11787252-AFA2-406E-98A1-B63745A88FE9}" srcOrd="0" destOrd="0" presId="urn:microsoft.com/office/officeart/2008/layout/LinedList"/>
    <dgm:cxn modelId="{44D13828-44AC-4F30-88E2-EF42AE9CD27C}" type="presParOf" srcId="{22DAE5E3-24C8-4B2B-8562-53FB6A7B2C75}" destId="{420DFF6B-E929-49F5-B693-8D8FD9E261C7}" srcOrd="1" destOrd="0" presId="urn:microsoft.com/office/officeart/2008/layout/LinedList"/>
    <dgm:cxn modelId="{80867EBF-41F4-41D8-B72F-C3534709DEDB}" type="presParOf" srcId="{22DAE5E3-24C8-4B2B-8562-53FB6A7B2C75}" destId="{8F4C7BF3-0FB7-4920-9FE2-16BA3497C79B}" srcOrd="2" destOrd="0" presId="urn:microsoft.com/office/officeart/2008/layout/LinedList"/>
    <dgm:cxn modelId="{30D99422-9D6A-4839-B8DA-C60521B652B5}" type="presParOf" srcId="{8BCF049C-52A5-46FB-B122-DBD316D63FC7}" destId="{AF7154D1-3C75-46BA-9B0A-79FBF169B772}" srcOrd="2" destOrd="0" presId="urn:microsoft.com/office/officeart/2008/layout/LinedList"/>
    <dgm:cxn modelId="{95823432-A2EB-4680-B20D-FACA187F95D6}" type="presParOf" srcId="{8BCF049C-52A5-46FB-B122-DBD316D63FC7}" destId="{35C4D897-84B4-4C15-8214-1AB022D996FA}" srcOrd="3" destOrd="0" presId="urn:microsoft.com/office/officeart/2008/layout/LinedList"/>
    <dgm:cxn modelId="{501CC263-7558-4F36-9B2A-C2EC34EAA5F1}" type="presParOf" srcId="{8BCF049C-52A5-46FB-B122-DBD316D63FC7}" destId="{1746C0E2-41E0-4D8E-99E6-63D29A4D6625}" srcOrd="4" destOrd="0" presId="urn:microsoft.com/office/officeart/2008/layout/LinedList"/>
    <dgm:cxn modelId="{FA9FA31E-32A2-4744-9C00-C3E880C60090}" type="presParOf" srcId="{1746C0E2-41E0-4D8E-99E6-63D29A4D6625}" destId="{388829DC-9645-4316-BA3E-02B26175820E}" srcOrd="0" destOrd="0" presId="urn:microsoft.com/office/officeart/2008/layout/LinedList"/>
    <dgm:cxn modelId="{E4DF9FFF-CE46-4D76-8AB8-E4CA0FEDC251}" type="presParOf" srcId="{1746C0E2-41E0-4D8E-99E6-63D29A4D6625}" destId="{6F5D72ED-964B-4F79-B792-AA6A152C7171}" srcOrd="1" destOrd="0" presId="urn:microsoft.com/office/officeart/2008/layout/LinedList"/>
    <dgm:cxn modelId="{89779E42-810C-455A-BF86-B78EAADAD361}" type="presParOf" srcId="{1746C0E2-41E0-4D8E-99E6-63D29A4D6625}" destId="{69DDB8E2-712F-41AA-B852-8571AC0B4810}" srcOrd="2" destOrd="0" presId="urn:microsoft.com/office/officeart/2008/layout/LinedList"/>
    <dgm:cxn modelId="{1A739C64-A701-4A54-9B2F-DBBAB9920633}" type="presParOf" srcId="{8BCF049C-52A5-46FB-B122-DBD316D63FC7}" destId="{98ED4232-1A46-49EC-9162-91760F4614BF}" srcOrd="5" destOrd="0" presId="urn:microsoft.com/office/officeart/2008/layout/LinedList"/>
    <dgm:cxn modelId="{7BA70C83-C3A9-4D14-A735-A16AAD923AE5}" type="presParOf" srcId="{8BCF049C-52A5-46FB-B122-DBD316D63FC7}" destId="{AECE7407-7ABE-491D-88E7-19BCF9439736}" srcOrd="6" destOrd="0" presId="urn:microsoft.com/office/officeart/2008/layout/LinedList"/>
    <dgm:cxn modelId="{973DBC61-BAF5-4FB2-B359-56F88DBBEF53}" type="presParOf" srcId="{8BCF049C-52A5-46FB-B122-DBD316D63FC7}" destId="{081D7DF4-FEBE-4E01-9DEA-E38EA658F1D2}" srcOrd="7" destOrd="0" presId="urn:microsoft.com/office/officeart/2008/layout/LinedList"/>
    <dgm:cxn modelId="{F4AB4776-5788-4C84-8F23-AE92F65ABD12}" type="presParOf" srcId="{081D7DF4-FEBE-4E01-9DEA-E38EA658F1D2}" destId="{28D4BAFA-4025-4946-BD74-CCC7AE518997}" srcOrd="0" destOrd="0" presId="urn:microsoft.com/office/officeart/2008/layout/LinedList"/>
    <dgm:cxn modelId="{9243B04A-D36A-4633-919D-39AC201A971B}" type="presParOf" srcId="{081D7DF4-FEBE-4E01-9DEA-E38EA658F1D2}" destId="{9FD89DC7-CC74-475D-AEEA-27E6EFCACE64}" srcOrd="1" destOrd="0" presId="urn:microsoft.com/office/officeart/2008/layout/LinedList"/>
    <dgm:cxn modelId="{BBFA3DE2-9178-4699-8686-09470783275D}" type="presParOf" srcId="{081D7DF4-FEBE-4E01-9DEA-E38EA658F1D2}" destId="{ED2C1E32-5979-4BF2-8349-6B1D0B8E5F51}" srcOrd="2" destOrd="0" presId="urn:microsoft.com/office/officeart/2008/layout/LinedList"/>
    <dgm:cxn modelId="{9096AF3C-8D5E-42A1-BCA1-ADCBF8519C2C}" type="presParOf" srcId="{8BCF049C-52A5-46FB-B122-DBD316D63FC7}" destId="{A53142D5-8F69-466B-88C7-65E65F97C950}" srcOrd="8" destOrd="0" presId="urn:microsoft.com/office/officeart/2008/layout/LinedList"/>
    <dgm:cxn modelId="{9561E983-3C64-400A-B961-747A4767CD89}" type="presParOf" srcId="{8BCF049C-52A5-46FB-B122-DBD316D63FC7}" destId="{C1A6D9FE-4FAE-4315-8146-E8C31907F887}" srcOrd="9" destOrd="0" presId="urn:microsoft.com/office/officeart/2008/layout/LinedLis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pPr/>
              <a:t>27.09.2020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solidFill>
                  <a:srgbClr val="002060"/>
                </a:solidFill>
              </a:rPr>
              <a:t>Thema</a:t>
            </a:r>
            <a:r>
              <a:rPr lang="uk-UA" sz="5400" b="1" dirty="0">
                <a:solidFill>
                  <a:srgbClr val="002060"/>
                </a:solidFill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</a:rPr>
              <a:t>Imperfekt</a:t>
            </a:r>
            <a:endParaRPr lang="uk-UA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Unterthema: </a:t>
            </a:r>
            <a:r>
              <a:rPr lang="pl-PL" b="1" dirty="0" smtClean="0"/>
              <a:t>Zeitformen. Aktiv</a:t>
            </a:r>
            <a:r>
              <a:rPr lang="de-DE" b="1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5"/>
            <a:ext cx="8229600" cy="2428892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Відмінювання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модальних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müssen, sollen, können, dürfen, wollen, mögen (die Modalverben)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uk-UA" sz="2400" dirty="0" smtClean="0"/>
              <a:t>Модальні дієслова втрачають умлаут в імперфекті</a:t>
            </a:r>
            <a:r>
              <a:rPr lang="uk-UA" sz="2400" dirty="0" smtClean="0"/>
              <a:t>:</a:t>
            </a:r>
            <a:endParaRPr lang="pl-PL" sz="2400" dirty="0" smtClean="0"/>
          </a:p>
          <a:p>
            <a:pPr algn="ctr"/>
            <a:r>
              <a:rPr lang="uk-UA" sz="2400" dirty="0" smtClean="0"/>
              <a:t> </a:t>
            </a:r>
            <a:r>
              <a:rPr lang="en-US" sz="2400" dirty="0" err="1" smtClean="0"/>
              <a:t>können</a:t>
            </a:r>
            <a:r>
              <a:rPr lang="en-US" sz="2400" dirty="0" smtClean="0"/>
              <a:t> – </a:t>
            </a:r>
            <a:r>
              <a:rPr lang="en-US" sz="2400" dirty="0" err="1" smtClean="0"/>
              <a:t>konnte</a:t>
            </a:r>
            <a:r>
              <a:rPr lang="en-US" sz="2400" dirty="0" smtClean="0"/>
              <a:t> </a:t>
            </a:r>
            <a:r>
              <a:rPr lang="pl-PL" sz="2400" dirty="0" smtClean="0"/>
              <a:t>     </a:t>
            </a:r>
            <a:r>
              <a:rPr lang="en-US" sz="2400" dirty="0" err="1" smtClean="0"/>
              <a:t>müssen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musste</a:t>
            </a:r>
            <a:r>
              <a:rPr lang="en-US" sz="2400" dirty="0" smtClean="0"/>
              <a:t> </a:t>
            </a:r>
            <a:endParaRPr lang="pl-PL" sz="2400" dirty="0" smtClean="0"/>
          </a:p>
          <a:p>
            <a:pPr algn="ctr"/>
            <a:r>
              <a:rPr lang="en-US" sz="2400" dirty="0" err="1" smtClean="0"/>
              <a:t>mögen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mochte</a:t>
            </a:r>
            <a:r>
              <a:rPr lang="en-US" sz="2400" dirty="0" smtClean="0"/>
              <a:t> </a:t>
            </a:r>
            <a:r>
              <a:rPr lang="en-US" sz="2400" dirty="0" err="1" smtClean="0"/>
              <a:t>dürfen</a:t>
            </a:r>
            <a:r>
              <a:rPr lang="en-US" sz="2400" dirty="0" smtClean="0"/>
              <a:t> – </a:t>
            </a:r>
            <a:r>
              <a:rPr lang="en-US" sz="2400" dirty="0" err="1" smtClean="0"/>
              <a:t>durfte</a:t>
            </a:r>
            <a:endParaRPr lang="pl-PL" sz="2400" dirty="0" smtClean="0"/>
          </a:p>
          <a:p>
            <a:pPr algn="ctr"/>
            <a:r>
              <a:rPr lang="en-US" sz="2400" dirty="0" smtClean="0"/>
              <a:t> </a:t>
            </a:r>
            <a:r>
              <a:rPr lang="en-US" sz="2400" dirty="0" err="1" smtClean="0"/>
              <a:t>sollen</a:t>
            </a:r>
            <a:r>
              <a:rPr lang="en-US" sz="2400" dirty="0" smtClean="0"/>
              <a:t> – </a:t>
            </a:r>
            <a:r>
              <a:rPr lang="en-US" sz="2400" dirty="0" err="1" smtClean="0"/>
              <a:t>sollte</a:t>
            </a:r>
            <a:r>
              <a:rPr lang="en-US" sz="2400" dirty="0" smtClean="0"/>
              <a:t> </a:t>
            </a:r>
            <a:r>
              <a:rPr lang="en-US" sz="2400" dirty="0" err="1" smtClean="0"/>
              <a:t>wollen</a:t>
            </a:r>
            <a:r>
              <a:rPr lang="en-US" sz="2400" dirty="0" smtClean="0"/>
              <a:t> – </a:t>
            </a:r>
            <a:r>
              <a:rPr lang="en-US" sz="2400" dirty="0" err="1" smtClean="0"/>
              <a:t>wollte</a:t>
            </a:r>
            <a:r>
              <a:rPr lang="en-US" sz="2400" dirty="0" smtClean="0"/>
              <a:t>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928934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1570"/>
                <a:gridCol w="3071834"/>
                <a:gridCol w="1143008"/>
                <a:gridCol w="3428992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wolltet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konnten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mussten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wollten</a:t>
                      </a:r>
                      <a:r>
                        <a:rPr lang="en-US" sz="2400" dirty="0" smtClean="0"/>
                        <a:t> 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зворотних дієслів (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Reflexivverben</a:t>
            </a:r>
            <a:r>
              <a:rPr lang="pl-PL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algn="ctr"/>
            <a:r>
              <a:rPr lang="de-DE" sz="2400" dirty="0" smtClean="0"/>
              <a:t>Sich interessieren, sich verspäten, sich irren, sich erkälten, sich waschen, sich setzen…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</a:t>
                      </a:r>
                      <a:r>
                        <a:rPr lang="pl-PL" sz="2400" dirty="0" smtClean="0"/>
                        <a:t>t</a:t>
                      </a:r>
                      <a:r>
                        <a:rPr lang="en-US" sz="2400" dirty="0" smtClean="0"/>
                        <a:t>e </a:t>
                      </a:r>
                      <a:r>
                        <a:rPr lang="en-US" sz="2400" b="1" dirty="0" err="1" smtClean="0"/>
                        <a:t>mich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</a:t>
                      </a:r>
                      <a:r>
                        <a:rPr lang="pl-PL" sz="2400" dirty="0" smtClean="0"/>
                        <a:t>t</a:t>
                      </a:r>
                      <a:r>
                        <a:rPr lang="en-US" sz="2400" dirty="0" smtClean="0"/>
                        <a:t>en </a:t>
                      </a:r>
                      <a:r>
                        <a:rPr lang="en-US" sz="2400" b="1" dirty="0" err="1" smtClean="0"/>
                        <a:t>uns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</a:t>
                      </a:r>
                      <a:r>
                        <a:rPr lang="pl-PL" sz="2400" dirty="0" smtClean="0"/>
                        <a:t>te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dich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interessiert</a:t>
                      </a:r>
                      <a:r>
                        <a:rPr lang="pl-PL" sz="2400" dirty="0" smtClean="0"/>
                        <a:t>et</a:t>
                      </a:r>
                      <a:r>
                        <a:rPr lang="de-DE" sz="2400" dirty="0" smtClean="0"/>
                        <a:t> </a:t>
                      </a:r>
                      <a:r>
                        <a:rPr lang="de-DE" sz="2400" b="1" dirty="0" smtClean="0"/>
                        <a:t>euch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interessiert</a:t>
                      </a:r>
                      <a:r>
                        <a:rPr lang="pl-PL" sz="2400" dirty="0" smtClean="0"/>
                        <a:t>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sich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</a:t>
                      </a:r>
                      <a:r>
                        <a:rPr lang="pl-PL" sz="2400" dirty="0" smtClean="0"/>
                        <a:t>t</a:t>
                      </a:r>
                      <a:r>
                        <a:rPr lang="en-US" sz="2400" dirty="0" smtClean="0"/>
                        <a:t>en </a:t>
                      </a:r>
                      <a:r>
                        <a:rPr lang="pl-PL" sz="2400" b="1" dirty="0" smtClean="0"/>
                        <a:t>sich</a:t>
                      </a:r>
                      <a:endParaRPr lang="uk-UA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be-, </a:t>
            </a:r>
            <a:r>
              <a:rPr lang="en-US" sz="2800" dirty="0" err="1" smtClean="0">
                <a:solidFill>
                  <a:srgbClr val="C00000"/>
                </a:solidFill>
              </a:rPr>
              <a:t>ge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ent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emp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miß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ненаголошеними і невідокремлюваними від дієслова.</a:t>
            </a:r>
            <a:endParaRPr lang="pl-PL" sz="2800" dirty="0" smtClean="0"/>
          </a:p>
          <a:p>
            <a:endParaRPr lang="pl-PL" sz="2800" dirty="0" smtClean="0"/>
          </a:p>
          <a:p>
            <a:r>
              <a:rPr lang="uk-UA" sz="2800" dirty="0" smtClean="0"/>
              <a:t> </a:t>
            </a:r>
            <a:r>
              <a:rPr lang="en-US" sz="2800" dirty="0" err="1" smtClean="0"/>
              <a:t>Ich</a:t>
            </a:r>
            <a:r>
              <a:rPr lang="en-US" sz="2800" dirty="0" smtClean="0"/>
              <a:t> </a:t>
            </a:r>
            <a:r>
              <a:rPr lang="en-US" sz="2800" dirty="0" err="1" smtClean="0"/>
              <a:t>bek</a:t>
            </a:r>
            <a:r>
              <a:rPr lang="pl-PL" sz="2800" dirty="0" smtClean="0"/>
              <a:t>am</a:t>
            </a:r>
            <a:r>
              <a:rPr lang="en-US" sz="2800" dirty="0" smtClean="0"/>
              <a:t> </a:t>
            </a:r>
            <a:r>
              <a:rPr lang="en-US" sz="2800" dirty="0" err="1" smtClean="0"/>
              <a:t>Briefe</a:t>
            </a:r>
            <a:r>
              <a:rPr lang="en-US" sz="2800" dirty="0" smtClean="0"/>
              <a:t> von </a:t>
            </a:r>
            <a:r>
              <a:rPr lang="en-US" sz="2800" dirty="0" err="1" smtClean="0"/>
              <a:t>meiner</a:t>
            </a:r>
            <a:r>
              <a:rPr lang="en-US" sz="2800" dirty="0" smtClean="0"/>
              <a:t> </a:t>
            </a:r>
            <a:r>
              <a:rPr lang="en-US" sz="2800" dirty="0" err="1" smtClean="0"/>
              <a:t>Freundin</a:t>
            </a:r>
            <a:r>
              <a:rPr lang="en-US" sz="2800" dirty="0" smtClean="0"/>
              <a:t>. – </a:t>
            </a:r>
            <a:r>
              <a:rPr lang="uk-UA" sz="2800" dirty="0" smtClean="0"/>
              <a:t>Я </a:t>
            </a:r>
            <a:r>
              <a:rPr lang="uk-UA" sz="2800" dirty="0" smtClean="0"/>
              <a:t>отримав </a:t>
            </a:r>
            <a:r>
              <a:rPr lang="uk-UA" sz="2800" dirty="0" smtClean="0"/>
              <a:t>листи від своєї подруги. </a:t>
            </a:r>
            <a:endParaRPr lang="pl-PL" sz="28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785926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an-, auf-, </a:t>
            </a:r>
            <a:r>
              <a:rPr lang="en-US" sz="2800" dirty="0" err="1" smtClean="0">
                <a:solidFill>
                  <a:srgbClr val="C00000"/>
                </a:solidFill>
              </a:rPr>
              <a:t>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dar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ein</a:t>
            </a:r>
            <a:r>
              <a:rPr lang="en-US" sz="2800" dirty="0" smtClean="0">
                <a:solidFill>
                  <a:srgbClr val="C00000"/>
                </a:solidFill>
              </a:rPr>
              <a:t>-, fort-, her-, </a:t>
            </a:r>
            <a:r>
              <a:rPr lang="en-US" sz="2800" dirty="0" err="1" smtClean="0">
                <a:solidFill>
                  <a:srgbClr val="C00000"/>
                </a:solidFill>
              </a:rPr>
              <a:t>heraus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hin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nach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zurück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наголошеними та відокремлюваними. </a:t>
            </a:r>
            <a:r>
              <a:rPr lang="uk-UA" sz="2800" u="sng" dirty="0" smtClean="0"/>
              <a:t>Відокремлюваний префікс стоїть в кінці речення.</a:t>
            </a:r>
            <a:endParaRPr lang="pl-PL" sz="2800" u="sng" dirty="0" smtClean="0"/>
          </a:p>
          <a:p>
            <a:endParaRPr lang="pl-PL" sz="2800" dirty="0"/>
          </a:p>
          <a:p>
            <a:r>
              <a:rPr lang="uk-UA" sz="2800" dirty="0" smtClean="0"/>
              <a:t> </a:t>
            </a:r>
            <a:r>
              <a:rPr lang="en-US" sz="2800" dirty="0" smtClean="0"/>
              <a:t>Die </a:t>
            </a:r>
            <a:r>
              <a:rPr lang="en-US" sz="2800" dirty="0" err="1" smtClean="0"/>
              <a:t>Studenten</a:t>
            </a:r>
            <a:r>
              <a:rPr lang="en-US" sz="2800" dirty="0" smtClean="0"/>
              <a:t> </a:t>
            </a:r>
            <a:r>
              <a:rPr lang="en-US" sz="2800" dirty="0" err="1" smtClean="0"/>
              <a:t>schr</a:t>
            </a:r>
            <a:r>
              <a:rPr lang="pl-PL" sz="2800" dirty="0" smtClean="0"/>
              <a:t>ie</a:t>
            </a:r>
            <a:r>
              <a:rPr lang="en-US" sz="2800" dirty="0" err="1" smtClean="0"/>
              <a:t>ben</a:t>
            </a:r>
            <a:r>
              <a:rPr lang="en-US" sz="2800" dirty="0" smtClean="0"/>
              <a:t> </a:t>
            </a:r>
            <a:r>
              <a:rPr lang="en-US" sz="2800" dirty="0" err="1" smtClean="0"/>
              <a:t>neue</a:t>
            </a:r>
            <a:r>
              <a:rPr lang="en-US" sz="2800" dirty="0" smtClean="0"/>
              <a:t> </a:t>
            </a:r>
            <a:r>
              <a:rPr lang="en-US" sz="2800" dirty="0" err="1" smtClean="0"/>
              <a:t>Wörter</a:t>
            </a:r>
            <a:r>
              <a:rPr lang="en-US" sz="2800" dirty="0" smtClean="0"/>
              <a:t> </a:t>
            </a:r>
            <a:r>
              <a:rPr lang="en-US" sz="2800" dirty="0" err="1" smtClean="0"/>
              <a:t>aus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 Text </a:t>
            </a:r>
            <a:r>
              <a:rPr lang="en-US" sz="2800" dirty="0" err="1" smtClean="0"/>
              <a:t>heraus</a:t>
            </a:r>
            <a:r>
              <a:rPr lang="en-US" sz="2800" dirty="0" smtClean="0"/>
              <a:t>. – </a:t>
            </a:r>
            <a:r>
              <a:rPr lang="uk-UA" sz="2800" dirty="0" smtClean="0"/>
              <a:t>Студенти </a:t>
            </a:r>
            <a:r>
              <a:rPr lang="uk-UA" sz="2800" dirty="0" smtClean="0"/>
              <a:t>виписали </a:t>
            </a:r>
            <a:r>
              <a:rPr lang="uk-UA" sz="2800" dirty="0" smtClean="0"/>
              <a:t>нові слова з тексту.</a:t>
            </a:r>
            <a:endParaRPr lang="uk-UA" sz="2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Вживання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Як правило, імперфект вживається у зв’язній розповіді про події, що сталися у минулому часі. </a:t>
            </a:r>
            <a:endParaRPr lang="uk-UA" dirty="0" smtClean="0"/>
          </a:p>
          <a:p>
            <a:r>
              <a:rPr lang="uk-UA" dirty="0" smtClean="0"/>
              <a:t>Вони </a:t>
            </a:r>
            <a:r>
              <a:rPr lang="uk-UA" dirty="0" smtClean="0"/>
              <a:t>могли відбуватися одночасно або послідовно. </a:t>
            </a:r>
            <a:endParaRPr lang="uk-UA" dirty="0" smtClean="0"/>
          </a:p>
          <a:p>
            <a:r>
              <a:rPr lang="en-US" i="1" dirty="0" err="1" smtClean="0">
                <a:solidFill>
                  <a:srgbClr val="0070C0"/>
                </a:solidFill>
              </a:rPr>
              <a:t>Ich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machte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mich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mit</a:t>
            </a:r>
            <a:r>
              <a:rPr lang="en-US" i="1" dirty="0" smtClean="0">
                <a:solidFill>
                  <a:srgbClr val="0070C0"/>
                </a:solidFill>
              </a:rPr>
              <a:t> den </a:t>
            </a:r>
            <a:r>
              <a:rPr lang="en-US" i="1" dirty="0" err="1" smtClean="0">
                <a:solidFill>
                  <a:srgbClr val="0070C0"/>
                </a:solidFill>
              </a:rPr>
              <a:t>Sehenswürdigkeiten</a:t>
            </a:r>
            <a:r>
              <a:rPr lang="en-US" i="1" dirty="0" smtClean="0">
                <a:solidFill>
                  <a:srgbClr val="0070C0"/>
                </a:solidFill>
              </a:rPr>
              <a:t> von Berlin </a:t>
            </a:r>
            <a:r>
              <a:rPr lang="en-US" i="1" dirty="0" err="1" smtClean="0">
                <a:solidFill>
                  <a:srgbClr val="0070C0"/>
                </a:solidFill>
              </a:rPr>
              <a:t>bekannt</a:t>
            </a:r>
            <a:r>
              <a:rPr lang="en-US" i="1" dirty="0" smtClean="0">
                <a:solidFill>
                  <a:srgbClr val="0070C0"/>
                </a:solidFill>
              </a:rPr>
              <a:t>. In </a:t>
            </a:r>
            <a:r>
              <a:rPr lang="en-US" i="1" dirty="0" err="1" smtClean="0">
                <a:solidFill>
                  <a:srgbClr val="0070C0"/>
                </a:solidFill>
              </a:rPr>
              <a:t>erster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Linie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besichtigte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ich</a:t>
            </a:r>
            <a:r>
              <a:rPr lang="en-US" i="1" dirty="0" smtClean="0">
                <a:solidFill>
                  <a:srgbClr val="0070C0"/>
                </a:solidFill>
              </a:rPr>
              <a:t> die </a:t>
            </a:r>
            <a:r>
              <a:rPr lang="en-US" i="1" dirty="0" err="1" smtClean="0">
                <a:solidFill>
                  <a:srgbClr val="0070C0"/>
                </a:solidFill>
              </a:rPr>
              <a:t>historischen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Denkmäler</a:t>
            </a:r>
            <a:r>
              <a:rPr lang="en-US" i="1" dirty="0" smtClean="0">
                <a:solidFill>
                  <a:srgbClr val="0070C0"/>
                </a:solidFill>
              </a:rPr>
              <a:t>. – </a:t>
            </a:r>
            <a:r>
              <a:rPr lang="uk-UA" i="1" dirty="0" smtClean="0">
                <a:solidFill>
                  <a:srgbClr val="0070C0"/>
                </a:solidFill>
              </a:rPr>
              <a:t>Я ознайомився з визначними пам’ятками Берліна. Насамперед я оглянув історичні пам’ятники.</a:t>
            </a:r>
            <a:endParaRPr lang="uk-UA" i="1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2714644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Imperfekt/Pr</a:t>
            </a:r>
            <a:r>
              <a:rPr kumimoji="0" lang="uk-UA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/>
              </a:rPr>
              <a:t>ӓ</a:t>
            </a:r>
            <a:r>
              <a:rPr kumimoji="0" lang="pl-PL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/>
              </a:rPr>
              <a:t>teritum</a:t>
            </a:r>
            <a:endParaRPr kumimoji="0" lang="uk-UA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571504"/>
          </a:xfrm>
        </p:spPr>
        <p:txBody>
          <a:bodyPr>
            <a:noAutofit/>
          </a:bodyPr>
          <a:lstStyle/>
          <a:p>
            <a:r>
              <a:rPr lang="uk-UA" sz="2800" dirty="0" smtClean="0"/>
              <a:t>1.Доповніть </a:t>
            </a:r>
            <a:r>
              <a:rPr lang="uk-UA" sz="2800" dirty="0" smtClean="0"/>
              <a:t>правильні особові форми дієслів (</a:t>
            </a:r>
            <a:r>
              <a:rPr lang="en-US" sz="2800" dirty="0" err="1" smtClean="0"/>
              <a:t>Imperfekt</a:t>
            </a:r>
            <a:r>
              <a:rPr lang="en-US" sz="2800" dirty="0" smtClean="0"/>
              <a:t>).</a:t>
            </a:r>
            <a:endParaRPr lang="uk-UA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6286576" cy="5214974"/>
          </a:xfrm>
        </p:spPr>
        <p:txBody>
          <a:bodyPr>
            <a:noAutofit/>
          </a:bodyPr>
          <a:lstStyle/>
          <a:p>
            <a:r>
              <a:rPr lang="de-DE" dirty="0" smtClean="0"/>
              <a:t> </a:t>
            </a:r>
            <a:r>
              <a:rPr lang="de-DE" dirty="0" smtClean="0"/>
              <a:t>1. sie machte___ machen </a:t>
            </a:r>
            <a:endParaRPr lang="uk-UA" dirty="0" smtClean="0"/>
          </a:p>
          <a:p>
            <a:r>
              <a:rPr lang="uk-UA" dirty="0" smtClean="0"/>
              <a:t>2</a:t>
            </a:r>
            <a:r>
              <a:rPr lang="de-DE" dirty="0" smtClean="0"/>
              <a:t>. </a:t>
            </a:r>
            <a:r>
              <a:rPr lang="de-DE" dirty="0" smtClean="0"/>
              <a:t>es________ </a:t>
            </a:r>
            <a:r>
              <a:rPr lang="de-DE" dirty="0" smtClean="0"/>
              <a:t>regnen</a:t>
            </a:r>
            <a:endParaRPr lang="uk-UA" dirty="0" smtClean="0"/>
          </a:p>
          <a:p>
            <a:r>
              <a:rPr lang="de-DE" dirty="0" smtClean="0"/>
              <a:t> </a:t>
            </a:r>
            <a:r>
              <a:rPr lang="uk-UA" dirty="0" smtClean="0"/>
              <a:t>3</a:t>
            </a:r>
            <a:r>
              <a:rPr lang="de-DE" dirty="0" smtClean="0"/>
              <a:t>. </a:t>
            </a:r>
            <a:r>
              <a:rPr lang="de-DE" dirty="0" smtClean="0"/>
              <a:t>du _________ </a:t>
            </a:r>
            <a:r>
              <a:rPr lang="de-DE" dirty="0" smtClean="0"/>
              <a:t>fragen</a:t>
            </a:r>
            <a:endParaRPr lang="uk-UA" dirty="0" smtClean="0"/>
          </a:p>
          <a:p>
            <a:r>
              <a:rPr lang="uk-UA" dirty="0" smtClean="0"/>
              <a:t>4</a:t>
            </a:r>
            <a:r>
              <a:rPr lang="de-DE" dirty="0" smtClean="0"/>
              <a:t>. </a:t>
            </a:r>
            <a:r>
              <a:rPr lang="de-DE" dirty="0" smtClean="0"/>
              <a:t>Sie ________ zahlen </a:t>
            </a:r>
            <a:endParaRPr lang="uk-UA" dirty="0" smtClean="0"/>
          </a:p>
          <a:p>
            <a:r>
              <a:rPr lang="uk-UA" dirty="0" smtClean="0"/>
              <a:t>5</a:t>
            </a:r>
            <a:r>
              <a:rPr lang="de-DE" dirty="0" smtClean="0"/>
              <a:t>. </a:t>
            </a:r>
            <a:r>
              <a:rPr lang="de-DE" dirty="0" smtClean="0"/>
              <a:t>ich _________ </a:t>
            </a:r>
            <a:r>
              <a:rPr lang="de-DE" dirty="0" smtClean="0"/>
              <a:t>stellen</a:t>
            </a:r>
            <a:endParaRPr lang="uk-UA" dirty="0" smtClean="0"/>
          </a:p>
          <a:p>
            <a:r>
              <a:rPr lang="uk-UA" dirty="0" smtClean="0"/>
              <a:t>6</a:t>
            </a:r>
            <a:r>
              <a:rPr lang="de-DE" dirty="0" smtClean="0"/>
              <a:t>. </a:t>
            </a:r>
            <a:r>
              <a:rPr lang="de-DE" dirty="0" err="1" smtClean="0"/>
              <a:t>іhr</a:t>
            </a:r>
            <a:r>
              <a:rPr lang="de-DE" dirty="0" smtClean="0"/>
              <a:t>________ kaufen </a:t>
            </a:r>
            <a:endParaRPr lang="uk-UA" dirty="0" smtClean="0"/>
          </a:p>
          <a:p>
            <a:r>
              <a:rPr lang="uk-UA" dirty="0" smtClean="0"/>
              <a:t>7</a:t>
            </a:r>
            <a:r>
              <a:rPr lang="de-DE" dirty="0" smtClean="0"/>
              <a:t>. </a:t>
            </a:r>
            <a:r>
              <a:rPr lang="de-DE" dirty="0" smtClean="0"/>
              <a:t>sie _________ lieben </a:t>
            </a:r>
            <a:endParaRPr lang="uk-UA" dirty="0" smtClean="0"/>
          </a:p>
          <a:p>
            <a:r>
              <a:rPr lang="uk-UA" dirty="0" smtClean="0"/>
              <a:t>8</a:t>
            </a:r>
            <a:r>
              <a:rPr lang="de-DE" dirty="0" smtClean="0"/>
              <a:t>. </a:t>
            </a:r>
            <a:r>
              <a:rPr lang="de-DE" dirty="0" smtClean="0"/>
              <a:t>sie(Pl.)____ holen </a:t>
            </a:r>
            <a:endParaRPr lang="uk-UA" dirty="0" smtClean="0"/>
          </a:p>
          <a:p>
            <a:r>
              <a:rPr lang="uk-UA" dirty="0" smtClean="0"/>
              <a:t>9</a:t>
            </a:r>
            <a:r>
              <a:rPr lang="de-DE" dirty="0" smtClean="0"/>
              <a:t>. </a:t>
            </a:r>
            <a:r>
              <a:rPr lang="de-DE" dirty="0" smtClean="0"/>
              <a:t>er __________ </a:t>
            </a:r>
            <a:r>
              <a:rPr lang="de-DE" dirty="0" smtClean="0"/>
              <a:t>arbeiten</a:t>
            </a:r>
            <a:endParaRPr lang="uk-UA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15074" y="1643049"/>
          <a:ext cx="2500330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0330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5472122" cy="6072230"/>
          </a:xfrm>
        </p:spPr>
        <p:txBody>
          <a:bodyPr>
            <a:normAutofit/>
          </a:bodyPr>
          <a:lstStyle/>
          <a:p>
            <a:r>
              <a:rPr lang="de-DE" dirty="0" smtClean="0"/>
              <a:t> 14. wir________ legen </a:t>
            </a:r>
            <a:endParaRPr lang="uk-UA" dirty="0" smtClean="0"/>
          </a:p>
          <a:p>
            <a:r>
              <a:rPr lang="de-DE" dirty="0" smtClean="0"/>
              <a:t>6. ihr _________ warten </a:t>
            </a:r>
            <a:endParaRPr lang="uk-UA" dirty="0" smtClean="0"/>
          </a:p>
          <a:p>
            <a:r>
              <a:rPr lang="de-DE" dirty="0" smtClean="0"/>
              <a:t>15. ich_________ reisen </a:t>
            </a:r>
            <a:endParaRPr lang="uk-UA" dirty="0" smtClean="0"/>
          </a:p>
          <a:p>
            <a:r>
              <a:rPr lang="de-DE" dirty="0" smtClean="0"/>
              <a:t>7. wir _________ reden </a:t>
            </a:r>
            <a:r>
              <a:rPr lang="uk-UA" dirty="0" smtClean="0"/>
              <a:t> </a:t>
            </a:r>
          </a:p>
          <a:p>
            <a:r>
              <a:rPr lang="de-DE" dirty="0" smtClean="0"/>
              <a:t>16. er_________ hängen </a:t>
            </a:r>
            <a:endParaRPr lang="uk-UA" dirty="0" smtClean="0"/>
          </a:p>
          <a:p>
            <a:r>
              <a:rPr lang="de-DE" dirty="0" smtClean="0"/>
              <a:t>8. sie (Pl.) _____ hoffen </a:t>
            </a:r>
            <a:endParaRPr lang="uk-UA" dirty="0" smtClean="0"/>
          </a:p>
          <a:p>
            <a:r>
              <a:rPr lang="de-DE" dirty="0" smtClean="0"/>
              <a:t>17. du_________ grüßen </a:t>
            </a:r>
            <a:endParaRPr lang="uk-UA" dirty="0" smtClean="0"/>
          </a:p>
          <a:p>
            <a:r>
              <a:rPr lang="de-DE" dirty="0" smtClean="0"/>
              <a:t>9. du __________ lachen </a:t>
            </a:r>
            <a:endParaRPr lang="uk-UA" dirty="0" smtClean="0"/>
          </a:p>
          <a:p>
            <a:r>
              <a:rPr lang="de-DE" dirty="0" smtClean="0"/>
              <a:t>18. Sie_________ kochen 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215074" y="1643049"/>
          <a:ext cx="2500330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00330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58280" cy="1143000"/>
          </a:xfrm>
        </p:spPr>
        <p:txBody>
          <a:bodyPr>
            <a:noAutofit/>
          </a:bodyPr>
          <a:lstStyle/>
          <a:p>
            <a:r>
              <a:rPr lang="pl-PL" sz="1600" b="1" dirty="0" smtClean="0"/>
              <a:t>2. </a:t>
            </a:r>
            <a:r>
              <a:rPr lang="uk-UA" sz="2400" dirty="0" smtClean="0"/>
              <a:t>Утворіть </a:t>
            </a:r>
            <a:r>
              <a:rPr lang="en-US" sz="2400" dirty="0" err="1" smtClean="0"/>
              <a:t>Imperfekt</a:t>
            </a:r>
            <a:r>
              <a:rPr lang="en-US" sz="2400" dirty="0" smtClean="0"/>
              <a:t> (</a:t>
            </a:r>
            <a:r>
              <a:rPr lang="uk-UA" sz="2400" dirty="0" smtClean="0"/>
              <a:t>форму 3 особи однини) і впишіть його у відповідну графу.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6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Infinitiv </a:t>
            </a:r>
            <a:r>
              <a:rPr lang="pl-PL" dirty="0" smtClean="0"/>
              <a:t>            </a:t>
            </a:r>
            <a:r>
              <a:rPr lang="de-DE" dirty="0" smtClean="0"/>
              <a:t>mit </a:t>
            </a:r>
            <a:r>
              <a:rPr lang="de-DE" dirty="0" smtClean="0"/>
              <a:t>Vokalwechsel </a:t>
            </a:r>
            <a:r>
              <a:rPr lang="pl-PL" dirty="0" smtClean="0"/>
              <a:t>   </a:t>
            </a:r>
            <a:r>
              <a:rPr lang="de-DE" dirty="0" smtClean="0"/>
              <a:t>ohne Vokalwechsel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1. bieten </a:t>
            </a:r>
            <a:r>
              <a:rPr lang="pl-PL" dirty="0" smtClean="0"/>
              <a:t>         </a:t>
            </a:r>
            <a:r>
              <a:rPr lang="de-DE" dirty="0" smtClean="0"/>
              <a:t>er bot</a:t>
            </a:r>
            <a:r>
              <a:rPr lang="pl-PL" dirty="0" smtClean="0"/>
              <a:t>              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antworten </a:t>
            </a:r>
            <a:r>
              <a:rPr lang="pl-PL" dirty="0" smtClean="0"/>
              <a:t>    </a:t>
            </a:r>
            <a:r>
              <a:rPr lang="de-DE" dirty="0" smtClean="0"/>
              <a:t>___________ </a:t>
            </a:r>
            <a:r>
              <a:rPr lang="pl-PL" dirty="0" smtClean="0"/>
              <a:t>         </a:t>
            </a:r>
            <a:r>
              <a:rPr lang="de-DE" dirty="0" smtClean="0"/>
              <a:t>er </a:t>
            </a:r>
            <a:r>
              <a:rPr lang="de-DE" dirty="0" smtClean="0"/>
              <a:t>antwortete 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</a:t>
            </a:r>
            <a:r>
              <a:rPr lang="de-DE" dirty="0" smtClean="0"/>
              <a:t>bleiben</a:t>
            </a:r>
            <a:r>
              <a:rPr lang="pl-PL" dirty="0" smtClean="0"/>
              <a:t> 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</a:t>
            </a:r>
            <a:r>
              <a:rPr lang="de-DE" dirty="0" smtClean="0"/>
              <a:t>stellen</a:t>
            </a:r>
            <a:r>
              <a:rPr lang="pl-PL" dirty="0" smtClean="0"/>
              <a:t>           </a:t>
            </a:r>
            <a:r>
              <a:rPr lang="de-DE" dirty="0" smtClean="0"/>
              <a:t>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</a:t>
            </a:r>
            <a:r>
              <a:rPr lang="de-DE" dirty="0" smtClean="0"/>
              <a:t>stehen</a:t>
            </a:r>
            <a:r>
              <a:rPr lang="pl-PL" dirty="0" smtClean="0"/>
              <a:t>  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</a:t>
            </a:r>
            <a:r>
              <a:rPr lang="de-DE" dirty="0" smtClean="0"/>
              <a:t>hängen</a:t>
            </a:r>
            <a:r>
              <a:rPr lang="pl-PL" dirty="0" smtClean="0"/>
              <a:t> 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</a:t>
            </a:r>
            <a:r>
              <a:rPr lang="de-DE" dirty="0" smtClean="0"/>
              <a:t>machen</a:t>
            </a:r>
            <a:r>
              <a:rPr lang="pl-PL" dirty="0" smtClean="0"/>
              <a:t>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</a:t>
            </a:r>
            <a:r>
              <a:rPr lang="de-DE" dirty="0" smtClean="0"/>
              <a:t>wissen</a:t>
            </a:r>
            <a:r>
              <a:rPr lang="pl-PL" dirty="0" smtClean="0"/>
              <a:t>  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</a:t>
            </a:r>
            <a:r>
              <a:rPr lang="de-DE" dirty="0" smtClean="0"/>
              <a:t>nennen</a:t>
            </a:r>
            <a:r>
              <a:rPr lang="pl-PL" dirty="0" smtClean="0"/>
              <a:t>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</a:t>
            </a:r>
            <a:r>
              <a:rPr lang="de-DE" dirty="0" smtClean="0"/>
              <a:t>zählen</a:t>
            </a:r>
            <a:r>
              <a:rPr lang="pl-PL" dirty="0" smtClean="0"/>
              <a:t>        </a:t>
            </a:r>
            <a:r>
              <a:rPr lang="de-DE" dirty="0" smtClean="0"/>
              <a:t> ___________</a:t>
            </a:r>
            <a:r>
              <a:rPr lang="pl-PL" dirty="0" smtClean="0"/>
              <a:t> 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pl-PL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erschrecken </a:t>
            </a:r>
            <a:r>
              <a:rPr lang="de-DE" dirty="0" smtClean="0"/>
              <a:t>___________</a:t>
            </a:r>
            <a:r>
              <a:rPr lang="pl-PL" dirty="0" smtClean="0"/>
              <a:t>       </a:t>
            </a:r>
            <a:r>
              <a:rPr lang="de-DE" dirty="0" smtClean="0"/>
              <a:t> ___________</a:t>
            </a:r>
            <a:endParaRPr lang="pl-PL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</a:t>
            </a:r>
            <a:r>
              <a:rPr lang="de-DE" dirty="0" smtClean="0"/>
              <a:t>heben</a:t>
            </a:r>
            <a:r>
              <a:rPr lang="pl-PL" dirty="0" smtClean="0"/>
              <a:t>         </a:t>
            </a:r>
            <a:r>
              <a:rPr lang="de-DE" dirty="0" smtClean="0"/>
              <a:t> ___________</a:t>
            </a:r>
            <a:r>
              <a:rPr lang="pl-PL" dirty="0" smtClean="0"/>
              <a:t>        </a:t>
            </a:r>
            <a:r>
              <a:rPr lang="de-DE" dirty="0" smtClean="0"/>
              <a:t> </a:t>
            </a:r>
            <a:r>
              <a:rPr lang="de-DE" dirty="0" smtClean="0"/>
              <a:t>___________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3</a:t>
            </a:r>
            <a:r>
              <a:rPr lang="de-DE" sz="2400" b="1" dirty="0" smtClean="0"/>
              <a:t>. </a:t>
            </a:r>
            <a:r>
              <a:rPr lang="de-DE" sz="2400" b="1" dirty="0" smtClean="0"/>
              <a:t>Setzen Sie das Verb ins </a:t>
            </a:r>
            <a:r>
              <a:rPr lang="de-DE" sz="2400" b="1" dirty="0" err="1" smtClean="0"/>
              <a:t>Prateritum</a:t>
            </a:r>
            <a:r>
              <a:rPr lang="de-DE" sz="2400" b="1" dirty="0" smtClean="0"/>
              <a:t> ein. 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6357982" cy="5786454"/>
          </a:xfrm>
        </p:spPr>
        <p:txBody>
          <a:bodyPr>
            <a:normAutofit/>
          </a:bodyPr>
          <a:lstStyle/>
          <a:p>
            <a:r>
              <a:rPr lang="de-DE" dirty="0" smtClean="0"/>
              <a:t>1</a:t>
            </a:r>
            <a:r>
              <a:rPr lang="de-DE" dirty="0" smtClean="0"/>
              <a:t>. Du kommst schnell nach Hause.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Er hilft seiner Mutter. 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Du </a:t>
            </a:r>
            <a:r>
              <a:rPr lang="de-DE" dirty="0" smtClean="0"/>
              <a:t>schläfst </a:t>
            </a:r>
            <a:r>
              <a:rPr lang="de-DE" dirty="0" smtClean="0"/>
              <a:t>sehr lange.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Er geht zu </a:t>
            </a:r>
            <a:r>
              <a:rPr lang="de-DE" dirty="0" smtClean="0"/>
              <a:t>Fu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de-DE" dirty="0" smtClean="0"/>
              <a:t> </a:t>
            </a:r>
            <a:r>
              <a:rPr lang="de-DE" dirty="0" smtClean="0"/>
              <a:t>zur Arbeit.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Er </a:t>
            </a:r>
            <a:r>
              <a:rPr lang="de-DE" dirty="0" smtClean="0"/>
              <a:t>f</a:t>
            </a:r>
            <a:r>
              <a:rPr lang="de-DE" dirty="0" smtClean="0"/>
              <a:t>ä</a:t>
            </a:r>
            <a:r>
              <a:rPr lang="de-DE" dirty="0" smtClean="0"/>
              <a:t>hrt </a:t>
            </a:r>
            <a:r>
              <a:rPr lang="de-DE" dirty="0" smtClean="0"/>
              <a:t>mit dem Auto</a:t>
            </a:r>
            <a:r>
              <a:rPr lang="de-DE" dirty="0" smtClean="0"/>
              <a:t>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6. Er gibt ihm eine deutsche Zeitschrift. </a:t>
            </a:r>
            <a:endParaRPr lang="pl-PL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Du verstehst kein Wort.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Wir sind mit unserem Spaziergang sehr zufrieden.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786578" y="171448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6472254" cy="5340369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9. Sie ruft mich oft an</a:t>
            </a:r>
            <a:r>
              <a:rPr lang="de-DE" dirty="0" smtClean="0"/>
              <a:t>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10. Diesen Sommer bleiben wir zu Hause. </a:t>
            </a:r>
            <a:endParaRPr lang="pl-PL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Alle verlassen den Saal und gehen s in den Korridor. </a:t>
            </a:r>
            <a:endParaRPr lang="pl-PL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Der Zug kommt um 10 Uhr </a:t>
            </a:r>
            <a:r>
              <a:rPr lang="de-DE" dirty="0" smtClean="0"/>
              <a:t>an.</a:t>
            </a:r>
            <a:endParaRPr lang="pl-PL" dirty="0" smtClean="0"/>
          </a:p>
          <a:p>
            <a:r>
              <a:rPr lang="de-DE" dirty="0" smtClean="0"/>
              <a:t>13</a:t>
            </a:r>
            <a:r>
              <a:rPr lang="de-DE" dirty="0" smtClean="0"/>
              <a:t>. Der Junge lauft 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ber </a:t>
            </a:r>
            <a:r>
              <a:rPr lang="de-DE" dirty="0" smtClean="0"/>
              <a:t>die </a:t>
            </a:r>
            <a:r>
              <a:rPr lang="de-DE" dirty="0" err="1" smtClean="0"/>
              <a:t>Stra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de-DE" dirty="0" smtClean="0"/>
              <a:t>e.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14. Wir sind sehr </a:t>
            </a:r>
            <a:r>
              <a:rPr lang="de-DE" dirty="0" smtClean="0"/>
              <a:t>m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de </a:t>
            </a:r>
            <a:r>
              <a:rPr lang="de-DE" dirty="0" smtClean="0"/>
              <a:t>und schlafen schnell ein. </a:t>
            </a:r>
            <a:endParaRPr lang="pl-PL" dirty="0" smtClean="0"/>
          </a:p>
          <a:p>
            <a:r>
              <a:rPr lang="de-DE" dirty="0" smtClean="0"/>
              <a:t>15</a:t>
            </a:r>
            <a:r>
              <a:rPr lang="de-DE" dirty="0" smtClean="0"/>
              <a:t>. Er hat viel Zeit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072330" y="785794"/>
          <a:ext cx="2071670" cy="39576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670"/>
              </a:tblGrid>
              <a:tr h="463116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3116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6311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38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31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31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11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Das </a:t>
            </a:r>
            <a:r>
              <a:rPr lang="en-US" sz="3200" dirty="0" err="1" smtClean="0"/>
              <a:t>Imperfekt</a:t>
            </a:r>
            <a:r>
              <a:rPr lang="en-US" sz="3200" dirty="0" smtClean="0"/>
              <a:t> (das </a:t>
            </a:r>
            <a:r>
              <a:rPr lang="en-US" sz="3200" dirty="0" err="1" smtClean="0"/>
              <a:t>Präteritum</a:t>
            </a:r>
            <a:r>
              <a:rPr lang="en-US" sz="3200" dirty="0" smtClean="0"/>
              <a:t>)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це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простий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uk-UA" sz="3200" dirty="0" smtClean="0">
                <a:solidFill>
                  <a:srgbClr val="002060"/>
                </a:solidFill>
                <a:latin typeface="Calibri" pitchFamily="34" charset="0"/>
              </a:rPr>
              <a:t>минулий час</a:t>
            </a:r>
            <a:endParaRPr lang="uk-UA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6053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1785926"/>
            <a:ext cx="1428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У </a:t>
            </a:r>
            <a:r>
              <a:rPr lang="ru-RU" sz="2000" dirty="0" err="1" smtClean="0">
                <a:latin typeface="Calibri" pitchFamily="34" charset="0"/>
              </a:rPr>
              <a:t>німецькій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мові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існує</a:t>
            </a:r>
            <a:r>
              <a:rPr lang="ru-RU" sz="2000" dirty="0" smtClean="0">
                <a:latin typeface="Calibri" pitchFamily="34" charset="0"/>
              </a:rPr>
              <a:t> три </a:t>
            </a:r>
            <a:r>
              <a:rPr lang="ru-RU" sz="2000" dirty="0" err="1" smtClean="0">
                <a:latin typeface="Calibri" pitchFamily="34" charset="0"/>
              </a:rPr>
              <a:t>форми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вираження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минулого</a:t>
            </a:r>
            <a:r>
              <a:rPr lang="ru-RU" sz="2000" dirty="0" smtClean="0">
                <a:latin typeface="Calibri" pitchFamily="34" charset="0"/>
              </a:rPr>
              <a:t> часу: </a:t>
            </a:r>
            <a:endParaRPr lang="uk-UA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8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4</a:t>
            </a:r>
            <a:r>
              <a:rPr lang="de-DE" sz="2400" b="1" dirty="0" smtClean="0"/>
              <a:t>. </a:t>
            </a:r>
            <a:r>
              <a:rPr lang="en-US" sz="2400" b="1" dirty="0" err="1" smtClean="0"/>
              <a:t>Gebrauchen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Sie</a:t>
            </a:r>
            <a:r>
              <a:rPr lang="en-US" sz="2400" b="1" dirty="0" smtClean="0"/>
              <a:t> 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Prateritum</a:t>
            </a:r>
            <a:r>
              <a:rPr lang="de-DE" sz="2400" b="1" dirty="0" smtClean="0"/>
              <a:t> </a:t>
            </a:r>
            <a:r>
              <a:rPr lang="de-DE" sz="2400" b="1" dirty="0" smtClean="0"/>
              <a:t>. 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6357982" cy="5929330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 </a:t>
            </a:r>
            <a:r>
              <a:rPr lang="de-DE" dirty="0" smtClean="0"/>
              <a:t>1. Der Tourist (fahren) nach Berlin</a:t>
            </a:r>
            <a:r>
              <a:rPr lang="de-DE" dirty="0" smtClean="0"/>
              <a:t>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2. Er (fahren) auch nach Berlin. 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Er (nehmen) das Buch und (lesen) es.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Ich (geben) Walter einen Kuli.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Wir (lesen) Zeitungen gern. </a:t>
            </a:r>
            <a:endParaRPr lang="pl-PL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Mein Bruder. (lesen) keine Zeitungen, sondern eine Illustrierte</a:t>
            </a:r>
            <a:r>
              <a:rPr lang="de-DE" dirty="0" smtClean="0"/>
              <a:t>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7. Sie (fahren) aufs Land.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Karl (gefallen) das Buch.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Du (sprechen) </a:t>
            </a:r>
            <a:r>
              <a:rPr lang="de-DE" dirty="0" err="1" smtClean="0"/>
              <a:t>flie?end</a:t>
            </a:r>
            <a:r>
              <a:rPr lang="de-DE" dirty="0" smtClean="0"/>
              <a:t> Deutsch. </a:t>
            </a:r>
            <a:endParaRPr lang="pl-PL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Das Kind (essen) schlecht. </a:t>
            </a:r>
            <a:endParaRPr lang="pl-PL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Die Schwester (einschlafen) gleich. </a:t>
            </a:r>
            <a:endParaRPr lang="pl-PL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Der Junge (laufen) schnell.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786578" y="171448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6357982" cy="5786454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1</a:t>
            </a:r>
            <a:r>
              <a:rPr lang="de-DE" dirty="0" smtClean="0"/>
              <a:t>. Ein Sonntag </a:t>
            </a:r>
            <a:endParaRPr lang="pl-PL" dirty="0" smtClean="0"/>
          </a:p>
          <a:p>
            <a:r>
              <a:rPr lang="de-DE" dirty="0" smtClean="0"/>
              <a:t>a</a:t>
            </a:r>
            <a:r>
              <a:rPr lang="de-DE" dirty="0" smtClean="0"/>
              <a:t>) am Morgen: aufstehen, sich waschen, </a:t>
            </a:r>
            <a:r>
              <a:rPr lang="de-DE" dirty="0" smtClean="0"/>
              <a:t>fr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hst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cken</a:t>
            </a:r>
            <a:r>
              <a:rPr lang="de-DE" dirty="0" smtClean="0"/>
              <a:t>; </a:t>
            </a:r>
            <a:endParaRPr lang="pl-PL" dirty="0" smtClean="0"/>
          </a:p>
          <a:p>
            <a:r>
              <a:rPr lang="de-DE" dirty="0" smtClean="0"/>
              <a:t>b</a:t>
            </a:r>
            <a:r>
              <a:rPr lang="de-DE" dirty="0" smtClean="0"/>
              <a:t>) am Vormittag: Vokabeln 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ben</a:t>
            </a:r>
            <a:r>
              <a:rPr lang="de-DE" dirty="0" smtClean="0"/>
              <a:t>, 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bungen </a:t>
            </a:r>
            <a:r>
              <a:rPr lang="de-DE" dirty="0" smtClean="0"/>
              <a:t>machen, einen Text lesen; </a:t>
            </a:r>
            <a:endParaRPr lang="pl-PL" dirty="0" smtClean="0"/>
          </a:p>
          <a:p>
            <a:r>
              <a:rPr lang="de-DE" dirty="0" smtClean="0"/>
              <a:t>c</a:t>
            </a:r>
            <a:r>
              <a:rPr lang="de-DE" dirty="0" smtClean="0"/>
              <a:t>) am Nachmittag: einen Freund besuchen, Schach spielen, Musik </a:t>
            </a:r>
            <a:r>
              <a:rPr lang="de-DE" dirty="0" smtClean="0"/>
              <a:t>h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de-DE" dirty="0" err="1" smtClean="0"/>
              <a:t>ren</a:t>
            </a:r>
            <a:r>
              <a:rPr lang="de-DE" dirty="0" smtClean="0"/>
              <a:t>; </a:t>
            </a:r>
            <a:endParaRPr lang="pl-PL" dirty="0" smtClean="0"/>
          </a:p>
          <a:p>
            <a:r>
              <a:rPr lang="de-DE" dirty="0" smtClean="0"/>
              <a:t>d</a:t>
            </a:r>
            <a:r>
              <a:rPr lang="de-DE" dirty="0" smtClean="0"/>
              <a:t>) am Abend: fernsehen, ein Buch lesen, schlafen gehen.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786578" y="171448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5</a:t>
            </a:r>
            <a:r>
              <a:rPr lang="de-DE" sz="2400" b="1" dirty="0" smtClean="0"/>
              <a:t>. </a:t>
            </a:r>
            <a:r>
              <a:rPr lang="en-US" sz="2400" b="1" dirty="0" err="1" smtClean="0"/>
              <a:t>Gebrauchen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Sie</a:t>
            </a:r>
            <a:r>
              <a:rPr lang="en-US" sz="2400" b="1" dirty="0" smtClean="0"/>
              <a:t> 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Prateritum</a:t>
            </a:r>
            <a:r>
              <a:rPr lang="de-DE" sz="2400" b="1" dirty="0" smtClean="0"/>
              <a:t> </a:t>
            </a:r>
            <a:r>
              <a:rPr lang="de-DE" sz="2400" b="1" dirty="0" smtClean="0"/>
              <a:t>. </a:t>
            </a:r>
            <a:endParaRPr lang="uk-U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46"/>
          </a:xfrm>
        </p:spPr>
        <p:txBody>
          <a:bodyPr>
            <a:normAutofit/>
          </a:bodyPr>
          <a:lstStyle/>
          <a:p>
            <a:r>
              <a:rPr lang="pl-PL" sz="2700" b="1" dirty="0" smtClean="0"/>
              <a:t>6</a:t>
            </a:r>
            <a:r>
              <a:rPr lang="de-DE" sz="2700" b="1" dirty="0" smtClean="0"/>
              <a:t>. </a:t>
            </a:r>
            <a:r>
              <a:rPr lang="de-DE" sz="2400" b="1" dirty="0" smtClean="0"/>
              <a:t>Schreiben Sie die Satze im </a:t>
            </a:r>
            <a:r>
              <a:rPr lang="de-DE" sz="2400" b="1" dirty="0" err="1" smtClean="0"/>
              <a:t>Prateritum</a:t>
            </a:r>
            <a:r>
              <a:rPr lang="de-DE" sz="2400" b="1" dirty="0" smtClean="0"/>
              <a:t>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00816" cy="6072206"/>
          </a:xfrm>
        </p:spPr>
        <p:txBody>
          <a:bodyPr>
            <a:normAutofit/>
          </a:bodyPr>
          <a:lstStyle/>
          <a:p>
            <a:r>
              <a:rPr lang="de-DE" dirty="0" smtClean="0"/>
              <a:t>1. </a:t>
            </a:r>
            <a:r>
              <a:rPr lang="de-DE" dirty="0" smtClean="0"/>
              <a:t>Fr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h </a:t>
            </a:r>
            <a:r>
              <a:rPr lang="de-DE" dirty="0" smtClean="0"/>
              <a:t>am Morgen ... er mich ... (anrufen).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Ich ... schnell... und ... (aufstehen, sich anziehen</a:t>
            </a:r>
            <a:r>
              <a:rPr lang="de-DE" dirty="0" smtClean="0"/>
              <a:t>).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Am Sonntag ... wir in eine neue Wohnung ... (</a:t>
            </a:r>
            <a:r>
              <a:rPr lang="de-DE" dirty="0" smtClean="0"/>
              <a:t>einziehe</a:t>
            </a:r>
            <a:r>
              <a:rPr lang="pl-PL" dirty="0" smtClean="0"/>
              <a:t>n).</a:t>
            </a:r>
            <a:r>
              <a:rPr lang="de-DE" dirty="0" smtClean="0"/>
              <a:t>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Gestern Abend ... Sie mir eine freudige Nachricht... (mitteilen).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Er... mich und meine Frau zur Einzugsfeier... (einladen).</a:t>
            </a:r>
            <a:r>
              <a:rPr lang="de-DE" dirty="0" smtClean="0"/>
              <a:t> </a:t>
            </a:r>
            <a:endParaRPr lang="pl-PL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7984" y="4786322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929454" y="100010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00816" cy="6072206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6. Ich ... mein Telegramm an einem Schalter... (aufgeben). </a:t>
            </a:r>
            <a:endParaRPr lang="pl-PL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Meine Tochter ... einen Rock ... (anprobieren).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Leider... ihre Jacke und die Hose nicht... (zusammenpassen).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In ihrem Mantel... sie </a:t>
            </a:r>
            <a:r>
              <a:rPr lang="de-DE" dirty="0" err="1" smtClean="0"/>
              <a:t>prachtig</a:t>
            </a:r>
            <a:r>
              <a:rPr lang="de-DE" dirty="0" smtClean="0"/>
              <a:t> ... (aussehen). </a:t>
            </a:r>
            <a:endParaRPr lang="pl-PL" dirty="0" smtClean="0"/>
          </a:p>
          <a:p>
            <a:r>
              <a:rPr lang="de-DE" dirty="0" smtClean="0"/>
              <a:t>10.Der </a:t>
            </a:r>
            <a:r>
              <a:rPr lang="de-DE" dirty="0" smtClean="0"/>
              <a:t>Reisende ... aus dem Zug ... und ... mit der Rolltreppe ... (aussteigen, hinauffahren). </a:t>
            </a:r>
            <a:endParaRPr lang="pl-PL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Vom Bahnhof... er seine Schwester mit seinem Wagen ... (abholen).</a:t>
            </a:r>
            <a:endParaRPr lang="pl-PL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7984" y="4786322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929454" y="100010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7</a:t>
            </a:r>
            <a:r>
              <a:rPr lang="de-DE" sz="2800" b="1" dirty="0" smtClean="0"/>
              <a:t>. </a:t>
            </a:r>
            <a:r>
              <a:rPr lang="de-DE" sz="2800" b="1" dirty="0" smtClean="0"/>
              <a:t>Setzen Sie die Verben ins </a:t>
            </a:r>
            <a:r>
              <a:rPr lang="de-DE" sz="2800" b="1" dirty="0" smtClean="0"/>
              <a:t>Präteritum </a:t>
            </a:r>
            <a:r>
              <a:rPr lang="de-DE" sz="2800" b="1" dirty="0" smtClean="0"/>
              <a:t>ein.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126055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1. Die Mutter... die Zeitung in den </a:t>
            </a:r>
            <a:r>
              <a:rPr lang="de-DE" dirty="0" smtClean="0"/>
              <a:t>Ständer</a:t>
            </a:r>
            <a:r>
              <a:rPr lang="de-DE" dirty="0" smtClean="0"/>
              <a:t>. legen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Die Zeitung ... auf dem Tisch. </a:t>
            </a:r>
            <a:r>
              <a:rPr lang="pl-PL" dirty="0" smtClean="0"/>
              <a:t>l</a:t>
            </a:r>
            <a:r>
              <a:rPr lang="de-DE" dirty="0" err="1" smtClean="0"/>
              <a:t>iegen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3. Die Studenten ... im Klubraum. sitzen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Der Vater... den Sohn auf den Stuhl. </a:t>
            </a:r>
            <a:r>
              <a:rPr lang="pl-PL" dirty="0" smtClean="0"/>
              <a:t>s</a:t>
            </a:r>
            <a:r>
              <a:rPr lang="de-DE" dirty="0" err="1" smtClean="0"/>
              <a:t>etzen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5. Wir... auf dem Waldweg im Schlaf. versenken </a:t>
            </a:r>
            <a:endParaRPr lang="pl-PL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U-Boote ... im Weltkrieg viele Schiffe. versinken </a:t>
            </a:r>
            <a:endParaRPr lang="pl-PL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Er ... den Mantel an den Haken. </a:t>
            </a:r>
            <a:r>
              <a:rPr lang="pl-PL" dirty="0" smtClean="0"/>
              <a:t>hä</a:t>
            </a:r>
            <a:r>
              <a:rPr lang="de-DE" dirty="0" err="1" smtClean="0"/>
              <a:t>ngen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8. Der Mantel... in der Garderobe. </a:t>
            </a:r>
            <a:r>
              <a:rPr lang="de-DE" dirty="0" smtClean="0"/>
              <a:t>h</a:t>
            </a:r>
            <a:r>
              <a:rPr lang="pl-PL" dirty="0" smtClean="0"/>
              <a:t>ä</a:t>
            </a:r>
            <a:r>
              <a:rPr lang="de-DE" dirty="0" err="1" smtClean="0"/>
              <a:t>ngen</a:t>
            </a:r>
            <a:r>
              <a:rPr lang="de-DE" dirty="0" smtClean="0"/>
              <a:t>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Der kleine Junge ... vor dem Hund. </a:t>
            </a:r>
            <a:r>
              <a:rPr lang="pl-PL" dirty="0" smtClean="0"/>
              <a:t>e</a:t>
            </a:r>
            <a:r>
              <a:rPr lang="de-DE" dirty="0" err="1" smtClean="0"/>
              <a:t>rschrecken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10.Das Erlebnis ... den Jungen tief. erschrecken </a:t>
            </a:r>
            <a:endParaRPr lang="pl-PL" dirty="0" smtClean="0"/>
          </a:p>
          <a:p>
            <a:r>
              <a:rPr lang="de-DE" dirty="0" smtClean="0"/>
              <a:t>11</a:t>
            </a:r>
            <a:r>
              <a:rPr lang="de-DE" dirty="0" smtClean="0"/>
              <a:t>. Wir … die Couch an die Wand ins Arbeitszimmer. stellen </a:t>
            </a:r>
            <a:endParaRPr lang="pl-PL" dirty="0" smtClean="0"/>
          </a:p>
          <a:p>
            <a:r>
              <a:rPr lang="de-DE" dirty="0" smtClean="0"/>
              <a:t>12</a:t>
            </a:r>
            <a:r>
              <a:rPr lang="de-DE" dirty="0" smtClean="0"/>
              <a:t>. Er ... an der </a:t>
            </a:r>
            <a:r>
              <a:rPr lang="de-DE" dirty="0" err="1" smtClean="0"/>
              <a:t>Stra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de-DE" dirty="0" err="1" smtClean="0"/>
              <a:t>enkreuzung</a:t>
            </a:r>
            <a:r>
              <a:rPr lang="de-DE" dirty="0" smtClean="0"/>
              <a:t> </a:t>
            </a:r>
            <a:r>
              <a:rPr lang="de-DE" dirty="0" smtClean="0"/>
              <a:t>und wartet auf das Taxi. stehen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pl-PL" sz="2700" b="1" dirty="0" smtClean="0"/>
              <a:t>8. </a:t>
            </a:r>
            <a:r>
              <a:rPr lang="en-US" sz="2700" b="1" dirty="0" err="1" smtClean="0"/>
              <a:t>Entklammern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Sie</a:t>
            </a:r>
            <a:r>
              <a:rPr lang="en-US" sz="2700" b="1" dirty="0" smtClean="0"/>
              <a:t> die </a:t>
            </a:r>
            <a:r>
              <a:rPr lang="en-US" sz="2700" b="1" dirty="0" err="1" smtClean="0"/>
              <a:t>Verben</a:t>
            </a:r>
            <a:r>
              <a:rPr lang="en-US" b="1" dirty="0" smtClean="0"/>
              <a:t>.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5614998" cy="5929354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1. Ich (sich erholen) an der Ostsee.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Wir (arbeiten) 3 Stunden und dann (sich ausruhen). 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Du (verbringen) sinnlos deine Freizeit: (hocken) zu Hause und </a:t>
            </a:r>
            <a:r>
              <a:rPr lang="de-DE" dirty="0" smtClean="0"/>
              <a:t> </a:t>
            </a:r>
            <a:r>
              <a:rPr lang="de-DE" dirty="0" smtClean="0"/>
              <a:t>(sitzen) am Bildschirm.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Gestern (ausgehen) wir. </a:t>
            </a:r>
            <a:endParaRPr lang="pl-PL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Wir (sich ansehen) den Film </a:t>
            </a:r>
            <a:r>
              <a:rPr lang="de-DE" dirty="0" smtClean="0"/>
              <a:t>„</a:t>
            </a:r>
            <a:r>
              <a:rPr lang="pl-PL" dirty="0" smtClean="0"/>
              <a:t>Nebel</a:t>
            </a:r>
            <a:r>
              <a:rPr lang="de-DE" dirty="0" smtClean="0"/>
              <a:t>". </a:t>
            </a:r>
            <a:endParaRPr lang="pl-PL" dirty="0" smtClean="0"/>
          </a:p>
          <a:p>
            <a:r>
              <a:rPr lang="de-DE" dirty="0" smtClean="0"/>
              <a:t>7</a:t>
            </a:r>
            <a:r>
              <a:rPr lang="de-DE" dirty="0" smtClean="0"/>
              <a:t>. Diesen Film (sich ansehen) ich im Fernsehen.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Er (haben) Sinn </a:t>
            </a:r>
            <a:r>
              <a:rPr lang="de-DE" dirty="0" smtClean="0"/>
              <a:t>f</a:t>
            </a:r>
            <a:r>
              <a:rPr lang="de-DE" dirty="0" smtClean="0">
                <a:latin typeface="Times New Roman"/>
                <a:cs typeface="Times New Roman"/>
              </a:rPr>
              <a:t>ü</a:t>
            </a:r>
            <a:r>
              <a:rPr lang="de-DE" dirty="0" smtClean="0"/>
              <a:t>r </a:t>
            </a:r>
            <a:r>
              <a:rPr lang="de-DE" dirty="0" smtClean="0"/>
              <a:t>Musik.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Ich (haben) eine Verabredung mit einem Kollegen: wir (fahren) ins Freie. </a:t>
            </a:r>
            <a:endParaRPr lang="pl-PL" dirty="0" smtClean="0"/>
          </a:p>
          <a:p>
            <a:r>
              <a:rPr lang="de-DE" dirty="0" smtClean="0"/>
              <a:t>10</a:t>
            </a:r>
            <a:r>
              <a:rPr lang="de-DE" dirty="0" smtClean="0"/>
              <a:t>. Ich (vorhaben) meinen Freund zu besuchen.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00010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9. </a:t>
            </a:r>
            <a:r>
              <a:rPr lang="de-DE" sz="2400" b="1" dirty="0" smtClean="0"/>
              <a:t>Bilden Sie Satze. Gebrauchen Sie </a:t>
            </a:r>
            <a:r>
              <a:rPr lang="de-DE" sz="2400" b="1" dirty="0" smtClean="0"/>
              <a:t>Präteritum</a:t>
            </a:r>
            <a:r>
              <a:rPr lang="de-DE" sz="2400" b="1" dirty="0" smtClean="0"/>
              <a:t>. 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5614998" cy="5929354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1. Die ersten Wochen, das Studium, ziemlich, sein, aufregend, turbulent, und. </a:t>
            </a:r>
            <a:endParaRPr lang="pl-PL" dirty="0" smtClean="0"/>
          </a:p>
          <a:p>
            <a:r>
              <a:rPr lang="de-DE" dirty="0" smtClean="0"/>
              <a:t>2</a:t>
            </a:r>
            <a:r>
              <a:rPr lang="de-DE" dirty="0" smtClean="0"/>
              <a:t>. Die Humboldt-Uni, an, beginnen, das Studium, in, das Herbstsemester. </a:t>
            </a:r>
            <a:endParaRPr lang="pl-PL" dirty="0" smtClean="0"/>
          </a:p>
          <a:p>
            <a:r>
              <a:rPr lang="de-DE" dirty="0" smtClean="0"/>
              <a:t>3</a:t>
            </a:r>
            <a:r>
              <a:rPr lang="de-DE" dirty="0" smtClean="0"/>
              <a:t>. Die Elektronik, klappen, es, leider, mit, nicht. </a:t>
            </a:r>
            <a:endParaRPr lang="pl-PL" dirty="0" smtClean="0"/>
          </a:p>
          <a:p>
            <a:r>
              <a:rPr lang="de-DE" dirty="0" smtClean="0"/>
              <a:t>4</a:t>
            </a:r>
            <a:r>
              <a:rPr lang="de-DE" dirty="0" smtClean="0"/>
              <a:t>. Ich, sich interessieren </a:t>
            </a:r>
            <a:r>
              <a:rPr lang="de-DE" dirty="0" err="1" smtClean="0"/>
              <a:t>fur</a:t>
            </a:r>
            <a:r>
              <a:rPr lang="de-DE" dirty="0" smtClean="0"/>
              <a:t>, elektronische Probleme. </a:t>
            </a:r>
            <a:endParaRPr lang="pl-PL" dirty="0" smtClean="0"/>
          </a:p>
          <a:p>
            <a:r>
              <a:rPr lang="de-DE" dirty="0" smtClean="0"/>
              <a:t>5</a:t>
            </a:r>
            <a:r>
              <a:rPr lang="de-DE" dirty="0" smtClean="0"/>
              <a:t>. </a:t>
            </a:r>
            <a:r>
              <a:rPr lang="de-DE" dirty="0" err="1" smtClean="0"/>
              <a:t>Schlie?lich</a:t>
            </a:r>
            <a:r>
              <a:rPr lang="de-DE" dirty="0" smtClean="0"/>
              <a:t>, sich entscheiden, ich, </a:t>
            </a:r>
            <a:r>
              <a:rPr lang="de-DE" dirty="0" err="1" smtClean="0"/>
              <a:t>dafur</a:t>
            </a:r>
            <a:r>
              <a:rPr lang="de-DE" dirty="0" smtClean="0"/>
              <a:t>. </a:t>
            </a:r>
            <a:endParaRPr lang="pl-PL" dirty="0" smtClean="0"/>
          </a:p>
          <a:p>
            <a:r>
              <a:rPr lang="de-DE" dirty="0" smtClean="0"/>
              <a:t>6</a:t>
            </a:r>
            <a:r>
              <a:rPr lang="de-DE" dirty="0" smtClean="0"/>
              <a:t>. Alle Sektionen, in, das bekannte, </a:t>
            </a:r>
            <a:r>
              <a:rPr lang="de-DE" dirty="0" err="1" smtClean="0"/>
              <a:t>Hauptgebaude</a:t>
            </a:r>
            <a:r>
              <a:rPr lang="de-DE" dirty="0" smtClean="0"/>
              <a:t>, nicht, man, unterbringen.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00010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9. </a:t>
            </a:r>
            <a:r>
              <a:rPr lang="de-DE" sz="2400" b="1" dirty="0" smtClean="0"/>
              <a:t>Bilden Sie Satze. Gebrauchen Sie </a:t>
            </a:r>
            <a:r>
              <a:rPr lang="de-DE" sz="2400" b="1" dirty="0" smtClean="0"/>
              <a:t>Präteritum</a:t>
            </a:r>
            <a:r>
              <a:rPr lang="de-DE" sz="2400" b="1" dirty="0" smtClean="0"/>
              <a:t>. 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5614998" cy="5929354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7. Zuerst, sich zurechtfinden, nicht, in das </a:t>
            </a:r>
            <a:r>
              <a:rPr lang="de-DE" dirty="0" smtClean="0"/>
              <a:t>Uni-Gebäude</a:t>
            </a:r>
            <a:r>
              <a:rPr lang="de-DE" dirty="0" smtClean="0"/>
              <a:t>. </a:t>
            </a:r>
            <a:endParaRPr lang="pl-PL" dirty="0" smtClean="0"/>
          </a:p>
          <a:p>
            <a:r>
              <a:rPr lang="de-DE" dirty="0" smtClean="0"/>
              <a:t>8</a:t>
            </a:r>
            <a:r>
              <a:rPr lang="de-DE" dirty="0" smtClean="0"/>
              <a:t>. Die Veranstaltung, in, die verschiedenen </a:t>
            </a:r>
            <a:r>
              <a:rPr lang="de-DE" dirty="0" smtClean="0"/>
              <a:t>Gebäuden</a:t>
            </a:r>
            <a:r>
              <a:rPr lang="de-DE" dirty="0" smtClean="0"/>
              <a:t>, stattfinden. </a:t>
            </a:r>
            <a:endParaRPr lang="pl-PL" dirty="0" smtClean="0"/>
          </a:p>
          <a:p>
            <a:r>
              <a:rPr lang="de-DE" dirty="0" smtClean="0"/>
              <a:t>9</a:t>
            </a:r>
            <a:r>
              <a:rPr lang="de-DE" dirty="0" smtClean="0"/>
              <a:t>. Solche, haben, Schwierigkeiten, eigentlich, du, bei. </a:t>
            </a:r>
            <a:r>
              <a:rPr lang="de-DE" dirty="0" err="1" smtClean="0"/>
              <a:t>zuh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de-DE" dirty="0" err="1" smtClean="0"/>
              <a:t>ren</a:t>
            </a:r>
            <a:r>
              <a:rPr lang="de-DE" dirty="0" smtClean="0"/>
              <a:t>, und, mitschreiben, in, die Vorlesungen. </a:t>
            </a:r>
            <a:endParaRPr lang="pl-PL" dirty="0" smtClean="0"/>
          </a:p>
          <a:p>
            <a:r>
              <a:rPr lang="de-DE" dirty="0" smtClean="0"/>
              <a:t>10.Sie</a:t>
            </a:r>
            <a:r>
              <a:rPr lang="de-DE" dirty="0" smtClean="0"/>
              <a:t>, die Stadt, in, treffen, heute</a:t>
            </a:r>
            <a:r>
              <a:rPr lang="de-DE" dirty="0" smtClean="0"/>
              <a:t>.</a:t>
            </a:r>
            <a:endParaRPr lang="pl-PL" dirty="0" smtClean="0"/>
          </a:p>
          <a:p>
            <a:r>
              <a:rPr lang="de-DE" dirty="0" smtClean="0"/>
              <a:t> </a:t>
            </a:r>
            <a:r>
              <a:rPr lang="de-DE" dirty="0" smtClean="0"/>
              <a:t>11.Kommen, sie, gerade, die Vorlesung, aus, und, das Praktikum, gehen, zu. </a:t>
            </a:r>
            <a:endParaRPr lang="pl-PL" dirty="0" smtClean="0"/>
          </a:p>
          <a:p>
            <a:r>
              <a:rPr lang="de-DE" dirty="0" smtClean="0"/>
              <a:t>12.Das </a:t>
            </a:r>
            <a:r>
              <a:rPr lang="de-DE" dirty="0" smtClean="0"/>
              <a:t>erste Studienjahr, in, sein, neu, vieles, und, sich anstrengen, wir, wirklich.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000108"/>
          <a:ext cx="2000264" cy="352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264"/>
              </a:tblGrid>
              <a:tr h="412959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uk-UA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35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l-PL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pl-PL" sz="2000" b="1" dirty="0" smtClean="0">
                          <a:solidFill>
                            <a:srgbClr val="0070C0"/>
                          </a:solidFill>
                        </a:rPr>
                        <a:t>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uk-UA" dirty="0" smtClean="0"/>
              <a:t>Вчора я прокинулася, як звичайно о 7 годині ранку. </a:t>
            </a:r>
            <a:endParaRPr lang="pl-PL" dirty="0" smtClean="0"/>
          </a:p>
          <a:p>
            <a:r>
              <a:rPr lang="uk-UA" dirty="0" smtClean="0"/>
              <a:t>2</a:t>
            </a:r>
            <a:r>
              <a:rPr lang="uk-UA" dirty="0" smtClean="0"/>
              <a:t>. Я запізнилася на останній потяг</a:t>
            </a:r>
            <a:r>
              <a:rPr lang="uk-UA" dirty="0" smtClean="0"/>
              <a:t>.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uk-UA" dirty="0" smtClean="0"/>
              <a:t>3. Погода була чудова</a:t>
            </a:r>
            <a:r>
              <a:rPr lang="uk-UA" dirty="0" smtClean="0"/>
              <a:t>.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uk-UA" dirty="0" smtClean="0"/>
              <a:t>4. Цей фільм нагадував моїм батькам про війну. </a:t>
            </a:r>
            <a:endParaRPr lang="pl-PL" dirty="0" smtClean="0"/>
          </a:p>
          <a:p>
            <a:r>
              <a:rPr lang="uk-UA" dirty="0" smtClean="0"/>
              <a:t>5</a:t>
            </a:r>
            <a:r>
              <a:rPr lang="uk-UA" dirty="0" smtClean="0"/>
              <a:t>. Ми познайомилися під час подорожі по Німеччині. </a:t>
            </a:r>
            <a:endParaRPr lang="pl-PL" dirty="0" smtClean="0"/>
          </a:p>
          <a:p>
            <a:r>
              <a:rPr lang="uk-UA" dirty="0" smtClean="0"/>
              <a:t>6</a:t>
            </a:r>
            <a:r>
              <a:rPr lang="uk-UA" dirty="0" smtClean="0"/>
              <a:t>. Після обіду я зробила покупки і пішла гуляти. </a:t>
            </a:r>
            <a:endParaRPr lang="pl-PL" dirty="0" smtClean="0"/>
          </a:p>
          <a:p>
            <a:r>
              <a:rPr lang="uk-UA" dirty="0" smtClean="0"/>
              <a:t>7</a:t>
            </a:r>
            <a:r>
              <a:rPr lang="uk-UA" dirty="0" smtClean="0"/>
              <a:t>. Всі погодилися з його пропозицією. </a:t>
            </a:r>
            <a:endParaRPr lang="pl-PL" dirty="0" smtClean="0"/>
          </a:p>
          <a:p>
            <a:r>
              <a:rPr lang="uk-UA" dirty="0" smtClean="0"/>
              <a:t>8</a:t>
            </a:r>
            <a:r>
              <a:rPr lang="uk-UA" dirty="0" smtClean="0"/>
              <a:t>. У мене був ще час і я пішов до школи пішки</a:t>
            </a:r>
            <a:r>
              <a:rPr lang="uk-UA" dirty="0" smtClean="0"/>
              <a:t>.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uk-UA" dirty="0" smtClean="0"/>
              <a:t>9. О 8.20 я була вже готова. </a:t>
            </a:r>
            <a:endParaRPr lang="pl-PL" dirty="0" smtClean="0"/>
          </a:p>
          <a:p>
            <a:r>
              <a:rPr lang="uk-UA" dirty="0" smtClean="0"/>
              <a:t>10</a:t>
            </a:r>
            <a:r>
              <a:rPr lang="uk-UA" dirty="0" smtClean="0"/>
              <a:t>. Він попросив у мене словника на декілька днів</a:t>
            </a:r>
            <a:r>
              <a:rPr lang="uk-UA" dirty="0" smtClean="0"/>
              <a:t>.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uk-UA" dirty="0" smtClean="0"/>
              <a:t>11. Він проживав на тій же вулиці, що і я</a:t>
            </a:r>
            <a:r>
              <a:rPr lang="uk-UA" dirty="0" smtClean="0"/>
              <a:t>.</a:t>
            </a:r>
            <a:endParaRPr lang="pl-PL" dirty="0" smtClean="0"/>
          </a:p>
          <a:p>
            <a:r>
              <a:rPr lang="uk-UA" dirty="0" smtClean="0"/>
              <a:t> </a:t>
            </a:r>
            <a:r>
              <a:rPr lang="uk-UA" dirty="0" smtClean="0"/>
              <a:t>12. Канікули він провів у селі на півдні у бабусі та дідуся. 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511156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10. </a:t>
            </a:r>
            <a:r>
              <a:rPr lang="de-DE" sz="2400" b="1" dirty="0" smtClean="0"/>
              <a:t>Bilden Sie Satze. Gebrauchen Sie </a:t>
            </a:r>
            <a:r>
              <a:rPr lang="de-DE" sz="2400" b="1" dirty="0" smtClean="0"/>
              <a:t>Präteritum</a:t>
            </a:r>
            <a:r>
              <a:rPr lang="de-DE" sz="2400" b="1" dirty="0" smtClean="0"/>
              <a:t>. </a:t>
            </a:r>
            <a:endParaRPr lang="uk-UA" sz="24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6329378" cy="65008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 Я </a:t>
            </a:r>
            <a:r>
              <a:rPr lang="ru-RU" dirty="0" err="1" smtClean="0"/>
              <a:t>поклав</a:t>
            </a:r>
            <a:r>
              <a:rPr lang="ru-RU" dirty="0" smtClean="0"/>
              <a:t> книгу на </a:t>
            </a:r>
            <a:r>
              <a:rPr lang="ru-RU" dirty="0" err="1" smtClean="0"/>
              <a:t>стіл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прогулявся</a:t>
            </a:r>
            <a:r>
              <a:rPr lang="ru-RU" dirty="0" smtClean="0"/>
              <a:t> по </a:t>
            </a:r>
            <a:r>
              <a:rPr lang="ru-RU" dirty="0" err="1" smtClean="0"/>
              <a:t>місту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Петро </a:t>
            </a:r>
            <a:r>
              <a:rPr lang="ru-RU" dirty="0" err="1" smtClean="0"/>
              <a:t>сів</a:t>
            </a:r>
            <a:r>
              <a:rPr lang="ru-RU" dirty="0" smtClean="0"/>
              <a:t> до </a:t>
            </a:r>
            <a:r>
              <a:rPr lang="ru-RU" dirty="0" err="1" smtClean="0"/>
              <a:t>вікна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4</a:t>
            </a:r>
            <a:r>
              <a:rPr lang="ru-RU" dirty="0" smtClean="0"/>
              <a:t>. Ми оглянули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видатні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5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купив </a:t>
            </a:r>
            <a:r>
              <a:rPr lang="ru-RU" dirty="0" err="1" smtClean="0"/>
              <a:t>нову</a:t>
            </a:r>
            <a:r>
              <a:rPr lang="ru-RU" dirty="0" smtClean="0"/>
              <a:t> пару </a:t>
            </a:r>
            <a:r>
              <a:rPr lang="ru-RU" dirty="0" err="1" smtClean="0"/>
              <a:t>взуття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6</a:t>
            </a:r>
            <a:r>
              <a:rPr lang="ru-RU" dirty="0" smtClean="0"/>
              <a:t>. Вона </a:t>
            </a:r>
            <a:r>
              <a:rPr lang="ru-RU" dirty="0" err="1" smtClean="0"/>
              <a:t>чекає</a:t>
            </a:r>
            <a:r>
              <a:rPr lang="ru-RU" dirty="0" smtClean="0"/>
              <a:t> на тебе внизу. </a:t>
            </a:r>
            <a:endParaRPr lang="pl-PL" dirty="0" smtClean="0"/>
          </a:p>
          <a:p>
            <a:r>
              <a:rPr lang="ru-RU" dirty="0" smtClean="0"/>
              <a:t>7</a:t>
            </a:r>
            <a:r>
              <a:rPr lang="ru-RU" dirty="0" smtClean="0"/>
              <a:t>. Ми ходили в </a:t>
            </a:r>
            <a:r>
              <a:rPr lang="ru-RU" dirty="0" err="1" smtClean="0"/>
              <a:t>неділю</a:t>
            </a:r>
            <a:r>
              <a:rPr lang="ru-RU" dirty="0" smtClean="0"/>
              <a:t> до опери. </a:t>
            </a:r>
            <a:endParaRPr lang="pl-PL" dirty="0" smtClean="0"/>
          </a:p>
          <a:p>
            <a:r>
              <a:rPr lang="ru-RU" dirty="0" smtClean="0"/>
              <a:t>8</a:t>
            </a:r>
            <a:r>
              <a:rPr lang="ru-RU" dirty="0" smtClean="0"/>
              <a:t>. На </a:t>
            </a:r>
            <a:r>
              <a:rPr lang="ru-RU" dirty="0" err="1" smtClean="0"/>
              <a:t>пошті</a:t>
            </a:r>
            <a:r>
              <a:rPr lang="ru-RU" dirty="0" smtClean="0"/>
              <a:t> я послала </a:t>
            </a:r>
            <a:r>
              <a:rPr lang="ru-RU" dirty="0" err="1" smtClean="0"/>
              <a:t>телеграму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9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зателефонував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вранці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10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повідомив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приємну</a:t>
            </a:r>
            <a:r>
              <a:rPr lang="ru-RU" dirty="0" smtClean="0"/>
              <a:t> новину. </a:t>
            </a:r>
            <a:endParaRPr lang="pl-PL" dirty="0" smtClean="0"/>
          </a:p>
          <a:p>
            <a:r>
              <a:rPr lang="ru-RU" dirty="0" smtClean="0"/>
              <a:t>11</a:t>
            </a:r>
            <a:r>
              <a:rPr lang="ru-RU" dirty="0" smtClean="0"/>
              <a:t>. Вона </a:t>
            </a:r>
            <a:r>
              <a:rPr lang="ru-RU" dirty="0" err="1" smtClean="0"/>
              <a:t>приміряла</a:t>
            </a:r>
            <a:r>
              <a:rPr lang="ru-RU" dirty="0" smtClean="0"/>
              <a:t> </a:t>
            </a:r>
            <a:r>
              <a:rPr lang="ru-RU" dirty="0" err="1" smtClean="0"/>
              <a:t>спідницю</a:t>
            </a:r>
            <a:r>
              <a:rPr lang="ru-RU" dirty="0" smtClean="0"/>
              <a:t>. </a:t>
            </a:r>
            <a:endParaRPr lang="pl-PL" dirty="0" smtClean="0"/>
          </a:p>
          <a:p>
            <a:r>
              <a:rPr lang="ru-RU" dirty="0" smtClean="0"/>
              <a:t>12</a:t>
            </a:r>
            <a:r>
              <a:rPr lang="ru-RU" dirty="0" smtClean="0"/>
              <a:t>. Ми запросили </a:t>
            </a:r>
            <a:r>
              <a:rPr lang="ru-RU" dirty="0" err="1" smtClean="0"/>
              <a:t>його</a:t>
            </a:r>
            <a:r>
              <a:rPr lang="ru-RU" dirty="0" smtClean="0"/>
              <a:t> на день </a:t>
            </a:r>
            <a:r>
              <a:rPr lang="ru-RU" dirty="0" err="1" smtClean="0"/>
              <a:t>народження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Picture 2" descr="Automatikstempel ☆ Hausaufgabe - KreativZauber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3">
                <a:lumMod val="5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4786346" cy="654032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857232"/>
            <a:ext cx="771530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Простий минулий час </a:t>
            </a:r>
            <a:r>
              <a:rPr lang="uk-UA" sz="2000" dirty="0" smtClean="0"/>
              <a:t>дієслів утворюється від основи інфінітива за допомогою особових закінчень. Кожній особі в однині і множині відповідає певне закінчення. </a:t>
            </a:r>
            <a:endParaRPr lang="uk-UA" sz="2000" dirty="0" smtClean="0"/>
          </a:p>
          <a:p>
            <a:r>
              <a:rPr lang="uk-UA" sz="2000" b="1" dirty="0" smtClean="0">
                <a:solidFill>
                  <a:srgbClr val="C00000"/>
                </a:solidFill>
              </a:rPr>
              <a:t>УВАГА!!! У І та ІІІ особах однини закінчення відсутнє!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2500307"/>
          <a:ext cx="7429552" cy="35297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853732"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 однини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Закінчення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 множини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Закінчення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371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uk-UA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-en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4549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     du </a:t>
                      </a:r>
                      <a:endParaRPr lang="pl-PL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r>
                        <a:rPr lang="pl-PL" sz="28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t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-(e)t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9288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uk-UA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-en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9058" y="1714488"/>
            <a:ext cx="428628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642918"/>
            <a:ext cx="80010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Відмінювання слабких дієслів у імперфекті (</a:t>
            </a:r>
            <a:r>
              <a:rPr lang="en-US" sz="2000" dirty="0" smtClean="0"/>
              <a:t>die </a:t>
            </a:r>
            <a:r>
              <a:rPr lang="en-US" sz="2000" dirty="0" err="1" smtClean="0"/>
              <a:t>schwachen</a:t>
            </a:r>
            <a:r>
              <a:rPr lang="en-US" sz="2000" dirty="0" smtClean="0"/>
              <a:t> </a:t>
            </a:r>
            <a:r>
              <a:rPr lang="en-US" sz="2000" dirty="0" err="1" smtClean="0"/>
              <a:t>Verben</a:t>
            </a:r>
            <a:r>
              <a:rPr lang="en-US" sz="2000" dirty="0" smtClean="0"/>
              <a:t>) </a:t>
            </a:r>
            <a:r>
              <a:rPr lang="uk-UA" sz="2000" dirty="0" smtClean="0"/>
              <a:t>Слабкі дієслова утворюють імперфект від основи дієслова за допомогою суфікса -</a:t>
            </a:r>
            <a:r>
              <a:rPr lang="en-US" sz="2400" b="1" dirty="0" err="1" smtClean="0">
                <a:solidFill>
                  <a:srgbClr val="C00000"/>
                </a:solidFill>
              </a:rPr>
              <a:t>te</a:t>
            </a:r>
            <a:r>
              <a:rPr lang="en-US" sz="2400" b="1" dirty="0" smtClean="0">
                <a:solidFill>
                  <a:srgbClr val="C00000"/>
                </a:solidFill>
              </a:rPr>
              <a:t>-</a:t>
            </a:r>
            <a:r>
              <a:rPr lang="en-US" sz="2000" dirty="0" smtClean="0"/>
              <a:t> </a:t>
            </a:r>
            <a:r>
              <a:rPr lang="uk-UA" sz="2000" dirty="0" smtClean="0"/>
              <a:t>і особових закінчень. </a:t>
            </a:r>
            <a:endParaRPr lang="pl-PL" sz="2000" dirty="0" smtClean="0"/>
          </a:p>
          <a:p>
            <a:pPr algn="ctr"/>
            <a:r>
              <a:rPr lang="en-US" sz="2800" b="1" dirty="0" err="1" smtClean="0"/>
              <a:t>sagen</a:t>
            </a:r>
            <a:r>
              <a:rPr lang="en-US" sz="2800" b="1" dirty="0" smtClean="0"/>
              <a:t> – sag-</a:t>
            </a:r>
            <a:r>
              <a:rPr lang="en-US" sz="2800" b="1" dirty="0" err="1" smtClean="0">
                <a:solidFill>
                  <a:srgbClr val="0070C0"/>
                </a:solidFill>
              </a:rPr>
              <a:t>te</a:t>
            </a:r>
            <a:endParaRPr lang="en-US" sz="2800" b="1" dirty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2500306"/>
          <a:ext cx="7429552" cy="38741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en-US" sz="2800" b="0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endParaRPr lang="uk-UA" sz="28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en-US" sz="2800" b="0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     du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endParaRPr lang="pl-PL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e)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en-US" sz="2800" b="0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pl-PL" sz="28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en-US" sz="2800" b="0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sag</a:t>
                      </a:r>
                      <a:r>
                        <a:rPr lang="pl-PL" sz="2800" b="0" dirty="0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en-US" sz="2800" b="0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слабких дієслів (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</a:p>
          <a:p>
            <a:r>
              <a:rPr lang="uk-UA" sz="2400" dirty="0" smtClean="0"/>
              <a:t>Слабкі дієслова, основа яких закінчується на - </a:t>
            </a:r>
            <a:r>
              <a:rPr lang="en-US" sz="2400" dirty="0" smtClean="0"/>
              <a:t>d, -t, </a:t>
            </a:r>
            <a:r>
              <a:rPr lang="uk-UA" sz="2400" dirty="0" smtClean="0"/>
              <a:t>або -</a:t>
            </a:r>
            <a:r>
              <a:rPr lang="en-US" sz="2400" dirty="0" smtClean="0"/>
              <a:t>m, -n </a:t>
            </a:r>
            <a:r>
              <a:rPr lang="uk-UA" sz="2400" dirty="0" smtClean="0"/>
              <a:t>з попереднім приголосним, в усіх особах приймають е перед суфіксом -</a:t>
            </a:r>
            <a:r>
              <a:rPr lang="en-US" sz="2400" dirty="0" err="1" smtClean="0"/>
              <a:t>te</a:t>
            </a:r>
            <a:r>
              <a:rPr lang="en-US" sz="2400" dirty="0" smtClean="0"/>
              <a:t>-</a:t>
            </a:r>
            <a:endParaRPr lang="uk-UA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endParaRPr lang="uk-UA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uk-UA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endParaRPr lang="uk-UA" sz="2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te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0070C0"/>
                          </a:solidFill>
                        </a:rPr>
                        <a:t>t</a:t>
                      </a:r>
                      <a:r>
                        <a:rPr lang="pl-PL" sz="2400" b="1" dirty="0" smtClean="0">
                          <a:solidFill>
                            <a:srgbClr val="0070C0"/>
                          </a:solidFill>
                        </a:rPr>
                        <a:t>e</a:t>
                      </a:r>
                      <a:r>
                        <a:rPr lang="pl-PL" sz="24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сильних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(die starken Verben)</a:t>
            </a:r>
            <a:endParaRPr lang="en-US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ru-RU" sz="2400" dirty="0" err="1" smtClean="0"/>
              <a:t>Сильні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дієслова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імперфект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голосного</a:t>
            </a:r>
            <a:r>
              <a:rPr lang="ru-RU" sz="2400" dirty="0" smtClean="0"/>
              <a:t>, а </a:t>
            </a:r>
            <a:r>
              <a:rPr lang="ru-RU" sz="2400" dirty="0" err="1" smtClean="0"/>
              <a:t>інколи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приголосного</a:t>
            </a:r>
            <a:r>
              <a:rPr lang="ru-RU" sz="2400" dirty="0" smtClean="0"/>
              <a:t>:</a:t>
            </a:r>
            <a:endParaRPr lang="pl-PL" sz="2400" dirty="0" smtClean="0"/>
          </a:p>
          <a:p>
            <a:pPr algn="ctr"/>
            <a:r>
              <a:rPr lang="de-DE" sz="2400" b="1" dirty="0" smtClean="0"/>
              <a:t>gehen – </a:t>
            </a:r>
            <a:r>
              <a:rPr lang="de-DE" sz="2400" b="1" dirty="0" smtClean="0"/>
              <a:t>ging</a:t>
            </a:r>
            <a:endParaRPr lang="pl-PL" sz="2400" b="1" dirty="0" smtClean="0"/>
          </a:p>
          <a:p>
            <a:pPr algn="ctr"/>
            <a:r>
              <a:rPr lang="de-DE" sz="2400" b="1" dirty="0" smtClean="0"/>
              <a:t> </a:t>
            </a:r>
            <a:r>
              <a:rPr lang="de-DE" sz="2400" b="1" dirty="0" smtClean="0"/>
              <a:t>sprechen – sprach </a:t>
            </a:r>
            <a:endParaRPr lang="pl-PL" sz="2400" b="1" dirty="0" smtClean="0"/>
          </a:p>
          <a:p>
            <a:pPr algn="ctr"/>
            <a:r>
              <a:rPr lang="de-DE" sz="2400" b="1" dirty="0" smtClean="0"/>
              <a:t>trinken </a:t>
            </a:r>
            <a:r>
              <a:rPr lang="de-DE" sz="2400" b="1" dirty="0" smtClean="0"/>
              <a:t>– trank</a:t>
            </a:r>
            <a:endParaRPr lang="uk-UA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3000372"/>
          <a:ext cx="8715404" cy="3316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2659697"/>
                <a:gridCol w="1000132"/>
                <a:gridCol w="3714744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</a:t>
                      </a:r>
                      <a:r>
                        <a:rPr lang="en-US" sz="2400" dirty="0" smtClean="0"/>
                        <a:t>,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</a:t>
                      </a:r>
                      <a:r>
                        <a:rPr lang="en-US" sz="2400" dirty="0" smtClean="0"/>
                        <a:t>,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ging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sprach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trank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1"/>
            <a:ext cx="8229600" cy="135732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dirty="0" err="1" smtClean="0"/>
              <a:t>Сильні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дієслова</a:t>
            </a:r>
            <a:r>
              <a:rPr lang="ru-RU" sz="2000" dirty="0" smtClean="0"/>
              <a:t>, основа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закінчується</a:t>
            </a:r>
            <a:r>
              <a:rPr lang="ru-RU" sz="2000" dirty="0" smtClean="0"/>
              <a:t> на -</a:t>
            </a:r>
            <a:r>
              <a:rPr lang="ru-RU" sz="2000" dirty="0" err="1" smtClean="0"/>
              <a:t>s</a:t>
            </a:r>
            <a:r>
              <a:rPr lang="ru-RU" sz="2000" dirty="0" smtClean="0"/>
              <a:t>, </a:t>
            </a:r>
            <a:r>
              <a:rPr lang="ru-RU" sz="2000" dirty="0" err="1" smtClean="0"/>
              <a:t>-ß, </a:t>
            </a:r>
            <a:r>
              <a:rPr lang="ru-RU" sz="2000" dirty="0" smtClean="0"/>
              <a:t>-</a:t>
            </a:r>
            <a:r>
              <a:rPr lang="ru-RU" sz="2000" dirty="0" err="1" smtClean="0"/>
              <a:t>z</a:t>
            </a:r>
            <a:r>
              <a:rPr lang="ru-RU" sz="2000" dirty="0" smtClean="0"/>
              <a:t>, -</a:t>
            </a:r>
            <a:r>
              <a:rPr lang="ru-RU" sz="2000" dirty="0" err="1" smtClean="0"/>
              <a:t>tz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на -</a:t>
            </a:r>
            <a:r>
              <a:rPr lang="ru-RU" sz="2000" dirty="0" err="1" smtClean="0"/>
              <a:t>d</a:t>
            </a:r>
            <a:r>
              <a:rPr lang="ru-RU" sz="2000" dirty="0" smtClean="0"/>
              <a:t>, -</a:t>
            </a:r>
            <a:r>
              <a:rPr lang="ru-RU" sz="2000" dirty="0" err="1" smtClean="0"/>
              <a:t>t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отримують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особовим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закінченням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голосну</a:t>
            </a:r>
            <a:r>
              <a:rPr lang="ru-RU" sz="2000" dirty="0" smtClean="0"/>
              <a:t> -</a:t>
            </a:r>
            <a:r>
              <a:rPr lang="ru-RU" sz="2000" dirty="0" err="1" smtClean="0"/>
              <a:t>e</a:t>
            </a:r>
            <a:r>
              <a:rPr lang="ru-RU" sz="2000" dirty="0" smtClean="0"/>
              <a:t>-</a:t>
            </a:r>
            <a:r>
              <a:rPr lang="ru-RU" sz="2000" dirty="0" smtClean="0"/>
              <a:t>.</a:t>
            </a:r>
            <a:endParaRPr lang="pl-PL" sz="2000" dirty="0" smtClean="0"/>
          </a:p>
          <a:p>
            <a:pPr algn="ctr"/>
            <a:endParaRPr lang="pl-PL" sz="2000" dirty="0" smtClean="0"/>
          </a:p>
          <a:p>
            <a:pPr algn="ctr"/>
            <a:r>
              <a:rPr lang="en-US" sz="2400" b="1" dirty="0" err="1" smtClean="0"/>
              <a:t>essen</a:t>
            </a:r>
            <a:r>
              <a:rPr lang="en-US" sz="2400" b="1" dirty="0" smtClean="0"/>
              <a:t> – </a:t>
            </a:r>
            <a:r>
              <a:rPr lang="en-US" sz="2400" b="1" dirty="0" err="1" smtClean="0"/>
              <a:t>aß</a:t>
            </a:r>
            <a:r>
              <a:rPr lang="en-US" sz="2400" b="1" dirty="0" smtClean="0"/>
              <a:t> </a:t>
            </a:r>
            <a:endParaRPr lang="uk-UA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r>
                        <a:rPr lang="en-US" sz="2400" b="1" dirty="0" err="1" smtClean="0"/>
                        <a:t>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5"/>
            <a:ext cx="8715436" cy="2786082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</a:rPr>
              <a:t>Відмінювання особливої групи слабких дієслів у імперфекті (</a:t>
            </a:r>
            <a:r>
              <a:rPr lang="en-US" sz="2000" b="1" dirty="0" smtClean="0">
                <a:solidFill>
                  <a:srgbClr val="002060"/>
                </a:solidFill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</a:rPr>
              <a:t>besondere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Gruppe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der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</a:rPr>
              <a:t>)</a:t>
            </a:r>
            <a:endParaRPr lang="pl-PL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000" dirty="0" smtClean="0"/>
              <a:t>До цієї групи відносять 7 дієслів: </a:t>
            </a:r>
            <a:r>
              <a:rPr lang="en-US" sz="2000" dirty="0" err="1" smtClean="0"/>
              <a:t>nennen</a:t>
            </a:r>
            <a:r>
              <a:rPr lang="en-US" sz="2000" dirty="0" smtClean="0"/>
              <a:t>, </a:t>
            </a:r>
            <a:r>
              <a:rPr lang="en-US" sz="2000" dirty="0" err="1" smtClean="0"/>
              <a:t>kennen</a:t>
            </a:r>
            <a:r>
              <a:rPr lang="en-US" sz="2000" dirty="0" smtClean="0"/>
              <a:t>, </a:t>
            </a:r>
            <a:r>
              <a:rPr lang="en-US" sz="2000" dirty="0" err="1" smtClean="0"/>
              <a:t>brennen</a:t>
            </a:r>
            <a:r>
              <a:rPr lang="en-US" sz="2000" dirty="0" smtClean="0"/>
              <a:t>, </a:t>
            </a:r>
            <a:r>
              <a:rPr lang="en-US" sz="2000" dirty="0" err="1" smtClean="0"/>
              <a:t>rennen</a:t>
            </a:r>
            <a:r>
              <a:rPr lang="en-US" sz="2000" dirty="0" smtClean="0"/>
              <a:t>, </a:t>
            </a:r>
            <a:r>
              <a:rPr lang="en-US" sz="2000" dirty="0" err="1" smtClean="0"/>
              <a:t>senden</a:t>
            </a:r>
            <a:r>
              <a:rPr lang="en-US" sz="2000" dirty="0" smtClean="0"/>
              <a:t>, </a:t>
            </a:r>
            <a:r>
              <a:rPr lang="en-US" sz="2000" dirty="0" err="1" smtClean="0"/>
              <a:t>wenden</a:t>
            </a:r>
            <a:r>
              <a:rPr lang="en-US" sz="2000" dirty="0" smtClean="0"/>
              <a:t>, </a:t>
            </a:r>
            <a:r>
              <a:rPr lang="en-US" sz="2000" dirty="0" err="1" smtClean="0"/>
              <a:t>denken</a:t>
            </a:r>
            <a:r>
              <a:rPr lang="en-US" sz="2000" dirty="0" smtClean="0"/>
              <a:t>. </a:t>
            </a:r>
            <a:r>
              <a:rPr lang="uk-UA" sz="2000" dirty="0" smtClean="0"/>
              <a:t>В імперфекті їх коренева голосна -е змінюється на -а, при цьому додається суфікс -</a:t>
            </a:r>
            <a:r>
              <a:rPr lang="en-US" sz="2000" dirty="0" err="1" smtClean="0"/>
              <a:t>te</a:t>
            </a:r>
            <a:r>
              <a:rPr lang="en-US" sz="2000" dirty="0" smtClean="0"/>
              <a:t>-</a:t>
            </a:r>
            <a:r>
              <a:rPr lang="de-DE" sz="2400" dirty="0" smtClean="0"/>
              <a:t> </a:t>
            </a:r>
            <a:r>
              <a:rPr lang="pl-PL" sz="2400" dirty="0" smtClean="0"/>
              <a:t>(</a:t>
            </a:r>
            <a:r>
              <a:rPr lang="de-DE" sz="2400" dirty="0" smtClean="0"/>
              <a:t>nennen </a:t>
            </a:r>
            <a:r>
              <a:rPr lang="de-DE" sz="2400" dirty="0" smtClean="0"/>
              <a:t>– nannte kennen – kannte brennen – brannte rennen – rannte senden – sandte (sendete) wenden – wandte (wendete) denken – dachte </a:t>
            </a:r>
            <a:r>
              <a:rPr lang="pl-PL" sz="2400" dirty="0" smtClean="0"/>
              <a:t>)</a:t>
            </a:r>
            <a:endParaRPr lang="uk-UA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928934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nannte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kannte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rannte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dachte</a:t>
                      </a:r>
                      <a:r>
                        <a:rPr lang="en-US" sz="2400" dirty="0" err="1" smtClean="0">
                          <a:solidFill>
                            <a:srgbClr val="C00000"/>
                          </a:solidFill>
                        </a:rPr>
                        <a:t>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dachte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dachte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kannt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rannt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dacht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неправильних дієслів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haben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sein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werden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(die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unregelmäßigen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de-DE" sz="2400" dirty="0" smtClean="0"/>
              <a:t>sein – war </a:t>
            </a:r>
            <a:r>
              <a:rPr lang="pl-PL" sz="2400" dirty="0" smtClean="0"/>
              <a:t>          </a:t>
            </a:r>
            <a:r>
              <a:rPr lang="de-DE" sz="2400" dirty="0" smtClean="0"/>
              <a:t>haben </a:t>
            </a:r>
            <a:r>
              <a:rPr lang="de-DE" sz="2400" dirty="0" smtClean="0"/>
              <a:t>– hatte </a:t>
            </a:r>
            <a:endParaRPr lang="pl-PL" sz="2400" dirty="0" smtClean="0"/>
          </a:p>
          <a:p>
            <a:pPr algn="ctr"/>
            <a:r>
              <a:rPr lang="de-DE" sz="2400" dirty="0" smtClean="0"/>
              <a:t>werden </a:t>
            </a:r>
            <a:r>
              <a:rPr lang="de-DE" sz="2400" dirty="0" smtClean="0"/>
              <a:t>– </a:t>
            </a:r>
            <a:r>
              <a:rPr lang="de-DE" sz="2400" dirty="0" smtClean="0"/>
              <a:t>wurde</a:t>
            </a:r>
            <a:r>
              <a:rPr lang="pl-PL" sz="2400" dirty="0" smtClean="0"/>
              <a:t>         </a:t>
            </a:r>
            <a:r>
              <a:rPr lang="de-DE" sz="2400" dirty="0" smtClean="0"/>
              <a:t> </a:t>
            </a:r>
            <a:r>
              <a:rPr lang="de-DE" sz="2400" dirty="0" smtClean="0"/>
              <a:t>tun – tat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war, </a:t>
                      </a:r>
                      <a:r>
                        <a:rPr lang="en-US" sz="2400" dirty="0" err="1" smtClean="0"/>
                        <a:t>hatte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</a:t>
                      </a:r>
                      <a:r>
                        <a:rPr lang="en-US" sz="2400" dirty="0" smtClean="0"/>
                        <a:t>, tat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waren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hatten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taten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warst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hattest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tatest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wart, </a:t>
                      </a:r>
                      <a:r>
                        <a:rPr lang="en-US" sz="2400" dirty="0" err="1" smtClean="0"/>
                        <a:t>hattet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tatet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war, </a:t>
                      </a:r>
                      <a:r>
                        <a:rPr lang="en-US" sz="2400" dirty="0" err="1" smtClean="0"/>
                        <a:t>hatte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</a:t>
                      </a:r>
                      <a:r>
                        <a:rPr lang="en-US" sz="2400" dirty="0" smtClean="0"/>
                        <a:t>, tat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waren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hatten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wurden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taten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44" cy="428604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</a:rPr>
              <a:t>Imperfekt/Pr</a:t>
            </a:r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pl-PL" sz="20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teritum</a:t>
            </a:r>
            <a:endParaRPr lang="uk-UA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2858</Words>
  <Application>Microsoft Office PowerPoint</Application>
  <PresentationFormat>Экран (4:3)</PresentationFormat>
  <Paragraphs>439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Thema: Imperfekt</vt:lpstr>
      <vt:lpstr>Das Imperfekt (das Präteritum)це простий минулий час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Imperfekt/Prӓteritum</vt:lpstr>
      <vt:lpstr>Вживання</vt:lpstr>
      <vt:lpstr>1.Доповніть правильні особові форми дієслів (Imperfekt).</vt:lpstr>
      <vt:lpstr>Слайд 16</vt:lpstr>
      <vt:lpstr>2. Утворіть Imperfekt (форму 3 особи однини) і впишіть його у відповідну графу.</vt:lpstr>
      <vt:lpstr>3. Setzen Sie das Verb ins Prateritum ein. </vt:lpstr>
      <vt:lpstr>Слайд 19</vt:lpstr>
      <vt:lpstr>4. Gebrauchen Sie  Prateritum . </vt:lpstr>
      <vt:lpstr>5. Gebrauchen Sie  Prateritum . </vt:lpstr>
      <vt:lpstr>6. Schreiben Sie die Satze im Prateritum </vt:lpstr>
      <vt:lpstr>Слайд 23</vt:lpstr>
      <vt:lpstr>7. Setzen Sie die Verben ins Präteritum ein.</vt:lpstr>
      <vt:lpstr>8. Entklammern Sie die Verben.</vt:lpstr>
      <vt:lpstr>9. Bilden Sie Satze. Gebrauchen Sie Präteritum. </vt:lpstr>
      <vt:lpstr>9. Bilden Sie Satze. Gebrauchen Sie Präteritum. </vt:lpstr>
      <vt:lpstr>10. Bilden Sie Satze. Gebrauchen Sie Präteritum. </vt:lpstr>
      <vt:lpstr>Слайд 29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13</cp:revision>
  <dcterms:created xsi:type="dcterms:W3CDTF">2020-09-12T10:23:48Z</dcterms:created>
  <dcterms:modified xsi:type="dcterms:W3CDTF">2020-09-27T12:56:31Z</dcterms:modified>
</cp:coreProperties>
</file>