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25"/>
  </p:notesMasterIdLst>
  <p:sldIdLst>
    <p:sldId id="327" r:id="rId2"/>
    <p:sldId id="319" r:id="rId3"/>
    <p:sldId id="313" r:id="rId4"/>
    <p:sldId id="307" r:id="rId5"/>
    <p:sldId id="308" r:id="rId6"/>
    <p:sldId id="336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fld id="{3E448942-DB46-417B-97BF-F345D2DB9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71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6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3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3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03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69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28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26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38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6B503E-B19A-4269-857B-774881865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A98D-AEB3-4F68-BF96-F805BFA1C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58D85-7305-4590-9753-14DFE5845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 with big pattern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6333133"/>
            <a:ext cx="5487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115909"/>
            <a:ext cx="499650" cy="939705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5780484"/>
            <a:ext cx="601266" cy="732713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955821"/>
            <a:ext cx="321474" cy="946355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6" y="5443829"/>
            <a:ext cx="252371" cy="739064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6198907"/>
            <a:ext cx="376856" cy="339869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3" y="1268434"/>
            <a:ext cx="485245" cy="438732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078097" y="6275169"/>
            <a:ext cx="48387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425547" y="5670140"/>
            <a:ext cx="830869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43187" y="663795"/>
            <a:ext cx="2664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1" y="49814"/>
            <a:ext cx="248001" cy="865527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6150833"/>
            <a:ext cx="338915" cy="431796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62789"/>
            <a:ext cx="557022" cy="826432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7" y="6020842"/>
            <a:ext cx="556337" cy="84187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4" y="6137459"/>
            <a:ext cx="701993" cy="756924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1" y="5622535"/>
            <a:ext cx="616477" cy="895704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8" y="797936"/>
            <a:ext cx="579203" cy="869557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7" y="4069789"/>
            <a:ext cx="716315" cy="765184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2288195"/>
            <a:ext cx="454206" cy="541461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1" y="-141756"/>
            <a:ext cx="373867" cy="657751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6087193"/>
            <a:ext cx="712864" cy="559089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2" y="2271174"/>
            <a:ext cx="657775" cy="514821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2086988"/>
            <a:ext cx="760522" cy="267272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6" y="3187209"/>
            <a:ext cx="665135" cy="696151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4557487"/>
            <a:ext cx="376916" cy="607580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6" y="5225795"/>
            <a:ext cx="396713" cy="53635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4" y="495126"/>
            <a:ext cx="453103" cy="68191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4" y="6075485"/>
            <a:ext cx="351219" cy="586668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6" y="928553"/>
            <a:ext cx="289739" cy="608313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107745"/>
            <a:ext cx="602898" cy="854828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9" y="129715"/>
            <a:ext cx="738779" cy="614020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5" y="2697823"/>
            <a:ext cx="363919" cy="716235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50" y="1865301"/>
            <a:ext cx="410163" cy="687576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5858335"/>
            <a:ext cx="455682" cy="576972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790851"/>
            <a:ext cx="175646" cy="49736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3" y="5140970"/>
            <a:ext cx="240787" cy="270733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320248"/>
            <a:ext cx="175884" cy="232971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4478053"/>
            <a:ext cx="236138" cy="306543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6" y="5832367"/>
            <a:ext cx="219185" cy="628957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74361"/>
            <a:ext cx="238646" cy="324740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585625"/>
            <a:ext cx="257856" cy="379784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7" y="195028"/>
            <a:ext cx="223503" cy="3208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8" y="5308019"/>
            <a:ext cx="204383" cy="371888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4" y="4067929"/>
            <a:ext cx="154433" cy="363715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3696237"/>
            <a:ext cx="223822" cy="41064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3" y="1115213"/>
            <a:ext cx="224053" cy="387044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5569275"/>
            <a:ext cx="216066" cy="368503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818420"/>
            <a:ext cx="332332" cy="449211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82906"/>
            <a:ext cx="265484" cy="273543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3" y="6173444"/>
            <a:ext cx="229693" cy="390773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784171"/>
            <a:ext cx="377232" cy="273184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202058"/>
            <a:ext cx="236276" cy="30672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2" y="-126072"/>
            <a:ext cx="235935" cy="30628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7" y="4838204"/>
            <a:ext cx="206347" cy="267869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209175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5237-F1A2-4879-A8CF-008369D2E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F0B4BD-41E5-4F01-8406-92CB63F7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825804-F368-49B5-A3B1-7A69A35B5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A2F0D3-BA7A-4784-8416-B8E0EF225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C42F-4DDC-4A44-AA84-5CD7C2B16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BC87A5A-7A57-43ED-B618-22D845D23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28E9-686E-4CB6-8443-EBAA71CD5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702B3F5-7D17-4F0B-8C66-40BAD011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20A270-3C19-4CC2-A1B6-70E1D61F7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22" r:id="rId2"/>
    <p:sldLayoutId id="2147483931" r:id="rId3"/>
    <p:sldLayoutId id="2147483932" r:id="rId4"/>
    <p:sldLayoutId id="2147483933" r:id="rId5"/>
    <p:sldLayoutId id="2147483923" r:id="rId6"/>
    <p:sldLayoutId id="2147483934" r:id="rId7"/>
    <p:sldLayoutId id="2147483924" r:id="rId8"/>
    <p:sldLayoutId id="2147483935" r:id="rId9"/>
    <p:sldLayoutId id="2147483925" r:id="rId10"/>
    <p:sldLayoutId id="2147483936" r:id="rId11"/>
    <p:sldLayoutId id="2147483944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56251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ru-RU" smtClean="0"/>
              <a:t>ЕЛЕКТРИЧНИЙ СТРУМ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r="19125"/>
          <a:stretch>
            <a:fillRect/>
          </a:stretch>
        </p:blipFill>
        <p:spPr bwMode="auto">
          <a:xfrm>
            <a:off x="2428860" y="285728"/>
            <a:ext cx="6499694" cy="535783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6333133"/>
            <a:ext cx="5487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15" y="406778"/>
            <a:ext cx="5428571" cy="60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9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6333133"/>
            <a:ext cx="5487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98" y="137255"/>
            <a:ext cx="3047619" cy="6565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6" y="137255"/>
            <a:ext cx="2944535" cy="65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1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6333133"/>
            <a:ext cx="5487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9" y="994735"/>
            <a:ext cx="4254259" cy="5219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5" y="994735"/>
            <a:ext cx="4390476" cy="5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6333133"/>
            <a:ext cx="5487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41" y="162652"/>
            <a:ext cx="3293934" cy="6539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80" y="162651"/>
            <a:ext cx="2828571" cy="65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62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Електричне коло та його основні елементи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981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1"/>
            <a:ext cx="86781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З’єднувальні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провідниками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певному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порядку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джерело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струму,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споживачі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замикальні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розмикальні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пристрої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складають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електричне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коло.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819674"/>
            <a:ext cx="43577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04552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6439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Електрична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схема </a:t>
            </a:r>
            <a:r>
              <a:rPr lang="ru-RU" sz="3200" dirty="0"/>
              <a:t>-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креслення</a:t>
            </a:r>
            <a:r>
              <a:rPr lang="ru-RU" sz="3200" dirty="0"/>
              <a:t>, на </a:t>
            </a:r>
            <a:r>
              <a:rPr lang="ru-RU" sz="3200" dirty="0" err="1"/>
              <a:t>якому</a:t>
            </a:r>
            <a:r>
              <a:rPr lang="ru-RU" sz="3200" dirty="0"/>
              <a:t> </a:t>
            </a:r>
            <a:r>
              <a:rPr lang="ru-RU" sz="3200" dirty="0" err="1"/>
              <a:t>умовними</a:t>
            </a:r>
            <a:r>
              <a:rPr lang="ru-RU" sz="3200" dirty="0"/>
              <a:t> </a:t>
            </a:r>
            <a:r>
              <a:rPr lang="ru-RU" sz="3200" dirty="0" err="1"/>
              <a:t>позначеннями</a:t>
            </a:r>
            <a:r>
              <a:rPr lang="ru-RU" sz="3200" dirty="0"/>
              <a:t> </a:t>
            </a:r>
            <a:r>
              <a:rPr lang="ru-RU" sz="3200" dirty="0" smtClean="0"/>
              <a:t>показано</a:t>
            </a:r>
            <a:r>
              <a:rPr lang="ru-RU" sz="3200" dirty="0"/>
              <a:t>,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яких</a:t>
            </a:r>
            <a:r>
              <a:rPr lang="ru-RU" sz="3200" dirty="0"/>
              <a:t> </a:t>
            </a:r>
            <a:r>
              <a:rPr lang="ru-RU" sz="3200" dirty="0" err="1"/>
              <a:t>елементів</a:t>
            </a:r>
            <a:r>
              <a:rPr lang="ru-RU" sz="3200" dirty="0"/>
              <a:t> </a:t>
            </a:r>
            <a:r>
              <a:rPr lang="ru-RU" sz="3200" dirty="0" err="1"/>
              <a:t>складається</a:t>
            </a:r>
            <a:r>
              <a:rPr lang="ru-RU" sz="3200" dirty="0"/>
              <a:t> </a:t>
            </a:r>
            <a:r>
              <a:rPr lang="ru-RU" sz="3200" dirty="0" err="1"/>
              <a:t>електричне</a:t>
            </a:r>
            <a:r>
              <a:rPr lang="ru-RU" sz="3200" dirty="0"/>
              <a:t> коло </a:t>
            </a:r>
            <a:r>
              <a:rPr lang="ru-RU" sz="3200" dirty="0" err="1"/>
              <a:t>і</a:t>
            </a:r>
            <a:r>
              <a:rPr lang="ru-RU" sz="3200" dirty="0"/>
              <a:t> в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спосіб</a:t>
            </a:r>
            <a:r>
              <a:rPr lang="ru-RU" sz="3200" dirty="0"/>
              <a:t> </a:t>
            </a:r>
            <a:r>
              <a:rPr lang="ru-RU" sz="3200" dirty="0" smtClean="0"/>
              <a:t> </a:t>
            </a:r>
            <a:r>
              <a:rPr lang="ru-RU" sz="3200" dirty="0" err="1" smtClean="0"/>
              <a:t>ці</a:t>
            </a:r>
            <a:r>
              <a:rPr lang="ru-RU" sz="3200" dirty="0" smtClean="0"/>
              <a:t> </a:t>
            </a:r>
            <a:r>
              <a:rPr lang="ru-RU" sz="3200" dirty="0" err="1"/>
              <a:t>елементи</a:t>
            </a:r>
            <a:r>
              <a:rPr lang="ru-RU" sz="3200" dirty="0"/>
              <a:t> </a:t>
            </a:r>
            <a:r>
              <a:rPr lang="ru-RU" sz="3200" dirty="0" err="1"/>
              <a:t>з’єднані</a:t>
            </a:r>
            <a:r>
              <a:rPr lang="ru-RU" sz="3200" dirty="0"/>
              <a:t> </a:t>
            </a:r>
            <a:r>
              <a:rPr lang="ru-RU" sz="3200" dirty="0" err="1"/>
              <a:t>між</a:t>
            </a:r>
            <a:r>
              <a:rPr lang="ru-RU" sz="3200" dirty="0"/>
              <a:t> собою.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714620"/>
            <a:ext cx="435771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3526704"/>
            <a:ext cx="2740864" cy="297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54198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85926"/>
            <a:ext cx="4143404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7224" y="64291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Схема розгалуженого кола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35719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23403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04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Деякі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умовні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позначення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застосовувані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 схемах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40005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400052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80768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3577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43438" y="79086"/>
            <a:ext cx="43594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напрямок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струму в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колі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умовно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прийнято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напрямок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, у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якому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рухалися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б по колу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частинки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мають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позитивний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заряд,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тобто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напрямок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позитивного полюса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джерела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струму до негативного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38075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5400" dirty="0" smtClean="0"/>
              <a:t>   </a:t>
            </a:r>
            <a:r>
              <a:rPr lang="uk-UA" sz="5400" dirty="0" smtClean="0">
                <a:solidFill>
                  <a:schemeClr val="tx1"/>
                </a:solidFill>
              </a:rPr>
              <a:t>Електричний струм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sz="quarter" idx="1"/>
          </p:nvPr>
        </p:nvSpPr>
        <p:spPr>
          <a:xfrm>
            <a:off x="457200" y="1857375"/>
            <a:ext cx="8229600" cy="4010025"/>
          </a:xfrm>
        </p:spPr>
        <p:txBody>
          <a:bodyPr/>
          <a:lstStyle/>
          <a:p>
            <a:pPr eaLnBrk="1" hangingPunct="1"/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Впорядкований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рух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вільних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носіїв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електричного</a:t>
            </a:r>
            <a:r>
              <a:rPr lang="ru-RU" sz="4800" dirty="0" smtClean="0">
                <a:solidFill>
                  <a:srgbClr val="FF0000"/>
                </a:solidFill>
              </a:rPr>
              <a:t> заряду </a:t>
            </a:r>
            <a:r>
              <a:rPr lang="ru-RU" sz="4800" dirty="0" err="1" smtClean="0">
                <a:solidFill>
                  <a:srgbClr val="FF0000"/>
                </a:solidFill>
              </a:rPr>
              <a:t>називається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b="1" i="1" dirty="0" err="1" smtClean="0"/>
              <a:t>електричним</a:t>
            </a:r>
            <a:r>
              <a:rPr lang="ru-RU" sz="4800" b="1" i="1" dirty="0" smtClean="0"/>
              <a:t> </a:t>
            </a:r>
            <a:r>
              <a:rPr lang="ru-RU" sz="4800" b="1" i="1" dirty="0" err="1" smtClean="0"/>
              <a:t>струмом</a:t>
            </a:r>
            <a:endParaRPr lang="uk-UA" sz="4800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857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Задача 1.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Накресліть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схему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з'єднання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батарейки,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двох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лампочок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ключа в коло, у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якому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вмикання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вимикання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лампочок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здійснюється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одним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ключем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928934"/>
            <a:ext cx="45005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85133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57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Задача 2.</a:t>
            </a:r>
            <a:r>
              <a:rPr lang="ru-RU" sz="3200" dirty="0"/>
              <a:t> </a:t>
            </a:r>
            <a:r>
              <a:rPr lang="ru-RU" sz="3200" dirty="0" err="1"/>
              <a:t>Накресліть</a:t>
            </a:r>
            <a:r>
              <a:rPr lang="ru-RU" sz="3200" dirty="0"/>
              <a:t> схему </a:t>
            </a:r>
            <a:r>
              <a:rPr lang="ru-RU" sz="3200" dirty="0" err="1"/>
              <a:t>з'єднання</a:t>
            </a:r>
            <a:r>
              <a:rPr lang="ru-RU" sz="3200" dirty="0"/>
              <a:t> батарейки, </a:t>
            </a:r>
            <a:r>
              <a:rPr lang="ru-RU" sz="3200" dirty="0" err="1"/>
              <a:t>двох</a:t>
            </a:r>
            <a:r>
              <a:rPr lang="ru-RU" sz="3200" dirty="0"/>
              <a:t> </a:t>
            </a:r>
            <a:r>
              <a:rPr lang="ru-RU" sz="3200" dirty="0" err="1"/>
              <a:t>лампочок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двох</a:t>
            </a:r>
            <a:r>
              <a:rPr lang="ru-RU" sz="3200" dirty="0"/>
              <a:t> </a:t>
            </a:r>
            <a:r>
              <a:rPr lang="ru-RU" sz="3200" dirty="0" err="1"/>
              <a:t>ключів</a:t>
            </a:r>
            <a:r>
              <a:rPr lang="ru-RU" sz="3200" dirty="0"/>
              <a:t> у коло, у </a:t>
            </a:r>
            <a:r>
              <a:rPr lang="ru-RU" sz="3200" dirty="0" err="1"/>
              <a:t>якому</a:t>
            </a:r>
            <a:r>
              <a:rPr lang="ru-RU" sz="3200" dirty="0"/>
              <a:t> </a:t>
            </a:r>
            <a:r>
              <a:rPr lang="ru-RU" sz="3200" dirty="0" err="1"/>
              <a:t>кожна</a:t>
            </a:r>
            <a:r>
              <a:rPr lang="ru-RU" sz="3200" dirty="0"/>
              <a:t>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лампочок</a:t>
            </a:r>
            <a:r>
              <a:rPr lang="ru-RU" sz="3200" dirty="0"/>
              <a:t> </a:t>
            </a:r>
            <a:r>
              <a:rPr lang="ru-RU" sz="3200" dirty="0" err="1"/>
              <a:t>вмикається</a:t>
            </a:r>
            <a:r>
              <a:rPr lang="ru-RU" sz="3200" dirty="0"/>
              <a:t> та </a:t>
            </a:r>
            <a:r>
              <a:rPr lang="ru-RU" sz="3200" dirty="0" err="1"/>
              <a:t>вимикається</a:t>
            </a:r>
            <a:r>
              <a:rPr lang="ru-RU" sz="3200" dirty="0"/>
              <a:t> </a:t>
            </a:r>
            <a:r>
              <a:rPr lang="ru-RU" sz="3200" dirty="0" err="1"/>
              <a:t>незалежно</a:t>
            </a:r>
            <a:r>
              <a:rPr lang="ru-RU" sz="3200" dirty="0"/>
              <a:t> одна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одної</a:t>
            </a:r>
            <a:r>
              <a:rPr lang="ru-RU" sz="3200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86058"/>
            <a:ext cx="5357850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03556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Задача 3.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Накресліть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схему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з'єднання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батарейки, лампочки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дзвінка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двох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ключів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. Лампочка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вмикається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щоразу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, коли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дзвонить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дзвінок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але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може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працювати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випадку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, коли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дзвінок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вимкнений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42862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64525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Задача 4.</a:t>
            </a:r>
            <a:r>
              <a:rPr lang="ru-RU" sz="3200" dirty="0"/>
              <a:t> </a:t>
            </a:r>
            <a:r>
              <a:rPr lang="ru-RU" sz="3200" dirty="0" err="1"/>
              <a:t>Накресліть</a:t>
            </a:r>
            <a:r>
              <a:rPr lang="ru-RU" sz="3200" dirty="0"/>
              <a:t> схему </a:t>
            </a:r>
            <a:r>
              <a:rPr lang="ru-RU" sz="3200" dirty="0" err="1"/>
              <a:t>з'єднання</a:t>
            </a:r>
            <a:r>
              <a:rPr lang="ru-RU" sz="3200" dirty="0"/>
              <a:t> батарейки, </a:t>
            </a:r>
            <a:r>
              <a:rPr lang="ru-RU" sz="3200" dirty="0" err="1"/>
              <a:t>двох</a:t>
            </a:r>
            <a:r>
              <a:rPr lang="ru-RU" sz="3200" dirty="0"/>
              <a:t> </a:t>
            </a:r>
            <a:r>
              <a:rPr lang="ru-RU" sz="3200" dirty="0" err="1"/>
              <a:t>вимикачів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одного </a:t>
            </a:r>
            <a:r>
              <a:rPr lang="ru-RU" sz="3200" dirty="0" err="1"/>
              <a:t>дзвінка</a:t>
            </a:r>
            <a:r>
              <a:rPr lang="ru-RU" sz="3200" dirty="0"/>
              <a:t>, при </a:t>
            </a:r>
            <a:r>
              <a:rPr lang="ru-RU" sz="3200" dirty="0" err="1"/>
              <a:t>якому</a:t>
            </a:r>
            <a:r>
              <a:rPr lang="ru-RU" sz="3200" dirty="0"/>
              <a:t> </a:t>
            </a:r>
            <a:r>
              <a:rPr lang="ru-RU" sz="3200" dirty="0" err="1"/>
              <a:t>подзвонити</a:t>
            </a:r>
            <a:r>
              <a:rPr lang="ru-RU" sz="3200" dirty="0"/>
              <a:t>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б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двох</a:t>
            </a:r>
            <a:r>
              <a:rPr lang="ru-RU" sz="3200" dirty="0"/>
              <a:t> </a:t>
            </a:r>
            <a:r>
              <a:rPr lang="ru-RU" sz="3200" dirty="0" err="1"/>
              <a:t>різних</a:t>
            </a:r>
            <a:r>
              <a:rPr lang="ru-RU" sz="3200" dirty="0"/>
              <a:t> </a:t>
            </a:r>
            <a:r>
              <a:rPr lang="ru-RU" sz="3200" dirty="0" err="1"/>
              <a:t>місць</a:t>
            </a:r>
            <a:r>
              <a:rPr lang="ru-RU" sz="3200" dirty="0"/>
              <a:t>. </a:t>
            </a:r>
          </a:p>
          <a:p>
            <a:pPr algn="just"/>
            <a:r>
              <a:rPr lang="ru-RU" sz="3200" dirty="0"/>
              <a:t>Де на </a:t>
            </a:r>
            <a:r>
              <a:rPr lang="ru-RU" sz="3200" dirty="0" err="1"/>
              <a:t>практиці</a:t>
            </a:r>
            <a:r>
              <a:rPr lang="ru-RU" sz="3200" dirty="0"/>
              <a:t>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використовувати</a:t>
            </a:r>
            <a:r>
              <a:rPr lang="ru-RU" sz="3200" dirty="0"/>
              <a:t> </a:t>
            </a:r>
            <a:r>
              <a:rPr lang="ru-RU" sz="3200" dirty="0" err="1"/>
              <a:t>таку</a:t>
            </a:r>
            <a:r>
              <a:rPr lang="ru-RU" sz="3200" dirty="0"/>
              <a:t> схему?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876"/>
            <a:ext cx="485778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873113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Умови </a:t>
            </a:r>
            <a:r>
              <a:rPr lang="en-US" smtClean="0">
                <a:solidFill>
                  <a:schemeClr val="tx1"/>
                </a:solidFill>
                <a:cs typeface="Times New Roman" pitchFamily="18" charset="0"/>
              </a:rPr>
              <a:t>i</a:t>
            </a:r>
            <a:r>
              <a:rPr lang="ru-RU" smtClean="0">
                <a:solidFill>
                  <a:schemeClr val="tx1"/>
                </a:solidFill>
                <a:cs typeface="Times New Roman" pitchFamily="18" charset="0"/>
              </a:rPr>
              <a:t>снування струму:</a:t>
            </a:r>
            <a:endParaRPr lang="uk-UA" smtClean="0">
              <a:solidFill>
                <a:schemeClr val="bg1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Наявність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вільних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електричних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зарядів</a:t>
            </a:r>
            <a:endParaRPr lang="ru-RU" sz="4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Наявність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електричного</a:t>
            </a:r>
            <a:r>
              <a:rPr lang="ru-RU" sz="4400" dirty="0" smtClean="0">
                <a:solidFill>
                  <a:srgbClr val="FF0000"/>
                </a:solidFill>
              </a:rPr>
              <a:t> поля</a:t>
            </a:r>
          </a:p>
          <a:p>
            <a:pPr eaLnBrk="1" hangingPunct="1"/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Замкнуте</a:t>
            </a:r>
            <a:r>
              <a:rPr lang="ru-RU" sz="4400" dirty="0" smtClean="0">
                <a:solidFill>
                  <a:srgbClr val="FF0000"/>
                </a:solidFill>
              </a:rPr>
              <a:t> коло</a:t>
            </a:r>
            <a:endParaRPr lang="uk-UA" sz="4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88"/>
          </a:xfrm>
        </p:spPr>
        <p:txBody>
          <a:bodyPr/>
          <a:lstStyle/>
          <a:p>
            <a:pPr eaLnBrk="1" hangingPunct="1"/>
            <a:r>
              <a:rPr lang="ru-RU" sz="3600" dirty="0" err="1" smtClean="0">
                <a:solidFill>
                  <a:schemeClr val="tx1"/>
                </a:solidFill>
              </a:rPr>
              <a:t>Впорядкований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рух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електронів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у </a:t>
            </a:r>
            <a:r>
              <a:rPr lang="ru-RU" sz="3600" dirty="0" err="1" smtClean="0">
                <a:solidFill>
                  <a:schemeClr val="tx1"/>
                </a:solidFill>
              </a:rPr>
              <a:t>металевому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провіднику</a:t>
            </a:r>
            <a:endParaRPr lang="ru-RU" sz="3600" dirty="0" smtClean="0">
              <a:solidFill>
                <a:schemeClr val="tx1"/>
              </a:solidFill>
            </a:endParaRPr>
          </a:p>
        </p:txBody>
      </p:sp>
      <p:sp>
        <p:nvSpPr>
          <p:cNvPr id="20483" name="Содержимое 5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4100" name="Picture 2" descr="C:\Program Files\Physicon\Open Physics 2.6. Part 2\content\chapter1\section\paragraph8\images\1-8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25"/>
            <a:ext cx="91440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8"/>
          <p:cNvSpPr>
            <a:spLocks noGrp="1"/>
          </p:cNvSpPr>
          <p:nvPr>
            <p:ph type="title"/>
          </p:nvPr>
        </p:nvSpPr>
        <p:spPr>
          <a:xfrm>
            <a:off x="395288" y="228600"/>
            <a:ext cx="8370887" cy="990600"/>
          </a:xfrm>
        </p:spPr>
        <p:txBody>
          <a:bodyPr/>
          <a:lstStyle/>
          <a:p>
            <a:pPr eaLnBrk="1" hangingPunct="1"/>
            <a:r>
              <a:rPr lang="ru-RU" dirty="0" err="1" smtClean="0">
                <a:solidFill>
                  <a:srgbClr val="FF0000"/>
                </a:solidFill>
              </a:rPr>
              <a:t>Напрямок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електричного</a:t>
            </a:r>
            <a:r>
              <a:rPr lang="ru-RU" dirty="0" smtClean="0">
                <a:solidFill>
                  <a:srgbClr val="FF0000"/>
                </a:solidFill>
              </a:rPr>
              <a:t> струму</a:t>
            </a:r>
            <a:endParaRPr lang="uk-UA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571625"/>
            <a:ext cx="8643937" cy="4857750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За </a:t>
            </a:r>
            <a:r>
              <a:rPr lang="ru-RU" sz="5400" dirty="0" err="1" smtClean="0">
                <a:solidFill>
                  <a:srgbClr val="FF0000"/>
                </a:solidFill>
              </a:rPr>
              <a:t>напрямок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</a:rPr>
              <a:t>електричного</a:t>
            </a:r>
            <a:r>
              <a:rPr lang="ru-RU" sz="5400" dirty="0" smtClean="0">
                <a:solidFill>
                  <a:srgbClr val="FF0000"/>
                </a:solidFill>
              </a:rPr>
              <a:t> струму</a:t>
            </a:r>
            <a:r>
              <a:rPr lang="ru-RU" sz="5400" dirty="0" smtClean="0"/>
              <a:t> </a:t>
            </a:r>
            <a:r>
              <a:rPr lang="ru-RU" sz="5400" dirty="0" err="1" smtClean="0"/>
              <a:t>прийнято</a:t>
            </a:r>
            <a:r>
              <a:rPr lang="ru-RU" sz="5400" dirty="0" smtClean="0"/>
              <a:t> </a:t>
            </a:r>
            <a:r>
              <a:rPr lang="ru-RU" sz="5400" dirty="0" err="1" smtClean="0"/>
              <a:t>напрямок</a:t>
            </a:r>
            <a:r>
              <a:rPr lang="ru-RU" sz="5400" dirty="0" smtClean="0"/>
              <a:t> </a:t>
            </a:r>
            <a:r>
              <a:rPr lang="ru-RU" sz="5400" dirty="0" err="1" smtClean="0"/>
              <a:t>руху</a:t>
            </a:r>
            <a:r>
              <a:rPr lang="ru-RU" sz="5400" dirty="0" smtClean="0"/>
              <a:t> </a:t>
            </a:r>
            <a:r>
              <a:rPr lang="ru-RU" sz="5400" dirty="0" err="1" smtClean="0">
                <a:solidFill>
                  <a:srgbClr val="FF0000"/>
                </a:solidFill>
              </a:rPr>
              <a:t>позитивних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err="1" smtClean="0"/>
              <a:t>вільних</a:t>
            </a:r>
            <a:r>
              <a:rPr lang="ru-RU" sz="5400" dirty="0" smtClean="0"/>
              <a:t> </a:t>
            </a:r>
            <a:r>
              <a:rPr lang="ru-RU" sz="5400" dirty="0" err="1" smtClean="0"/>
              <a:t>зарядів</a:t>
            </a:r>
            <a:endParaRPr lang="ru-RU" sz="5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6333133"/>
            <a:ext cx="5487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Прямокутник 4"/>
          <p:cNvSpPr/>
          <p:nvPr/>
        </p:nvSpPr>
        <p:spPr>
          <a:xfrm>
            <a:off x="2040148" y="3170170"/>
            <a:ext cx="5063642" cy="2529923"/>
          </a:xfrm>
          <a:prstGeom prst="rect">
            <a:avLst/>
          </a:prstGeom>
          <a:solidFill>
            <a:schemeClr val="lt2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uk-UA" sz="2400" b="1" u="sng" cap="all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всі речовини й матеріали поділяють на: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Провідники.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Діелектрики.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Напівпровідники.</a:t>
            </a:r>
          </a:p>
          <a:p>
            <a:pPr marL="457200" indent="-457200" algn="ctr">
              <a:buFont typeface="+mj-lt"/>
              <a:buAutoNum type="arabicPeriod"/>
            </a:pPr>
            <a:endParaRPr lang="uk-UA" sz="2000" b="1" dirty="0">
              <a:solidFill>
                <a:schemeClr val="accent2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25878" y="190845"/>
            <a:ext cx="7492181" cy="1766637"/>
          </a:xfrm>
          <a:prstGeom prst="rect">
            <a:avLst/>
          </a:prstGeom>
          <a:solidFill>
            <a:schemeClr val="lt2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uk-UA" sz="2800" b="1" u="sng" cap="all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Електрична провідність речовини:</a:t>
            </a:r>
          </a:p>
          <a:p>
            <a:pPr algn="ctr"/>
            <a:r>
              <a:rPr lang="uk-UA" sz="2400" b="1" cap="all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 </a:t>
            </a:r>
            <a:r>
              <a:rPr lang="uk-UA" sz="24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— це здатність речовини проводити електричний струм.</a:t>
            </a:r>
            <a:endParaRPr lang="uk-UA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4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6333133"/>
            <a:ext cx="5487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" name="Прямокутник 3"/>
          <p:cNvSpPr/>
          <p:nvPr/>
        </p:nvSpPr>
        <p:spPr>
          <a:xfrm>
            <a:off x="825879" y="1074164"/>
            <a:ext cx="7492181" cy="1335750"/>
          </a:xfrm>
          <a:prstGeom prst="rect">
            <a:avLst/>
          </a:prstGeom>
          <a:solidFill>
            <a:schemeClr val="lt2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uk-UA" sz="2800" b="1" u="sng" cap="all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провідники</a:t>
            </a:r>
          </a:p>
          <a:p>
            <a:pPr algn="ctr"/>
            <a:r>
              <a:rPr lang="uk-UA" sz="2400" b="1" cap="all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 </a:t>
            </a:r>
            <a:r>
              <a:rPr lang="uk-UA" sz="24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— це речовини та матеріали, які добре проводять електричний струм.</a:t>
            </a:r>
            <a:endParaRPr lang="uk-UA" sz="2400" b="1" dirty="0">
              <a:solidFill>
                <a:schemeClr val="accent2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825879" y="3519119"/>
            <a:ext cx="7492181" cy="1335750"/>
          </a:xfrm>
          <a:prstGeom prst="rect">
            <a:avLst/>
          </a:prstGeom>
          <a:solidFill>
            <a:schemeClr val="lt2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uk-UA" sz="2800" b="1" u="sng" cap="all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діелектрики</a:t>
            </a:r>
          </a:p>
          <a:p>
            <a:pPr algn="ctr"/>
            <a:r>
              <a:rPr lang="uk-UA" sz="2400" b="1" cap="all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 </a:t>
            </a:r>
            <a:r>
              <a:rPr lang="uk-UA" sz="24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— це речовини та матеріали, які погано проводять електричний струм.</a:t>
            </a:r>
            <a:endParaRPr lang="uk-UA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5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6333133"/>
            <a:ext cx="5487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6" y="970479"/>
            <a:ext cx="8760543" cy="51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3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6333133"/>
            <a:ext cx="5487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Прямокутник 4"/>
          <p:cNvSpPr/>
          <p:nvPr/>
        </p:nvSpPr>
        <p:spPr>
          <a:xfrm>
            <a:off x="2878349" y="1518350"/>
            <a:ext cx="3387252" cy="3564053"/>
          </a:xfrm>
          <a:prstGeom prst="rect">
            <a:avLst/>
          </a:prstGeom>
          <a:solidFill>
            <a:schemeClr val="lt2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uk-UA" sz="2400" b="1" u="sng" cap="all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Дії електричного струму: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32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Теплова.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32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Світлова.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32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Хімічна.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32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Магнітна.</a:t>
            </a:r>
          </a:p>
          <a:p>
            <a:pPr marL="457200" indent="-457200" algn="ctr">
              <a:buFont typeface="+mj-lt"/>
              <a:buAutoNum type="arabicPeriod"/>
            </a:pP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36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981</TotalTime>
  <Words>341</Words>
  <Application>Microsoft Office PowerPoint</Application>
  <PresentationFormat>Экран (4:3)</PresentationFormat>
  <Paragraphs>45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Обычная</vt:lpstr>
      <vt:lpstr>Презентация PowerPoint</vt:lpstr>
      <vt:lpstr>   Електричний струм</vt:lpstr>
      <vt:lpstr>Умови iснування струму:</vt:lpstr>
      <vt:lpstr>Впорядкований рух електронів у металевому провіднику</vt:lpstr>
      <vt:lpstr>Напрямок електричного струму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Електричне коло та його основні елементи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PSPU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оптика</dc:title>
  <dc:creator>a112_student</dc:creator>
  <cp:lastModifiedBy>Natalya</cp:lastModifiedBy>
  <cp:revision>79</cp:revision>
  <dcterms:created xsi:type="dcterms:W3CDTF">2005-11-02T11:24:31Z</dcterms:created>
  <dcterms:modified xsi:type="dcterms:W3CDTF">2022-03-16T17:53:40Z</dcterms:modified>
</cp:coreProperties>
</file>