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6" r:id="rId9"/>
    <p:sldId id="273" r:id="rId10"/>
    <p:sldId id="274" r:id="rId11"/>
    <p:sldId id="275" r:id="rId12"/>
    <p:sldId id="280" r:id="rId13"/>
    <p:sldId id="262" r:id="rId14"/>
    <p:sldId id="279" r:id="rId15"/>
    <p:sldId id="277" r:id="rId16"/>
    <p:sldId id="278" r:id="rId17"/>
    <p:sldId id="276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Тиск рідин і газів. Закон Паскаля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941168"/>
            <a:ext cx="8229600" cy="1612776"/>
          </a:xfrm>
        </p:spPr>
        <p:txBody>
          <a:bodyPr>
            <a:normAutofit fontScale="92500"/>
          </a:bodyPr>
          <a:lstStyle/>
          <a:p>
            <a:r>
              <a:rPr lang="ru-RU" sz="2400" dirty="0" err="1"/>
              <a:t>Гідравлічний</a:t>
            </a:r>
            <a:r>
              <a:rPr lang="ru-RU" sz="2400" dirty="0"/>
              <a:t> </a:t>
            </a:r>
            <a:r>
              <a:rPr lang="ru-RU" sz="2400" dirty="0" err="1"/>
              <a:t>прес</a:t>
            </a:r>
            <a:r>
              <a:rPr lang="ru-RU" sz="2400" dirty="0"/>
              <a:t> </a:t>
            </a: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отримати</a:t>
            </a:r>
            <a:r>
              <a:rPr lang="ru-RU" sz="2400" dirty="0"/>
              <a:t> </a:t>
            </a:r>
            <a:r>
              <a:rPr lang="ru-RU" sz="2400" b="1" dirty="0" err="1"/>
              <a:t>виграш</a:t>
            </a:r>
            <a:r>
              <a:rPr lang="ru-RU" sz="2400" b="1" dirty="0"/>
              <a:t> у </a:t>
            </a:r>
            <a:r>
              <a:rPr lang="ru-RU" sz="2400" b="1" dirty="0" err="1"/>
              <a:t>силі</a:t>
            </a:r>
            <a:r>
              <a:rPr lang="ru-RU" sz="2400" dirty="0"/>
              <a:t>: </a:t>
            </a:r>
            <a:r>
              <a:rPr lang="ru-RU" sz="2400" dirty="0" err="1"/>
              <a:t>діючи</a:t>
            </a:r>
            <a:r>
              <a:rPr lang="ru-RU" sz="2400" dirty="0"/>
              <a:t> на </a:t>
            </a:r>
            <a:r>
              <a:rPr lang="ru-RU" sz="2400" dirty="0" err="1"/>
              <a:t>малий</a:t>
            </a:r>
            <a:r>
              <a:rPr lang="ru-RU" sz="2400" dirty="0"/>
              <a:t>  </a:t>
            </a:r>
            <a:r>
              <a:rPr lang="ru-RU" sz="2400" dirty="0" smtClean="0"/>
              <a:t>поршень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площею</a:t>
            </a:r>
            <a:r>
              <a:rPr lang="ru-RU" sz="2400" dirty="0"/>
              <a:t> </a:t>
            </a:r>
            <a:r>
              <a:rPr lang="en-US" sz="2400" b="1" dirty="0"/>
              <a:t>S</a:t>
            </a:r>
            <a:r>
              <a:rPr lang="en-US" sz="2400" b="1" baseline="-25000" dirty="0"/>
              <a:t>1</a:t>
            </a:r>
            <a:r>
              <a:rPr lang="en-US" sz="2400" dirty="0"/>
              <a:t> </a:t>
            </a:r>
            <a:r>
              <a:rPr lang="ru-RU" sz="2400" dirty="0" err="1"/>
              <a:t>меншою</a:t>
            </a:r>
            <a:r>
              <a:rPr lang="ru-RU" sz="2400" dirty="0"/>
              <a:t> силою </a:t>
            </a:r>
            <a:r>
              <a:rPr lang="en-US" sz="2400" b="1" dirty="0"/>
              <a:t>F</a:t>
            </a:r>
            <a:r>
              <a:rPr lang="en-US" sz="2400" b="1" baseline="-25000" dirty="0"/>
              <a:t>1</a:t>
            </a:r>
            <a:r>
              <a:rPr lang="en-US" sz="2400" dirty="0"/>
              <a:t>, </a:t>
            </a:r>
            <a:r>
              <a:rPr lang="ru-RU" sz="2400" dirty="0" err="1"/>
              <a:t>маємо</a:t>
            </a:r>
            <a:r>
              <a:rPr lang="ru-RU" sz="2400" dirty="0"/>
              <a:t> </a:t>
            </a:r>
            <a:r>
              <a:rPr lang="ru-RU" sz="2400" dirty="0" err="1"/>
              <a:t>змогу</a:t>
            </a:r>
            <a:r>
              <a:rPr lang="ru-RU" sz="2400" dirty="0"/>
              <a:t> </a:t>
            </a:r>
            <a:r>
              <a:rPr lang="ru-RU" sz="2400" dirty="0" err="1"/>
              <a:t>стискати</a:t>
            </a:r>
            <a:r>
              <a:rPr lang="ru-RU" sz="2400" dirty="0"/>
              <a:t> (</a:t>
            </a:r>
            <a:r>
              <a:rPr lang="ru-RU" sz="2400" dirty="0" err="1"/>
              <a:t>пресувати</a:t>
            </a:r>
            <a:r>
              <a:rPr lang="ru-RU" sz="2400" dirty="0"/>
              <a:t>) </a:t>
            </a:r>
            <a:r>
              <a:rPr lang="ru-RU" sz="2400" dirty="0" err="1"/>
              <a:t>тіло</a:t>
            </a:r>
            <a:r>
              <a:rPr lang="ru-RU" sz="2400" dirty="0"/>
              <a:t>, </a:t>
            </a:r>
            <a:r>
              <a:rPr lang="ru-RU" sz="2400" dirty="0" err="1" smtClean="0"/>
              <a:t>розташоване</a:t>
            </a:r>
            <a:r>
              <a:rPr lang="ru-RU" sz="2400" dirty="0" smtClean="0"/>
              <a:t> </a:t>
            </a:r>
            <a:r>
              <a:rPr lang="ru-RU" sz="2400" dirty="0"/>
              <a:t>над поршнем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площею</a:t>
            </a:r>
            <a:r>
              <a:rPr lang="ru-RU" sz="2400" dirty="0"/>
              <a:t> </a:t>
            </a:r>
            <a:r>
              <a:rPr lang="en-US" sz="2400" b="1" dirty="0"/>
              <a:t>S</a:t>
            </a:r>
            <a:r>
              <a:rPr lang="en-US" sz="2400" b="1" baseline="-25000" dirty="0"/>
              <a:t>2</a:t>
            </a:r>
            <a:r>
              <a:rPr lang="en-US" sz="2400" dirty="0"/>
              <a:t>, </a:t>
            </a:r>
            <a:r>
              <a:rPr lang="ru-RU" sz="2400" dirty="0" err="1"/>
              <a:t>більшою</a:t>
            </a:r>
            <a:r>
              <a:rPr lang="ru-RU" sz="2400" dirty="0"/>
              <a:t> силою </a:t>
            </a:r>
            <a:r>
              <a:rPr lang="en-US" sz="2400" b="1" dirty="0"/>
              <a:t>F</a:t>
            </a:r>
            <a:r>
              <a:rPr lang="en-US" sz="2400" b="1" baseline="-25000" dirty="0"/>
              <a:t>2</a:t>
            </a:r>
            <a:endParaRPr lang="ru-RU" sz="2400" b="1" baseline="-25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</a:t>
            </a:r>
            <a:r>
              <a:rPr lang="ru-RU" dirty="0" err="1" smtClean="0"/>
              <a:t>ідравлічний</a:t>
            </a:r>
            <a:r>
              <a:rPr lang="ru-RU" dirty="0" smtClean="0"/>
              <a:t> </a:t>
            </a:r>
            <a:r>
              <a:rPr lang="ru-RU" dirty="0" err="1"/>
              <a:t>прес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1268760"/>
            <a:ext cx="5472608" cy="352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2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</a:t>
            </a:r>
            <a:r>
              <a:rPr lang="ru-RU" dirty="0" err="1" smtClean="0"/>
              <a:t>ідравлічний</a:t>
            </a:r>
            <a:r>
              <a:rPr lang="ru-RU" dirty="0" smtClean="0"/>
              <a:t> </a:t>
            </a:r>
            <a:r>
              <a:rPr lang="ru-RU" dirty="0" err="1"/>
              <a:t>прес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044731"/>
            <a:ext cx="4392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Сила,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діє</a:t>
            </a:r>
            <a:r>
              <a:rPr lang="ru-RU" sz="2800" dirty="0"/>
              <a:t> з боку </a:t>
            </a:r>
            <a:r>
              <a:rPr lang="ru-RU" sz="2800" dirty="0" err="1"/>
              <a:t>рідини</a:t>
            </a:r>
            <a:r>
              <a:rPr lang="ru-RU" sz="2800" dirty="0"/>
              <a:t> на великий </a:t>
            </a:r>
            <a:r>
              <a:rPr lang="ru-RU" sz="2800" dirty="0" smtClean="0"/>
              <a:t>поршень</a:t>
            </a:r>
            <a:r>
              <a:rPr lang="ru-RU" sz="2800" dirty="0"/>
              <a:t>, є </a:t>
            </a:r>
            <a:r>
              <a:rPr lang="ru-RU" sz="2800" dirty="0" err="1"/>
              <a:t>більшою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сили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діє</a:t>
            </a:r>
            <a:r>
              <a:rPr lang="ru-RU" sz="2800" dirty="0"/>
              <a:t> на </a:t>
            </a:r>
            <a:r>
              <a:rPr lang="ru-RU" sz="2800" dirty="0" err="1" smtClean="0"/>
              <a:t>малий</a:t>
            </a:r>
            <a:r>
              <a:rPr lang="ru-RU" sz="2800" dirty="0" smtClean="0"/>
              <a:t> </a:t>
            </a:r>
            <a:r>
              <a:rPr lang="ru-RU" sz="2800" dirty="0"/>
              <a:t>поршень, у </a:t>
            </a:r>
            <a:r>
              <a:rPr lang="ru-RU" sz="2800" dirty="0" err="1"/>
              <a:t>стільки</a:t>
            </a:r>
            <a:r>
              <a:rPr lang="ru-RU" sz="2800" dirty="0"/>
              <a:t> </a:t>
            </a:r>
            <a:r>
              <a:rPr lang="ru-RU" sz="2800" dirty="0" err="1"/>
              <a:t>разів</a:t>
            </a:r>
            <a:r>
              <a:rPr lang="ru-RU" sz="2800" dirty="0"/>
              <a:t>, у </a:t>
            </a:r>
            <a:r>
              <a:rPr lang="ru-RU" sz="2800" dirty="0" err="1" smtClean="0"/>
              <a:t>скільки</a:t>
            </a:r>
            <a:r>
              <a:rPr lang="ru-RU" sz="2800" dirty="0" smtClean="0"/>
              <a:t> </a:t>
            </a:r>
            <a:r>
              <a:rPr lang="ru-RU" sz="2800" dirty="0" err="1"/>
              <a:t>разів</a:t>
            </a:r>
            <a:r>
              <a:rPr lang="ru-RU" sz="2800" dirty="0"/>
              <a:t> </a:t>
            </a:r>
            <a:r>
              <a:rPr lang="ru-RU" sz="2800" dirty="0" err="1"/>
              <a:t>площа</a:t>
            </a:r>
            <a:r>
              <a:rPr lang="ru-RU" sz="2800" dirty="0"/>
              <a:t> великого поршня </a:t>
            </a:r>
            <a:r>
              <a:rPr lang="ru-RU" sz="2800" dirty="0" err="1"/>
              <a:t>більша</a:t>
            </a:r>
            <a:r>
              <a:rPr lang="ru-RU" sz="2800" dirty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/>
              <a:t>площі</a:t>
            </a:r>
            <a:r>
              <a:rPr lang="ru-RU" sz="2800" dirty="0"/>
              <a:t> малого: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04048" y="2636912"/>
                <a:ext cx="3741287" cy="235506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72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7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7200" b="1" i="1" smtClean="0"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72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7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7200" b="1" i="1" smtClean="0"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72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7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72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7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72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72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7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72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72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6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636912"/>
                <a:ext cx="3741287" cy="23550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9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Гідравлічний</a:t>
            </a:r>
            <a:r>
              <a:rPr lang="ru-RU" dirty="0"/>
              <a:t> </a:t>
            </a:r>
            <a:r>
              <a:rPr lang="ru-RU" dirty="0" err="1"/>
              <a:t>прес</a:t>
            </a:r>
            <a:endParaRPr lang="ru-RU" dirty="0"/>
          </a:p>
        </p:txBody>
      </p:sp>
      <p:pic>
        <p:nvPicPr>
          <p:cNvPr id="5122" name="Picture 2" descr="C:\Documents and Settings\эдвард\Рабочий стол\Пресс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7" y="1772816"/>
            <a:ext cx="8248916" cy="464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70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1040979"/>
          </a:xfrm>
        </p:spPr>
        <p:txBody>
          <a:bodyPr>
            <a:normAutofit/>
          </a:bodyPr>
          <a:lstStyle/>
          <a:p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нерухомої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 </a:t>
            </a:r>
            <a:r>
              <a:rPr lang="ru-RU" b="1" i="1" dirty="0" err="1" smtClean="0"/>
              <a:t>гідростатичним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тиском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Гідростатичний тиск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15719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err="1" smtClean="0"/>
              <a:t>Гідростатичний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тиск</a:t>
            </a:r>
            <a:r>
              <a:rPr lang="ru-RU" sz="2400" dirty="0" smtClean="0"/>
              <a:t> на </a:t>
            </a:r>
            <a:r>
              <a:rPr lang="ru-RU" sz="2400" dirty="0" err="1" smtClean="0"/>
              <a:t>будь-якій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глибині</a:t>
            </a:r>
            <a:r>
              <a:rPr lang="ru-RU" sz="2400" dirty="0" smtClean="0"/>
              <a:t> </a:t>
            </a:r>
            <a:r>
              <a:rPr lang="ru-RU" sz="2400" dirty="0" err="1" smtClean="0"/>
              <a:t>усередині</a:t>
            </a:r>
            <a:r>
              <a:rPr lang="ru-RU" sz="2400" dirty="0" smtClean="0"/>
              <a:t> </a:t>
            </a:r>
            <a:r>
              <a:rPr lang="ru-RU" sz="2400" dirty="0" err="1" smtClean="0"/>
              <a:t>рідини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залежить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b="1" i="1" dirty="0" err="1" smtClean="0"/>
              <a:t>густини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рідини</a:t>
            </a:r>
            <a:r>
              <a:rPr lang="ru-RU" sz="2400" dirty="0" smtClean="0"/>
              <a:t>, </a:t>
            </a:r>
            <a:r>
              <a:rPr lang="ru-RU" sz="2400" b="1" i="1" dirty="0" err="1" smtClean="0"/>
              <a:t>прискорення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вільного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падіння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глибини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на</a:t>
            </a:r>
            <a:r>
              <a:rPr lang="ru-RU" sz="2400" dirty="0" smtClean="0"/>
              <a:t> </a:t>
            </a:r>
            <a:r>
              <a:rPr lang="ru-RU" sz="2400" dirty="0" err="1" smtClean="0"/>
              <a:t>якій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тиск</a:t>
            </a:r>
            <a:r>
              <a:rPr lang="ru-RU" sz="2400" dirty="0" smtClean="0"/>
              <a:t>.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047117"/>
              </p:ext>
            </p:extLst>
          </p:nvPr>
        </p:nvGraphicFramePr>
        <p:xfrm>
          <a:off x="1511660" y="2780928"/>
          <a:ext cx="5904656" cy="174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Формула" r:id="rId3" imgW="545760" imgH="203040" progId="Equation.3">
                  <p:embed/>
                </p:oleObj>
              </mc:Choice>
              <mc:Fallback>
                <p:oleObj name="Формула" r:id="rId3" imgW="5457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660" y="2780928"/>
                        <a:ext cx="5904656" cy="1741589"/>
                      </a:xfrm>
                      <a:prstGeom prst="rect">
                        <a:avLst/>
                      </a:prstGeom>
                      <a:noFill/>
                      <a:ln w="444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0" y="188913"/>
            <a:ext cx="8569325" cy="1511300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Властивістю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рідини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передавати</a:t>
            </a:r>
            <a:r>
              <a:rPr lang="ru-RU" sz="2800" dirty="0" smtClean="0">
                <a:solidFill>
                  <a:schemeClr val="tx1"/>
                </a:solidFill>
              </a:rPr>
              <a:t> в </a:t>
            </a:r>
            <a:r>
              <a:rPr lang="ru-RU" sz="2800" dirty="0" err="1" smtClean="0">
                <a:solidFill>
                  <a:schemeClr val="tx1"/>
                </a:solidFill>
              </a:rPr>
              <a:t>усі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сторони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здійснюваний</a:t>
            </a:r>
            <a:r>
              <a:rPr lang="ru-RU" sz="2800" dirty="0" smtClean="0">
                <a:solidFill>
                  <a:schemeClr val="tx1"/>
                </a:solidFill>
              </a:rPr>
              <a:t> на </a:t>
            </a:r>
            <a:r>
              <a:rPr lang="ru-RU" sz="2800" dirty="0" err="1" smtClean="0">
                <a:solidFill>
                  <a:schemeClr val="tx1"/>
                </a:solidFill>
              </a:rPr>
              <a:t>неї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тиск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пояснюється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явище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/>
              <a:t>«</a:t>
            </a:r>
            <a:r>
              <a:rPr lang="ru-RU" sz="2800" b="1" dirty="0" err="1" smtClean="0">
                <a:solidFill>
                  <a:schemeClr val="hlink"/>
                </a:solidFill>
              </a:rPr>
              <a:t>гідростатичний</a:t>
            </a:r>
            <a:r>
              <a:rPr lang="ru-RU" sz="2800" b="1" dirty="0" smtClean="0">
                <a:solidFill>
                  <a:schemeClr val="hlink"/>
                </a:solidFill>
              </a:rPr>
              <a:t> </a:t>
            </a:r>
            <a:r>
              <a:rPr lang="ru-RU" sz="2800" b="1" dirty="0" smtClean="0">
                <a:solidFill>
                  <a:schemeClr val="hlink"/>
                </a:solidFill>
              </a:rPr>
              <a:t>парадокс</a:t>
            </a:r>
            <a:endParaRPr lang="ru-RU" sz="2800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4" cstate="print"/>
          <a:srcRect l="9430" t="11866" r="7982" b="10162"/>
          <a:stretch/>
        </p:blipFill>
        <p:spPr bwMode="auto">
          <a:xfrm>
            <a:off x="899592" y="3165984"/>
            <a:ext cx="7704856" cy="351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323850" y="1772816"/>
            <a:ext cx="8642350" cy="113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dirty="0">
                <a:latin typeface="Calibri" pitchFamily="34" charset="0"/>
              </a:rPr>
              <a:t>Сила, з </a:t>
            </a:r>
            <a:r>
              <a:rPr lang="ru-RU" sz="2800" dirty="0" err="1">
                <a:latin typeface="Calibri" pitchFamily="34" charset="0"/>
              </a:rPr>
              <a:t>якою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рідина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тисне</a:t>
            </a:r>
            <a:r>
              <a:rPr lang="ru-RU" sz="2800" dirty="0">
                <a:latin typeface="Calibri" pitchFamily="34" charset="0"/>
              </a:rPr>
              <a:t> на дно </a:t>
            </a:r>
            <a:r>
              <a:rPr lang="ru-RU" sz="2800" dirty="0" err="1">
                <a:latin typeface="Calibri" pitchFamily="34" charset="0"/>
              </a:rPr>
              <a:t>посудини</a:t>
            </a:r>
            <a:r>
              <a:rPr lang="ru-RU" sz="2800" dirty="0">
                <a:latin typeface="Calibri" pitchFamily="34" charset="0"/>
              </a:rPr>
              <a:t>, </a:t>
            </a:r>
            <a:r>
              <a:rPr lang="ru-RU" sz="2800" dirty="0">
                <a:solidFill>
                  <a:schemeClr val="hlink"/>
                </a:solidFill>
                <a:latin typeface="Calibri" pitchFamily="34" charset="0"/>
              </a:rPr>
              <a:t>не </a:t>
            </a:r>
            <a:r>
              <a:rPr lang="ru-RU" sz="2800" dirty="0" err="1">
                <a:solidFill>
                  <a:schemeClr val="hlink"/>
                </a:solidFill>
                <a:latin typeface="Calibri" pitchFamily="34" charset="0"/>
              </a:rPr>
              <a:t>залежить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від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форми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посудини</a:t>
            </a:r>
            <a:r>
              <a:rPr lang="ru-RU" sz="2800" dirty="0">
                <a:latin typeface="Calibri" pitchFamily="34" charset="0"/>
              </a:rPr>
              <a:t>, </a:t>
            </a:r>
            <a:r>
              <a:rPr lang="ru-RU" sz="2800" dirty="0" err="1">
                <a:latin typeface="Calibri" pitchFamily="34" charset="0"/>
              </a:rPr>
              <a:t>якщо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посудини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мають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однакову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площу</a:t>
            </a:r>
            <a:r>
              <a:rPr lang="ru-RU" sz="2800" dirty="0">
                <a:latin typeface="Calibri" pitchFamily="34" charset="0"/>
              </a:rPr>
              <a:t> дна й </a:t>
            </a:r>
            <a:r>
              <a:rPr lang="ru-RU" sz="2800" dirty="0" err="1">
                <a:latin typeface="Calibri" pitchFamily="34" charset="0"/>
              </a:rPr>
              <a:t>однакову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висоту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стовпа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рідини</a:t>
            </a:r>
            <a:r>
              <a:rPr lang="ru-RU" sz="2800" dirty="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37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Визначте</a:t>
            </a:r>
            <a:r>
              <a:rPr lang="ru-RU" sz="2400" dirty="0" smtClean="0"/>
              <a:t> </a:t>
            </a:r>
            <a:r>
              <a:rPr lang="ru-RU" sz="2400" dirty="0" err="1" smtClean="0"/>
              <a:t>тиск</a:t>
            </a:r>
            <a:r>
              <a:rPr lang="ru-RU" sz="2400" dirty="0" smtClean="0"/>
              <a:t> води у </a:t>
            </a:r>
            <a:r>
              <a:rPr lang="ru-RU" sz="2400" dirty="0" err="1" smtClean="0"/>
              <a:t>найглибшому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місці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Світового</a:t>
            </a:r>
            <a:r>
              <a:rPr lang="ru-RU" sz="2400" dirty="0" smtClean="0"/>
              <a:t> океану — у </a:t>
            </a:r>
            <a:r>
              <a:rPr lang="ru-RU" sz="2400" dirty="0" err="1" smtClean="0"/>
              <a:t>Маріанській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западині</a:t>
            </a:r>
            <a:r>
              <a:rPr lang="ru-RU" sz="2400" dirty="0" smtClean="0"/>
              <a:t>  в Тихому </a:t>
            </a:r>
            <a:r>
              <a:rPr lang="ru-RU" sz="2400" dirty="0" err="1" smtClean="0"/>
              <a:t>океані</a:t>
            </a:r>
            <a:r>
              <a:rPr lang="ru-RU" sz="2400" dirty="0" smtClean="0"/>
              <a:t>, де </a:t>
            </a:r>
            <a:r>
              <a:rPr lang="ru-RU" sz="2400" dirty="0" err="1" smtClean="0"/>
              <a:t>глибина</a:t>
            </a:r>
            <a:r>
              <a:rPr lang="ru-RU" sz="2400" dirty="0" smtClean="0"/>
              <a:t> становить 11,035 км.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1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9512" y="3501008"/>
            <a:ext cx="8697466" cy="231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58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Яка </a:t>
            </a:r>
            <a:r>
              <a:rPr lang="ru-RU" dirty="0" err="1" smtClean="0"/>
              <a:t>товщина</a:t>
            </a:r>
            <a:r>
              <a:rPr lang="ru-RU" dirty="0" smtClean="0"/>
              <a:t> шару </a:t>
            </a:r>
            <a:r>
              <a:rPr lang="ru-RU" dirty="0" err="1" smtClean="0"/>
              <a:t>гасу</a:t>
            </a:r>
            <a:r>
              <a:rPr lang="ru-RU" dirty="0" smtClean="0"/>
              <a:t>, налитого в посудину,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	чинить на дно </a:t>
            </a:r>
            <a:r>
              <a:rPr lang="ru-RU" dirty="0" err="1" smtClean="0"/>
              <a:t>тиск</a:t>
            </a:r>
            <a:r>
              <a:rPr lang="ru-RU" dirty="0" smtClean="0"/>
              <a:t> 4кПа?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2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2996952"/>
            <a:ext cx="854749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07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5712"/>
            <a:ext cx="8712968" cy="508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4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b="1" i="1" dirty="0" smtClean="0"/>
              <a:t>Творче </a:t>
            </a:r>
            <a:r>
              <a:rPr lang="uk-UA" b="1" i="1" dirty="0" smtClean="0"/>
              <a:t>завдання:</a:t>
            </a:r>
          </a:p>
          <a:p>
            <a:r>
              <a:rPr lang="ru-RU" dirty="0" err="1" smtClean="0"/>
              <a:t>Скориставшись</a:t>
            </a:r>
            <a:r>
              <a:rPr lang="ru-RU" dirty="0" smtClean="0"/>
              <a:t>  </a:t>
            </a:r>
            <a:r>
              <a:rPr lang="ru-RU" b="1" i="1" dirty="0" err="1" smtClean="0"/>
              <a:t>Інтернетом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 </a:t>
            </a:r>
            <a:r>
              <a:rPr lang="ru-RU" dirty="0" err="1" smtClean="0"/>
              <a:t>додатковою</a:t>
            </a:r>
            <a:r>
              <a:rPr lang="ru-RU" dirty="0" smtClean="0"/>
              <a:t>  </a:t>
            </a:r>
            <a:r>
              <a:rPr lang="ru-RU" dirty="0" err="1" smtClean="0"/>
              <a:t>літературою</a:t>
            </a:r>
            <a:r>
              <a:rPr lang="ru-RU" dirty="0" smtClean="0"/>
              <a:t>,  </a:t>
            </a:r>
            <a:r>
              <a:rPr lang="ru-RU" dirty="0" err="1" smtClean="0"/>
              <a:t>дізнайтесь</a:t>
            </a:r>
            <a:r>
              <a:rPr lang="ru-RU" dirty="0" smtClean="0"/>
              <a:t>,  на  яку </a:t>
            </a:r>
            <a:r>
              <a:rPr lang="ru-RU" dirty="0" err="1" smtClean="0"/>
              <a:t>глибину</a:t>
            </a:r>
            <a:r>
              <a:rPr lang="ru-RU" dirty="0" smtClean="0"/>
              <a:t>  </a:t>
            </a:r>
            <a:r>
              <a:rPr lang="ru-RU" dirty="0" err="1" smtClean="0"/>
              <a:t>занурюються</a:t>
            </a:r>
            <a:r>
              <a:rPr lang="ru-RU" dirty="0" smtClean="0"/>
              <a:t>  </a:t>
            </a:r>
            <a:r>
              <a:rPr lang="ru-RU" dirty="0" err="1" smtClean="0"/>
              <a:t>аквалангісти</a:t>
            </a:r>
            <a:r>
              <a:rPr lang="ru-RU" dirty="0" smtClean="0"/>
              <a:t>  та  </a:t>
            </a:r>
            <a:r>
              <a:rPr lang="ru-RU" dirty="0" err="1" smtClean="0"/>
              <a:t>водолази</a:t>
            </a:r>
            <a:r>
              <a:rPr lang="ru-RU" dirty="0" smtClean="0"/>
              <a:t>, </a:t>
            </a:r>
            <a:r>
              <a:rPr lang="ru-RU" dirty="0" err="1" smtClean="0"/>
              <a:t>опускаються</a:t>
            </a:r>
            <a:r>
              <a:rPr lang="ru-RU" dirty="0" smtClean="0"/>
              <a:t> </a:t>
            </a:r>
            <a:r>
              <a:rPr lang="ru-RU" dirty="0" err="1" smtClean="0"/>
              <a:t>батисфери</a:t>
            </a:r>
            <a:r>
              <a:rPr lang="ru-RU" dirty="0" smtClean="0"/>
              <a:t>, </a:t>
            </a:r>
            <a:r>
              <a:rPr lang="ru-RU" dirty="0" err="1" smtClean="0"/>
              <a:t>підводні</a:t>
            </a:r>
            <a:r>
              <a:rPr lang="ru-RU" dirty="0" smtClean="0"/>
              <a:t> </a:t>
            </a:r>
            <a:r>
              <a:rPr lang="ru-RU" dirty="0" err="1" smtClean="0"/>
              <a:t>човни</a:t>
            </a:r>
            <a:r>
              <a:rPr lang="ru-RU" dirty="0" smtClean="0"/>
              <a:t>  </a:t>
            </a:r>
            <a:r>
              <a:rPr lang="ru-RU" dirty="0" err="1" smtClean="0"/>
              <a:t>й</a:t>
            </a:r>
            <a:r>
              <a:rPr lang="ru-RU" dirty="0" smtClean="0"/>
              <a:t>  </a:t>
            </a:r>
            <a:r>
              <a:rPr lang="ru-RU" dirty="0" err="1" smtClean="0"/>
              <a:t>батискафи</a:t>
            </a:r>
            <a:r>
              <a:rPr lang="ru-RU" dirty="0" smtClean="0"/>
              <a:t>.  </a:t>
            </a:r>
            <a:r>
              <a:rPr lang="ru-RU" dirty="0" err="1" smtClean="0"/>
              <a:t>Розрахуйте</a:t>
            </a:r>
            <a:r>
              <a:rPr lang="ru-RU" dirty="0" smtClean="0"/>
              <a:t>  </a:t>
            </a:r>
            <a:r>
              <a:rPr lang="ru-RU" dirty="0" err="1" smtClean="0"/>
              <a:t>гідростатичний</a:t>
            </a:r>
            <a:r>
              <a:rPr lang="ru-RU" dirty="0" smtClean="0"/>
              <a:t>  </a:t>
            </a:r>
            <a:r>
              <a:rPr lang="ru-RU" dirty="0" err="1" smtClean="0"/>
              <a:t>тиск</a:t>
            </a:r>
            <a:r>
              <a:rPr lang="ru-RU" dirty="0" smtClean="0"/>
              <a:t>  на  </a:t>
            </a:r>
            <a:r>
              <a:rPr lang="ru-RU" dirty="0" err="1" smtClean="0"/>
              <a:t>цій</a:t>
            </a:r>
            <a:r>
              <a:rPr lang="ru-RU" dirty="0" smtClean="0"/>
              <a:t>  </a:t>
            </a:r>
            <a:r>
              <a:rPr lang="ru-RU" dirty="0" err="1" smtClean="0"/>
              <a:t>глибині</a:t>
            </a:r>
            <a:r>
              <a:rPr lang="ru-RU" dirty="0" smtClean="0"/>
              <a:t>  та  </a:t>
            </a:r>
            <a:r>
              <a:rPr lang="ru-RU" dirty="0" err="1" smtClean="0"/>
              <a:t>підготуйте</a:t>
            </a:r>
            <a:r>
              <a:rPr lang="ru-RU" dirty="0" smtClean="0"/>
              <a:t> </a:t>
            </a:r>
            <a:r>
              <a:rPr lang="ru-RU" dirty="0" err="1" smtClean="0"/>
              <a:t>презентацію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all" dirty="0" smtClean="0"/>
              <a:t>Домашнє завдання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76672"/>
            <a:ext cx="97810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34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4848" y="337845"/>
            <a:ext cx="8229600" cy="280831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Чому збільшується об'єм гумової повітряної кульки в ході її надування? (в кульку додають повітря) </a:t>
            </a:r>
            <a:endParaRPr lang="ru-RU" dirty="0" smtClean="0"/>
          </a:p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Чи </a:t>
            </a:r>
            <a:r>
              <a:rPr lang="uk-UA" dirty="0" smtClean="0"/>
              <a:t>можна збільшити об'єм кульки без того, щоб її надувати?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146157"/>
            <a:ext cx="4824536" cy="315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/>
          <a:lstStyle/>
          <a:p>
            <a:r>
              <a:rPr lang="uk-UA" dirty="0" smtClean="0"/>
              <a:t>Якщо з-під ковпака відкачувати повітря, то об’єм кульки почне збільшуватись.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Чому гази створюють тиск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4176464" cy="219910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4176464" cy="259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653136"/>
            <a:ext cx="8229600" cy="1905075"/>
          </a:xfrm>
        </p:spPr>
        <p:txBody>
          <a:bodyPr>
            <a:normAutofit/>
          </a:bodyPr>
          <a:lstStyle/>
          <a:p>
            <a:r>
              <a:rPr lang="uk-UA" dirty="0" smtClean="0"/>
              <a:t>При відкачуванні повітря кількість молекул у дзвоні зменшується, а всередині зав’язаної кульки їхня кількість не змінюється. Під впливом ударів молекул об внутрішні стінки кулька роздувається.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Чому так відбувається?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3672408" cy="200295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4104456" cy="2871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45224"/>
            <a:ext cx="8229600" cy="968971"/>
          </a:xfrm>
        </p:spPr>
        <p:txBody>
          <a:bodyPr>
            <a:normAutofit/>
          </a:bodyPr>
          <a:lstStyle/>
          <a:p>
            <a:r>
              <a:rPr lang="ru-RU" dirty="0" err="1" smtClean="0"/>
              <a:t>Тиск</a:t>
            </a:r>
            <a:r>
              <a:rPr lang="ru-RU" dirty="0" smtClean="0"/>
              <a:t>  газу  на  </a:t>
            </a:r>
            <a:r>
              <a:rPr lang="ru-RU" dirty="0" err="1" smtClean="0"/>
              <a:t>стінки</a:t>
            </a:r>
            <a:r>
              <a:rPr lang="ru-RU" dirty="0" smtClean="0"/>
              <a:t>  </a:t>
            </a:r>
            <a:r>
              <a:rPr lang="ru-RU" dirty="0" err="1" smtClean="0"/>
              <a:t>посудини</a:t>
            </a:r>
            <a:r>
              <a:rPr lang="ru-RU" dirty="0" smtClean="0"/>
              <a:t>  </a:t>
            </a:r>
            <a:r>
              <a:rPr lang="ru-RU" dirty="0" err="1" smtClean="0"/>
              <a:t>створюється</a:t>
            </a:r>
            <a:r>
              <a:rPr lang="ru-RU" dirty="0" smtClean="0"/>
              <a:t>  </a:t>
            </a:r>
            <a:r>
              <a:rPr lang="ru-RU" dirty="0" err="1" smtClean="0"/>
              <a:t>численними</a:t>
            </a:r>
            <a:r>
              <a:rPr lang="ru-RU" dirty="0" smtClean="0"/>
              <a:t>  ударами  по  них  молекул  газу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Створення тиску у газах</a:t>
            </a:r>
            <a:endParaRPr lang="ru-RU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971600" y="1628800"/>
            <a:ext cx="7416824" cy="3672408"/>
            <a:chOff x="793" y="1797"/>
            <a:chExt cx="4173" cy="2040"/>
          </a:xfrm>
        </p:grpSpPr>
        <p:pic>
          <p:nvPicPr>
            <p:cNvPr id="6" name="Picture 4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4" y="1797"/>
              <a:ext cx="2222" cy="2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3" y="1797"/>
              <a:ext cx="1500" cy="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/>
          </a:bodyPr>
          <a:lstStyle/>
          <a:p>
            <a:r>
              <a:rPr lang="ru-RU" dirty="0" err="1" smtClean="0"/>
              <a:t>Тиск</a:t>
            </a:r>
            <a:r>
              <a:rPr lang="ru-RU" dirty="0" smtClean="0"/>
              <a:t>  газу  </a:t>
            </a:r>
            <a:r>
              <a:rPr lang="ru-RU" b="1" i="1" dirty="0" err="1" smtClean="0"/>
              <a:t>зростає</a:t>
            </a:r>
            <a:r>
              <a:rPr lang="ru-RU" dirty="0" smtClean="0"/>
              <a:t>  в 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 </a:t>
            </a:r>
            <a:r>
              <a:rPr lang="ru-RU" b="1" i="1" dirty="0" err="1" smtClean="0"/>
              <a:t>густини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b="1" i="1" dirty="0" err="1" smtClean="0"/>
              <a:t>температури</a:t>
            </a:r>
            <a:r>
              <a:rPr lang="ru-RU" dirty="0" smtClean="0"/>
              <a:t>  газу  </a:t>
            </a:r>
            <a:r>
              <a:rPr lang="ru-RU" dirty="0" err="1" smtClean="0"/>
              <a:t>і</a:t>
            </a:r>
            <a:r>
              <a:rPr lang="ru-RU" dirty="0" smtClean="0"/>
              <a:t>  </a:t>
            </a:r>
            <a:r>
              <a:rPr lang="ru-RU" b="1" i="1" dirty="0" err="1" smtClean="0"/>
              <a:t>зменшується</a:t>
            </a:r>
            <a:r>
              <a:rPr lang="ru-RU" dirty="0" smtClean="0"/>
              <a:t> в </a:t>
            </a:r>
            <a:r>
              <a:rPr lang="ru-RU" dirty="0" err="1" smtClean="0"/>
              <a:t>разі</a:t>
            </a:r>
            <a:r>
              <a:rPr lang="ru-RU" dirty="0" smtClean="0"/>
              <a:t>  </a:t>
            </a:r>
            <a:r>
              <a:rPr lang="ru-RU" dirty="0" err="1" smtClean="0"/>
              <a:t>зменшення</a:t>
            </a:r>
            <a:r>
              <a:rPr lang="ru-RU" dirty="0" smtClean="0"/>
              <a:t>  </a:t>
            </a:r>
            <a:r>
              <a:rPr lang="ru-RU" b="1" i="1" dirty="0" err="1" smtClean="0"/>
              <a:t>густини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 </a:t>
            </a:r>
            <a:r>
              <a:rPr lang="ru-RU" b="1" i="1" dirty="0" err="1" smtClean="0"/>
              <a:t>температури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Від чого залежить тиск газів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00808"/>
            <a:ext cx="3607842" cy="274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будь-якій</a:t>
            </a:r>
            <a:r>
              <a:rPr lang="ru-RU" dirty="0" smtClean="0"/>
              <a:t> </a:t>
            </a:r>
            <a:r>
              <a:rPr lang="ru-RU" dirty="0" err="1" smtClean="0"/>
              <a:t>точці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b="1" i="1" dirty="0" err="1" smtClean="0"/>
              <a:t>однаковим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напрямках</a:t>
            </a:r>
            <a:r>
              <a:rPr lang="ru-RU" dirty="0" smtClean="0"/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Тиск рідин</a:t>
            </a:r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4608512" cy="395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Тиск</a:t>
            </a:r>
            <a:r>
              <a:rPr lang="ru-RU" dirty="0" smtClean="0"/>
              <a:t>,  </a:t>
            </a:r>
            <a:r>
              <a:rPr lang="ru-RU" dirty="0" err="1" smtClean="0"/>
              <a:t>створюваний</a:t>
            </a:r>
            <a:r>
              <a:rPr lang="ru-RU" dirty="0" smtClean="0"/>
              <a:t>  на  </a:t>
            </a:r>
            <a:r>
              <a:rPr lang="ru-RU" dirty="0" err="1" smtClean="0"/>
              <a:t>поверхню</a:t>
            </a:r>
            <a:r>
              <a:rPr lang="ru-RU" dirty="0" smtClean="0"/>
              <a:t>  </a:t>
            </a:r>
            <a:r>
              <a:rPr lang="ru-RU" dirty="0" err="1" smtClean="0"/>
              <a:t>нерухомої</a:t>
            </a:r>
            <a:r>
              <a:rPr lang="ru-RU" dirty="0" smtClean="0"/>
              <a:t>  </a:t>
            </a:r>
            <a:r>
              <a:rPr lang="ru-RU" dirty="0" err="1" smtClean="0"/>
              <a:t>рідини</a:t>
            </a:r>
            <a:r>
              <a:rPr lang="ru-RU" dirty="0" smtClean="0"/>
              <a:t>, </a:t>
            </a:r>
            <a:r>
              <a:rPr lang="ru-RU" dirty="0" err="1" smtClean="0"/>
              <a:t>передається</a:t>
            </a:r>
            <a:r>
              <a:rPr lang="ru-RU" dirty="0" smtClean="0"/>
              <a:t> </a:t>
            </a:r>
            <a:r>
              <a:rPr lang="ru-RU" dirty="0" err="1" smtClean="0"/>
              <a:t>рідиною</a:t>
            </a:r>
            <a:r>
              <a:rPr lang="ru-RU" dirty="0" smtClean="0"/>
              <a:t> </a:t>
            </a:r>
            <a:r>
              <a:rPr lang="ru-RU" dirty="0" err="1" smtClean="0"/>
              <a:t>однаково</a:t>
            </a:r>
            <a:r>
              <a:rPr lang="ru-RU" dirty="0" smtClean="0"/>
              <a:t> в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напрямках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 Паскаля</a:t>
            </a:r>
            <a:endParaRPr lang="ru-RU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645024"/>
            <a:ext cx="26162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429000"/>
            <a:ext cx="2795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r>
              <a:rPr lang="ru-RU" dirty="0" err="1" smtClean="0"/>
              <a:t>Гідравлічний</a:t>
            </a:r>
            <a:r>
              <a:rPr lang="ru-RU" dirty="0" smtClean="0"/>
              <a:t> </a:t>
            </a:r>
            <a:r>
              <a:rPr lang="ru-RU" dirty="0" err="1"/>
              <a:t>прес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найпростіша</a:t>
            </a:r>
            <a:r>
              <a:rPr lang="ru-RU" dirty="0"/>
              <a:t> </a:t>
            </a:r>
            <a:r>
              <a:rPr lang="ru-RU" dirty="0" err="1"/>
              <a:t>гідравлічна</a:t>
            </a:r>
            <a:r>
              <a:rPr lang="ru-RU" dirty="0"/>
              <a:t> машина, яку </a:t>
            </a:r>
            <a:r>
              <a:rPr lang="ru-RU" dirty="0" err="1" smtClean="0"/>
              <a:t>використо­вують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створення</a:t>
            </a:r>
            <a:r>
              <a:rPr lang="ru-RU" dirty="0"/>
              <a:t> великих сил </a:t>
            </a:r>
            <a:r>
              <a:rPr lang="ru-RU" dirty="0" err="1"/>
              <a:t>тиску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</a:t>
            </a:r>
            <a:r>
              <a:rPr lang="ru-RU" dirty="0" err="1" smtClean="0"/>
              <a:t>ідравлічний</a:t>
            </a:r>
            <a:r>
              <a:rPr lang="ru-RU" dirty="0" smtClean="0"/>
              <a:t> </a:t>
            </a:r>
            <a:r>
              <a:rPr lang="ru-RU" dirty="0" err="1"/>
              <a:t>прес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20" y="3233052"/>
            <a:ext cx="4722652" cy="329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5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22214914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22214914SlideId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241553SlideId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241835SlideId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2411021SlideId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2411041SlideId25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140</TotalTime>
  <Words>396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Волна</vt:lpstr>
      <vt:lpstr>Формула</vt:lpstr>
      <vt:lpstr>Тиск рідин і газів. Закон Паскаля</vt:lpstr>
      <vt:lpstr>Презентация PowerPoint</vt:lpstr>
      <vt:lpstr>Чому гази створюють тиск</vt:lpstr>
      <vt:lpstr>Чому так відбувається?</vt:lpstr>
      <vt:lpstr>Створення тиску у газах</vt:lpstr>
      <vt:lpstr>Від чого залежить тиск газів</vt:lpstr>
      <vt:lpstr>Тиск рідин</vt:lpstr>
      <vt:lpstr>Закон Паскаля</vt:lpstr>
      <vt:lpstr>Гідравлічний прес</vt:lpstr>
      <vt:lpstr>Гідравлічний прес</vt:lpstr>
      <vt:lpstr>Гідравлічний прес</vt:lpstr>
      <vt:lpstr>Гідравлічний прес</vt:lpstr>
      <vt:lpstr>Гідростатичний тиск</vt:lpstr>
      <vt:lpstr>Властивістю рідини передавати в усі сторони здійснюваний на неї тиск пояснюється явище «гідростатичний парадокс</vt:lpstr>
      <vt:lpstr>Задача 1</vt:lpstr>
      <vt:lpstr>Задача 2</vt:lpstr>
      <vt:lpstr>Презентация PowerPoint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Тиск рідин і газів. Закон Паскаля</dc:title>
  <dc:creator>Natalya</dc:creator>
  <cp:lastModifiedBy>Natalya</cp:lastModifiedBy>
  <cp:revision>20</cp:revision>
  <dcterms:modified xsi:type="dcterms:W3CDTF">2022-03-27T16:58:00Z</dcterms:modified>
</cp:coreProperties>
</file>