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724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43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36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7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2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37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7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2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6E90A7-0F77-47D1-9ABD-B1901EEC85C8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02F95B-8722-477D-B7D7-91CAC1D2A1FF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781" y="5098683"/>
            <a:ext cx="8423563" cy="146304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Санітарна та нормативно-технічна документація якості харчових продуктів за критеріями безпеки. Санітарні умови транспортування, приймання, зберігання і реалізації харчових продуктів.</a:t>
            </a:r>
            <a:r>
              <a:rPr lang="uk-UA" sz="2800" dirty="0"/>
              <a:t/>
            </a:r>
            <a:br>
              <a:rPr lang="uk-UA" sz="2800" dirty="0"/>
            </a:br>
            <a:endParaRPr lang="uk-UA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5344" y="5694217"/>
            <a:ext cx="3366656" cy="867505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Павленко Людмила Леонідівна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748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9" y="522029"/>
            <a:ext cx="6096000" cy="1339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Продукти, що швидко псуються, необхідно прийняти протягом 24 год, решту продуктів - протягом 10 днів.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745" y="25239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При отриманні продуктів звертають увагу на чистоту тари.</a:t>
            </a:r>
            <a:endParaRPr lang="uk-UA" sz="2400" dirty="0"/>
          </a:p>
        </p:txBody>
      </p:sp>
      <p:sp>
        <p:nvSpPr>
          <p:cNvPr id="4" name="AutoShape 2" descr="Хранение и транспортировка живой рыб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0" name="Picture 4" descr="Види замороженої риби та морепродуктів. Способи заморожу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" y="1861691"/>
            <a:ext cx="4641947" cy="34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пілка молочних підприємств України та Укрконсервмолоко звернулися до  Прем'єр-міністра України - Infagro(U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3602421"/>
            <a:ext cx="5874039" cy="29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Перевозка молочных продуктов по Украине: заказать перевозки молочной  продукции в рефрижераторе, цена на перевозку молока в Киеве | Ваш перевіз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35973"/>
            <a:ext cx="40100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8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266725"/>
            <a:ext cx="10875818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Забороняється приймати для використання в закладах ресторанного господарства такі харчові продукти: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м'ясо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без тавра і ветеринарного посвідчення;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птицю і яйця без ветеринарного посвідчення, а також із неблагополучних щодо сальмонельозу господарств;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яйця водоплавної птиці (качині та гусячі);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консерви із простроченим терміном реалізації, з порушенням герметичності, </a:t>
            </a:r>
            <a:r>
              <a:rPr lang="uk-UA" sz="2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бомбажем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і хлопавками;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крупи, борошно, 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фруктові,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заражені </a:t>
            </a:r>
            <a:r>
              <a:rPr lang="uk-UA" sz="2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коморними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шкідниками;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овочі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фрукти з механічними ушкодженнями та ознаками гнилі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гриби свіжі червиві, м'яті, перерослі;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гриби солоні, мариновані, 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сушені без відповідного документа про якість;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продукти, що швидко псуються із простроченим строком реалізації або на межі його закінчення;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Ø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продукцію рослинництва без посвідчення про їх безпечність та якість.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7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5" y="335835"/>
            <a:ext cx="11014364" cy="19640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4000" dirty="0"/>
              <a:t>Важливим обов'язком працівників закладів ресторанного господарства є правильна організація зберігання продовольчих товарів</a:t>
            </a:r>
          </a:p>
        </p:txBody>
      </p:sp>
      <p:pic>
        <p:nvPicPr>
          <p:cNvPr id="10242" name="Picture 2" descr="Перевозка молока и молочных продуктов от 600 руб./ч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" y="3296948"/>
            <a:ext cx="6273424" cy="23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Як зберігати молоко і молочні продукти: основні правила | Кулінар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65110"/>
            <a:ext cx="4703330" cy="31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4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81" y="183435"/>
            <a:ext cx="10946199" cy="225496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700" dirty="0"/>
              <a:t>Для короткочасного зберігання харчових продуктів, продовольчої сировини і напівфабрикатів у закладах ресторанного господарства мають бути </a:t>
            </a:r>
            <a:r>
              <a:rPr lang="uk-UA" sz="2700" b="1" i="1" dirty="0"/>
              <a:t>2 групи складських </a:t>
            </a:r>
            <a:r>
              <a:rPr lang="uk-UA" sz="2700" b="1" i="1" dirty="0" err="1"/>
              <a:t>приміщеннь</a:t>
            </a:r>
            <a:r>
              <a:rPr lang="uk-UA" sz="2700" b="1" i="1" dirty="0"/>
              <a:t> - холодильні камери і</a:t>
            </a:r>
            <a:r>
              <a:rPr lang="uk-UA" sz="2700" dirty="0"/>
              <a:t> </a:t>
            </a:r>
            <a:r>
              <a:rPr lang="uk-UA" sz="2700" b="1" i="1" dirty="0"/>
              <a:t>неохолоджувальні комори </a:t>
            </a:r>
            <a:r>
              <a:rPr lang="uk-UA" sz="2700" dirty="0"/>
              <a:t>для зберігання овочів, сипких продуктів, лікеро-горілчаних виробів та ін</a:t>
            </a:r>
            <a:r>
              <a:rPr lang="uk-UA" sz="2700" dirty="0" smtClean="0"/>
              <a:t>.</a:t>
            </a:r>
            <a:endParaRPr lang="uk-UA" dirty="0"/>
          </a:p>
        </p:txBody>
      </p:sp>
      <p:pic>
        <p:nvPicPr>
          <p:cNvPr id="11266" name="Picture 2" descr="Холодильник свіжого зберігання морозильна камера міцний ящик ящик кухонне  зберігання мікро-раковина верхня кришка купити недорого — ціна, безкоштовна 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1" y="2632363"/>
            <a:ext cx="4115910" cy="41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Холодильна камера для риби 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5" y="2901890"/>
            <a:ext cx="4769139" cy="35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4508" y="522240"/>
            <a:ext cx="10418618" cy="221599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 можна зберігати разом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продукти, що мають різкий запах (оселедець, копчені вироби, прянощі), з продуктами, які легко поглинають запах (вершкове масло, хліб, борошно);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вологі продукти з сухими гігроскопічними (цукор, сіль, сухе молоко);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сировину і готову до споживання продукцію.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Які продукти не можна зберігати в холодильнику: повний спис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8" y="2932562"/>
            <a:ext cx="5905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Як правильно зберігати їжу та що непотрібно класти у холодильник: поради  дієтолога - 1NEWS.COM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26" y="3122358"/>
            <a:ext cx="3477330" cy="34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2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257176"/>
            <a:ext cx="827116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Продукти складуються і зберігаються у складських приміщеннях такими способами</a:t>
            </a:r>
            <a:r>
              <a:rPr lang="uk-UA" sz="32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</a:t>
            </a:r>
            <a:endParaRPr lang="uk-UA" sz="2400" dirty="0" smtClean="0">
              <a:ea typeface="TimesNewRomanPSMT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§ </a:t>
            </a:r>
            <a:r>
              <a:rPr lang="uk-UA" sz="3200" i="1" dirty="0" smtClean="0"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стелажним</a:t>
            </a:r>
            <a:endParaRPr lang="uk-UA" sz="2400" dirty="0" smtClean="0">
              <a:ea typeface="TimesNewRomanPS-ItalicMT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§ </a:t>
            </a:r>
            <a:r>
              <a:rPr lang="uk-UA" sz="3200" i="1" dirty="0"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штабельним </a:t>
            </a:r>
            <a:endParaRPr lang="uk-UA" sz="2400" dirty="0" smtClean="0">
              <a:ea typeface="TimesNewRomanPS-ItalicMT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§ </a:t>
            </a:r>
            <a:r>
              <a:rPr lang="uk-UA" sz="3200" i="1" dirty="0">
                <a:latin typeface="Times New Roman" panose="02020603050405020304" pitchFamily="18" charset="0"/>
                <a:ea typeface="TimesNewRomanPS-ItalicMT"/>
                <a:cs typeface="Times New Roman" panose="02020603050405020304" pitchFamily="18" charset="0"/>
              </a:rPr>
              <a:t>підвісним </a:t>
            </a:r>
            <a:endParaRPr lang="uk-U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Ці продукти можна сміливо заготовити на випадок кінц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3" y="1888034"/>
            <a:ext cx="7698497" cy="4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9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819" y="100307"/>
            <a:ext cx="9720072" cy="1105039"/>
          </a:xfrm>
        </p:spPr>
        <p:txBody>
          <a:bodyPr/>
          <a:lstStyle/>
          <a:p>
            <a:pPr algn="ctr"/>
            <a:r>
              <a:rPr lang="uk-UA" dirty="0" smtClean="0"/>
              <a:t>Зберігання продуктів</a:t>
            </a:r>
            <a:endParaRPr lang="uk-UA" dirty="0"/>
          </a:p>
        </p:txBody>
      </p:sp>
      <p:pic>
        <p:nvPicPr>
          <p:cNvPr id="14338" name="Picture 2" descr="Які продукти харчування і побутову хімію можна купувати про запас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3" y="955964"/>
            <a:ext cx="4832062" cy="28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naimo: Платформа про здорове шкільне харчування - Зберігання продуктів.  Приміщення та обладнанн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/>
          <a:stretch/>
        </p:blipFill>
        <p:spPr bwMode="auto">
          <a:xfrm>
            <a:off x="1260763" y="4022312"/>
            <a:ext cx="5586557" cy="26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Полиці та органайзери для зберігання продуктів і консервів | Сім'я і ді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34" y="1205346"/>
            <a:ext cx="3516257" cy="52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512700"/>
            <a:ext cx="5472546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NewRomanPSMT"/>
              </a:rPr>
              <a:t>До особливої групи продуктів, які потребують ретельного контролю за їх якістю під час зберігання, відносять продукти, що швидко псуються, а саме: </a:t>
            </a:r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м'ясні, молочні, рибні продукти та напівфабрикати з них, а також готові</a:t>
            </a:r>
            <a:r>
              <a:rPr lang="uk-UA" sz="2800" b="1" dirty="0"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кулінарні та кондитерські і вироби з кремом. </a:t>
            </a:r>
            <a:endParaRPr lang="uk-UA" sz="2800" dirty="0"/>
          </a:p>
        </p:txBody>
      </p:sp>
      <p:pic>
        <p:nvPicPr>
          <p:cNvPr id="15362" name="Picture 2" descr="Умови зберігання та термін придатності кондитерських вироб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59383"/>
            <a:ext cx="41338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Значення молока та молочних продук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701184"/>
            <a:ext cx="4762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8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5216"/>
            <a:ext cx="11236036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Вплив санітарних умов перевезення харчових продуктів на їх </a:t>
            </a:r>
            <a:r>
              <a:rPr lang="uk-UA" b="1" dirty="0" smtClean="0"/>
              <a:t>якість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2084832"/>
            <a:ext cx="670559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Перевозять харчові продукти (сировина, напівфабрикати, готову продукцію) спеціальним транспортом (промитим і продезинфікованим), який має маркування «Продукти».</a:t>
            </a:r>
            <a:endParaRPr lang="uk-UA" sz="2400" dirty="0"/>
          </a:p>
        </p:txBody>
      </p:sp>
      <p:pic>
        <p:nvPicPr>
          <p:cNvPr id="1026" name="Picture 2" descr="Транспортні засоби перед доставкою продуктів мають дезінфікуват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55" y="1835449"/>
            <a:ext cx="4449069" cy="25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перевозить замороженные продукты, предъявляемые требования и  особенности транспортировки — Статьи компании «ЖелДорЭкспедиц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9" b="11215"/>
          <a:stretch/>
        </p:blipFill>
        <p:spPr bwMode="auto">
          <a:xfrm>
            <a:off x="2275320" y="3940665"/>
            <a:ext cx="5704898" cy="29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3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19" y="180110"/>
            <a:ext cx="11057036" cy="189086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Санітарно-гігієнічні вимоги до реалізації кулінарної продукції і обслуговування </a:t>
            </a:r>
            <a:r>
              <a:rPr lang="uk-UA" sz="4000" b="1" dirty="0" smtClean="0"/>
              <a:t>відвідувачів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718" y="1863160"/>
            <a:ext cx="11540837" cy="29238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Забороняється залишати для реалізації на наступний день: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салати, вінегрети, паштети, холодці, заливні страви і ін. особливо швидкопсувні холодні страви;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супи молочні, холодні, солодкі, супи-пюре;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м'ясо відварне порційне для 1 страви, млинці з м'ясом і сиром, рубані вироби з м'яса, птиці, риби;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соуси;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омлети;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картопляне пюре, відварні макаронні вироби;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компоти і напої власного виробництва.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Які страви не слід замовляти у ресторані | harchi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4894516"/>
            <a:ext cx="2807612" cy="18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рави на винос від ресторані &quot;Фортеця&quot;! | Ласу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4052476"/>
            <a:ext cx="3823856" cy="25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Які страви потрібно спробувати в черкаських ресторанах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22" y="4872080"/>
            <a:ext cx="3836949" cy="1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9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573144"/>
            <a:ext cx="6539345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NewRomanPSMT"/>
              </a:rPr>
              <a:t>Закон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України 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«Про забезпечення санітарного та епідемічного благополуччя населення»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 </a:t>
            </a:r>
            <a:endParaRPr lang="uk-UA" sz="2400" dirty="0" smtClean="0">
              <a:latin typeface="Times New Roman" panose="02020603050405020304" pitchFamily="18" charset="0"/>
              <a:ea typeface="TimesNewRomanPSMT"/>
            </a:endParaRPr>
          </a:p>
          <a:p>
            <a:endParaRPr lang="uk-UA" sz="2400" dirty="0" smtClean="0">
              <a:latin typeface="Times New Roman" panose="02020603050405020304" pitchFamily="18" charset="0"/>
              <a:ea typeface="TimesNewRomanPSMT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NewRomanPSMT"/>
              </a:rPr>
              <a:t>Закон України </a:t>
            </a:r>
            <a:r>
              <a:rPr lang="uk-UA" sz="2400" b="1" dirty="0" smtClean="0">
                <a:latin typeface="Times New Roman" panose="02020603050405020304" pitchFamily="18" charset="0"/>
                <a:ea typeface="TimesNewRomanPSMT"/>
              </a:rPr>
              <a:t>«Про 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вилучення з обігу, переробку, утилізацію, знищення або подальше використання неякісної та небезпечної продукції»</a:t>
            </a:r>
            <a:endParaRPr lang="uk-UA" sz="2400" dirty="0"/>
          </a:p>
        </p:txBody>
      </p:sp>
      <p:pic>
        <p:nvPicPr>
          <p:cNvPr id="1026" name="Picture 2" descr="Голос України» опублікував скандальний закон про судову реформу - Глав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1537191"/>
            <a:ext cx="5133686" cy="3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ові вимоги до якості та безпечності харчових продуктів – крок до  європейських стандарт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/>
          <a:stretch/>
        </p:blipFill>
        <p:spPr bwMode="auto">
          <a:xfrm>
            <a:off x="1388630" y="3352800"/>
            <a:ext cx="4111625" cy="33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6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2089"/>
            <a:ext cx="11333018" cy="140983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Охорона харчових продуктів від шкідливого впливу факторів навколишнього середовища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163" y="2108491"/>
            <a:ext cx="5680364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України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«Про безпечність та якість харчових продуктів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Законом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України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«Про забезпечення санітарного та епідемічного благополуччя населення»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 України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«Про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вилучення з обігу, переробку, утилізацію, знищення або подальше використання неякісної та небезпечної продукції»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38108" y="1923825"/>
            <a:ext cx="4752109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Контроль та нагляд за якістю і безпекою продуктів харчування, продовольчої сировини та супутніх матеріалів здійснюється спеціально уповноваженими органами виконавчої влади в галузі охорони здоров'я, ветеринарної медицини; органами стандартизації, метрології, сертифікації, карантину рослин.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0702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9090" y="819880"/>
            <a:ext cx="10515599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Шкідливі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речовин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сполуки,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що утворилися в процесі технологічної та кулінарної обробки, харчових добавок, а також побічних забруднювачів.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9090" y="2025299"/>
            <a:ext cx="6096000" cy="2074414"/>
          </a:xfrm>
          <a:prstGeom prst="rect">
            <a:avLst/>
          </a:prstGeom>
          <a:solidFill>
            <a:srgbClr val="FF3399"/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Побічні забруднювачі поділяються на 2 основні групи: </a:t>
            </a:r>
            <a:endParaRPr lang="uk-UA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екзогенні речовини</a:t>
            </a:r>
            <a:endParaRPr lang="uk-UA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ендогенні речовини </a:t>
            </a: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плив нітратів на організм людини — Головне управління Держпродспоживслужби  в Чернігівській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8" y="2842925"/>
            <a:ext cx="5693930" cy="37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8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4" y="471055"/>
            <a:ext cx="10986654" cy="304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Високотоксичні чужорідні забруднювачі:</a:t>
            </a:r>
          </a:p>
          <a:p>
            <a:r>
              <a:rPr lang="uk-UA" sz="2400" dirty="0"/>
              <a:t>Ø металеві забруднювачі – важкі метали (ртуть, свинець, олово, цинк, мідь, тощо); </a:t>
            </a:r>
          </a:p>
          <a:p>
            <a:r>
              <a:rPr lang="uk-UA" sz="2400" dirty="0"/>
              <a:t>Ø радіонукліди;  </a:t>
            </a:r>
          </a:p>
          <a:p>
            <a:r>
              <a:rPr lang="uk-UA" sz="2400" dirty="0"/>
              <a:t> Ø </a:t>
            </a:r>
            <a:r>
              <a:rPr lang="uk-UA" sz="2400" dirty="0" smtClean="0"/>
              <a:t>пестициди;</a:t>
            </a:r>
            <a:endParaRPr lang="uk-UA" sz="2400" dirty="0"/>
          </a:p>
          <a:p>
            <a:r>
              <a:rPr lang="uk-UA" sz="2400" dirty="0"/>
              <a:t>Ø нітрати, нітрити; </a:t>
            </a:r>
          </a:p>
          <a:p>
            <a:r>
              <a:rPr lang="uk-UA" sz="2400" dirty="0"/>
              <a:t>Ø діоксини (велика група хлорованих вуглеводнів); </a:t>
            </a:r>
          </a:p>
          <a:p>
            <a:r>
              <a:rPr lang="uk-UA" sz="2400" dirty="0"/>
              <a:t>Ø метаболіти мікроорганізмів, які розвиваються в харчових продуктах. </a:t>
            </a:r>
          </a:p>
          <a:p>
            <a:endParaRPr lang="uk-UA" sz="2400" dirty="0"/>
          </a:p>
        </p:txBody>
      </p:sp>
      <p:pic>
        <p:nvPicPr>
          <p:cNvPr id="4098" name="Picture 2" descr="Все про нітрати :: Офіційний сайт міста Миргород. Офіційний сайт  Миргородської міської р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3263306"/>
            <a:ext cx="2466109" cy="34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облема вмісту нітратів у харчових продукт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33" y="3283527"/>
            <a:ext cx="3272385" cy="3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ітрати, радіонукліди в харчових продуктах та продовольчій сировині. Вимоги  безпеки. Виробничий лабораторний контроль – ДУ &quot;Дніпропетровський ОЦКПХ МОЗ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2" y="3518043"/>
            <a:ext cx="4149482" cy="29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0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273071"/>
            <a:ext cx="6580909" cy="60385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NewRomanPS-BoldItalicMT"/>
              </a:rPr>
              <a:t>Вимоги до безпеки продовольчої сировини та харчових продуктів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NewRomanPS-BoldItalicMT"/>
              </a:rPr>
              <a:t>наведені </a:t>
            </a:r>
            <a:r>
              <a:rPr lang="uk-UA" sz="2400" dirty="0">
                <a:latin typeface="Times New Roman" panose="02020603050405020304" pitchFamily="18" charset="0"/>
                <a:ea typeface="TimesNewRomanPS-BoldItalicMT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документі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 «Медико-біологічні вимоги і санітарні норми якості продовольчої сировини і продуктів харчування»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№ </a:t>
            </a:r>
            <a:r>
              <a:rPr lang="en-US" sz="2400" dirty="0">
                <a:latin typeface="Times New Roman" panose="02020603050405020304" pitchFamily="18" charset="0"/>
                <a:ea typeface="TimesNewRomanPSMT"/>
              </a:rPr>
              <a:t>v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5061400-89 від 06.09.2016 р.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,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методичних рекомендаціях 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«Періодичність контролю продовольчої сировини та харчових продуктів за показниками безпеки»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 від 02.07. 2004 р.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, 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затвердження Допустимих рівнів вмісту радіонуклідів Cs-137 і Sr-90 у продуктах харчування та питній воді (ДР-97)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10.08.1997 р.</a:t>
            </a:r>
            <a:r>
              <a:rPr lang="uk-UA" sz="2400" b="1" dirty="0">
                <a:latin typeface="Times New Roman" panose="02020603050405020304" pitchFamily="18" charset="0"/>
                <a:ea typeface="TimesNewRomanPSMT"/>
              </a:rPr>
              <a:t>,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санітарно-гігієнічних правилах та нормах, нормативній документації на готову продукцію.</a:t>
            </a:r>
            <a:endParaRPr lang="uk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Безпечність харчових продуктів: на шляху до європейських стандартів - ВІК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273071"/>
            <a:ext cx="4568247" cy="30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ля українських експортерів створено довідник мікробіологічних критеріїв у  харчових продуктах в ЄС та КНР | АСОЦІАЦІЯ ТВАРИННИКІВ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713" y="3561271"/>
            <a:ext cx="3358142" cy="28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9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8" y="319108"/>
            <a:ext cx="4623539" cy="381813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2800" b="1" i="1" u="sng" dirty="0"/>
              <a:t>Безпечність харчових продуктів </a:t>
            </a:r>
            <a:r>
              <a:rPr lang="uk-UA" sz="2800" dirty="0"/>
              <a:t>– це відсутність токсичної, канцерогенної, мутагенної та іншої несприятливої дії продуктів харчування на організм людини в разі споживання їх у загальноприйнятих кількостях.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6918" y="4289644"/>
            <a:ext cx="4389120" cy="214745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/>
              <a:t>Безпечність харчових продуктів характеризують дві групи показників:</a:t>
            </a:r>
            <a:endParaRPr lang="uk-UA" sz="2000" dirty="0"/>
          </a:p>
          <a:p>
            <a:r>
              <a:rPr lang="uk-UA" sz="2000" dirty="0"/>
              <a:t>1) </a:t>
            </a:r>
            <a:r>
              <a:rPr lang="uk-UA" sz="2000" i="1" u="sng" dirty="0"/>
              <a:t>санітарна </a:t>
            </a:r>
            <a:r>
              <a:rPr lang="uk-UA" sz="2000" i="1" u="sng" dirty="0" smtClean="0"/>
              <a:t>доброякісність </a:t>
            </a:r>
            <a:r>
              <a:rPr lang="uk-UA" sz="2000" dirty="0" smtClean="0"/>
              <a:t>(ГДР</a:t>
            </a:r>
            <a:r>
              <a:rPr lang="uk-UA" sz="2000" dirty="0"/>
              <a:t>);</a:t>
            </a:r>
          </a:p>
          <a:p>
            <a:r>
              <a:rPr lang="uk-UA" sz="2000" dirty="0"/>
              <a:t>2) </a:t>
            </a:r>
            <a:r>
              <a:rPr lang="uk-UA" sz="2000" i="1" u="sng" dirty="0"/>
              <a:t>епідемічна </a:t>
            </a:r>
            <a:r>
              <a:rPr lang="uk-UA" sz="2000" i="1" u="sng" dirty="0" smtClean="0"/>
              <a:t>безпека.</a:t>
            </a:r>
            <a:endParaRPr lang="uk-UA" sz="2000" dirty="0"/>
          </a:p>
        </p:txBody>
      </p:sp>
      <p:pic>
        <p:nvPicPr>
          <p:cNvPr id="3076" name="Picture 4" descr="Мікробіологічні випроб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81" y="1377141"/>
            <a:ext cx="5949537" cy="41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0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60" y="485364"/>
            <a:ext cx="4994564" cy="220241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sz="2800" b="1" i="1" dirty="0"/>
              <a:t>Якість </a:t>
            </a:r>
            <a:r>
              <a:rPr lang="uk-UA" sz="2800" dirty="0"/>
              <a:t>– сукупність властивостей продовольчих товарів, що зумовлюють їхню здатність задовольняти певні потреби людини</a:t>
            </a:r>
            <a:r>
              <a:rPr lang="uk-UA" sz="2800" dirty="0" smtClean="0"/>
              <a:t>.</a:t>
            </a:r>
            <a:endParaRPr lang="uk-UA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9560" y="2811688"/>
            <a:ext cx="4843688" cy="37622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sz="2000" b="1" i="1" dirty="0"/>
              <a:t>На якість продовольчих товарів впливають</a:t>
            </a:r>
            <a:r>
              <a:rPr lang="uk-UA" sz="2000" dirty="0"/>
              <a:t>:</a:t>
            </a:r>
          </a:p>
          <a:p>
            <a:r>
              <a:rPr lang="uk-UA" sz="2000" dirty="0"/>
              <a:t>- умови вирощування рослинницької продукції, якість сировини, напівфабрикатів, матеріалів, технології, обладнання, праці виробників;</a:t>
            </a:r>
          </a:p>
          <a:p>
            <a:r>
              <a:rPr lang="uk-UA" sz="2000" dirty="0"/>
              <a:t>- якість зберігання, транспортування, реалізації;</a:t>
            </a:r>
          </a:p>
          <a:p>
            <a:r>
              <a:rPr lang="uk-UA" sz="2000" dirty="0"/>
              <a:t>- якість короткотермінового зберігання, споживання і засвоєння.</a:t>
            </a:r>
          </a:p>
          <a:p>
            <a:endParaRPr lang="uk-UA" dirty="0"/>
          </a:p>
        </p:txBody>
      </p:sp>
      <p:pic>
        <p:nvPicPr>
          <p:cNvPr id="4098" name="Picture 2" descr="Безпечність, якість та сертифікація харчових продуктів | АгроВік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03" y="822960"/>
            <a:ext cx="5489574" cy="27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зпечність харчових продуктів: На шляху до європейських стандар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4" y="3736704"/>
            <a:ext cx="4178588" cy="2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6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" y="639952"/>
            <a:ext cx="554181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Виробник зобов'язаний видавати декларацію виробника на таку продукцію: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сільськогосподарську продукцію, призначену для споживання людиною;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харчові продукти та домішки;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смакові товари.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Сертифікат якості та відповідності - підтвердження якості продукції НПП  ПОИНТ Сертификация Оценка качества продукции | Мобільна верс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30" y="207695"/>
            <a:ext cx="4656788" cy="65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Що необхідно знати операторам ринку харчових продуктів — Головне управління  Держпродспоживслужби в Чернігівській обла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6" y="3705407"/>
            <a:ext cx="4156075" cy="27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0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196518"/>
            <a:ext cx="11582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Якість та безпечність готових страв і кулінарної продукції, що реалізується в закладах ресторанного господарства, контролюється </a:t>
            </a:r>
            <a:r>
              <a:rPr lang="uk-UA" sz="2800" b="1" i="1" dirty="0">
                <a:latin typeface="Times New Roman" panose="02020603050405020304" pitchFamily="18" charset="0"/>
                <a:ea typeface="TimesNewRomanPS-BoldItalicMT"/>
              </a:rPr>
              <a:t>Державними санітарними правилами і нормами «Мікробіологічні</a:t>
            </a:r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NewRomanPS-BoldItalicMT"/>
              </a:rPr>
              <a:t>нормативи та методи контролю продукції громадського харчування»</a:t>
            </a:r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 </a:t>
            </a:r>
            <a:endParaRPr lang="uk-UA" sz="2800" dirty="0"/>
          </a:p>
        </p:txBody>
      </p:sp>
      <p:pic>
        <p:nvPicPr>
          <p:cNvPr id="6146" name="Picture 2" descr="Реорганізаційна шизофренія: у Чернігові нікому контролювати якість  продуктів – ЧЕline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563090"/>
            <a:ext cx="5910592" cy="36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Завтра в Україні запрацює нова система контролю якості харчових продукт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94" y="2563090"/>
            <a:ext cx="5430369" cy="34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2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290945"/>
            <a:ext cx="11125200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Харчові продукти, що надходять в заклади </a:t>
            </a:r>
            <a:r>
              <a:rPr lang="uk-UA" sz="2800" dirty="0" err="1" smtClean="0"/>
              <a:t>готельно</a:t>
            </a:r>
            <a:r>
              <a:rPr lang="uk-UA" sz="2800" dirty="0" smtClean="0"/>
              <a:t>-ресторанного господарства мають містити наступні нормативні документи: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посвідчення про якість (сертифікат), </a:t>
            </a:r>
            <a:endParaRPr lang="uk-U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декларація </a:t>
            </a:r>
            <a:r>
              <a:rPr lang="uk-UA" sz="2800" dirty="0"/>
              <a:t>виробника, </a:t>
            </a:r>
            <a:endParaRPr lang="uk-U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накладна </a:t>
            </a:r>
            <a:r>
              <a:rPr lang="uk-UA" sz="2800" dirty="0"/>
              <a:t>(забірний лист, де вказується дата, час виготовлення цієї продукції та термін її реалізації). </a:t>
            </a:r>
          </a:p>
        </p:txBody>
      </p:sp>
      <p:sp>
        <p:nvSpPr>
          <p:cNvPr id="3" name="AutoShape 2" descr="Набирає чинності Закон України «Про основні принципи та вимоги до  безпечності та якості харчових продуктів» | Управління агропромислового  розвитку Волинської облдержадміністра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Офіційний сайт міста Южноукраїнськ | Щодо належних практик виробництва та  гігієни для підприємств продовольчої торгів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84" y="3233593"/>
            <a:ext cx="6660862" cy="31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1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dirty="0"/>
              <a:t>За кількістю залежно від способу пакування продукти приймають в один або два етапи</a:t>
            </a:r>
            <a:r>
              <a:rPr lang="uk-UA" sz="4000" dirty="0" smtClean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4128" y="2469025"/>
            <a:ext cx="4754880" cy="203370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/>
              <a:t>Продукти, що надійшли у відкритій тарі</a:t>
            </a:r>
            <a:r>
              <a:rPr lang="uk-UA" dirty="0"/>
              <a:t> (м'ясо, риба, овочі, гастрономічні товари, хлібобулочні вироби), </a:t>
            </a:r>
            <a:r>
              <a:rPr lang="uk-UA" b="1" dirty="0"/>
              <a:t>приймають у момент надходження, їх переважують або перераховують.</a:t>
            </a:r>
            <a:endParaRPr lang="uk-UA" dirty="0"/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4960" y="2469025"/>
            <a:ext cx="4754880" cy="203370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/>
              <a:t>Продукти, що надійшли в тарі</a:t>
            </a:r>
            <a:r>
              <a:rPr lang="uk-UA" dirty="0"/>
              <a:t> (мішках, бочках, ящиках), </a:t>
            </a:r>
            <a:r>
              <a:rPr lang="uk-UA" b="1" dirty="0"/>
              <a:t>приймають </a:t>
            </a:r>
            <a:r>
              <a:rPr lang="uk-UA" b="1" dirty="0" err="1"/>
              <a:t>удва</a:t>
            </a:r>
            <a:r>
              <a:rPr lang="uk-UA" b="1" dirty="0"/>
              <a:t> етапи:</a:t>
            </a:r>
            <a:r>
              <a:rPr lang="uk-UA" dirty="0"/>
              <a:t> спочатку за кількістю місць або масою брутто, а потім за кількістю одиниць усередині упаковки й масою </a:t>
            </a:r>
            <a:r>
              <a:rPr lang="uk-UA" dirty="0" err="1"/>
              <a:t>нетто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194" name="Picture 2" descr="Перевезення замороженої риби — кращі умови для вашого товару • Оголошення •  СТО вантажних авто Київ, вантажний автоелектрик, доставка вантажу  рефрижератором - Воля-Логіс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29" y="4641272"/>
            <a:ext cx="25527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41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332</TotalTime>
  <Words>1064</Words>
  <Application>Microsoft Office PowerPoint</Application>
  <PresentationFormat>Широкоэкранный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TimesNewRomanPS-BoldItalicMT</vt:lpstr>
      <vt:lpstr>TimesNewRomanPS-ItalicMT</vt:lpstr>
      <vt:lpstr>TimesNewRomanPSMT</vt:lpstr>
      <vt:lpstr>Tw Cen MT</vt:lpstr>
      <vt:lpstr>Tw Cen MT Condensed</vt:lpstr>
      <vt:lpstr>Wingdings 3</vt:lpstr>
      <vt:lpstr>Интеграл</vt:lpstr>
      <vt:lpstr>Санітарна та нормативно-технічна документація якості харчових продуктів за критеріями безпеки. Санітарні умови транспортування, приймання, зберігання і реалізації харчових продуктів. </vt:lpstr>
      <vt:lpstr>Презентация PowerPoint</vt:lpstr>
      <vt:lpstr>Презентация PowerPoint</vt:lpstr>
      <vt:lpstr>Безпечність харчових продуктів – це відсутність токсичної, канцерогенної, мутагенної та іншої несприятливої дії продуктів харчування на організм людини в разі споживання їх у загальноприйнятих кількостях. </vt:lpstr>
      <vt:lpstr>Якість – сукупність властивостей продовольчих товарів, що зумовлюють їхню здатність задовольняти певні потреби людини.</vt:lpstr>
      <vt:lpstr>Презентация PowerPoint</vt:lpstr>
      <vt:lpstr>Презентация PowerPoint</vt:lpstr>
      <vt:lpstr>Презентация PowerPoint</vt:lpstr>
      <vt:lpstr>За кількістю залежно від способу пакування продукти приймають в один або два етапи.</vt:lpstr>
      <vt:lpstr>Презентация PowerPoint</vt:lpstr>
      <vt:lpstr>Презентация PowerPoint</vt:lpstr>
      <vt:lpstr>Важливим обов'язком працівників закладів ресторанного господарства є правильна організація зберігання продовольчих товарів</vt:lpstr>
      <vt:lpstr>Для короткочасного зберігання харчових продуктів, продовольчої сировини і напівфабрикатів у закладах ресторанного господарства мають бути 2 групи складських приміщеннь - холодильні камери і неохолоджувальні комори для зберігання овочів, сипких продуктів, лікеро-горілчаних виробів та ін.</vt:lpstr>
      <vt:lpstr>Презентация PowerPoint</vt:lpstr>
      <vt:lpstr>Презентация PowerPoint</vt:lpstr>
      <vt:lpstr>Зберігання продуктів</vt:lpstr>
      <vt:lpstr>Презентация PowerPoint</vt:lpstr>
      <vt:lpstr>Вплив санітарних умов перевезення харчових продуктів на їх якість</vt:lpstr>
      <vt:lpstr>Санітарно-гігієнічні вимоги до реалізації кулінарної продукції і обслуговування відвідувачів</vt:lpstr>
      <vt:lpstr>Охорона харчових продуктів від шкідливого впливу факторів навколишнього середовища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Санітарна та нормативно-технічна документація якості харчових продуктів за критеріями безпеки. Санітарні умови транспортування, приймання, зберігання і реалізації харчових продуктів. </dc:title>
  <dc:creator>Vitos Pavlenko</dc:creator>
  <cp:lastModifiedBy>Vitos Pavlenko</cp:lastModifiedBy>
  <cp:revision>14</cp:revision>
  <dcterms:created xsi:type="dcterms:W3CDTF">2022-04-12T07:57:03Z</dcterms:created>
  <dcterms:modified xsi:type="dcterms:W3CDTF">2022-04-13T11:53:24Z</dcterms:modified>
</cp:coreProperties>
</file>