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9"/>
  </p:notesMasterIdLst>
  <p:sldIdLst>
    <p:sldId id="256" r:id="rId2"/>
    <p:sldId id="260" r:id="rId3"/>
    <p:sldId id="261" r:id="rId4"/>
    <p:sldId id="262" r:id="rId5"/>
    <p:sldId id="297" r:id="rId6"/>
    <p:sldId id="299" r:id="rId7"/>
    <p:sldId id="267" r:id="rId8"/>
    <p:sldId id="269" r:id="rId9"/>
    <p:sldId id="295" r:id="rId10"/>
    <p:sldId id="291" r:id="rId11"/>
    <p:sldId id="301" r:id="rId12"/>
    <p:sldId id="296" r:id="rId13"/>
    <p:sldId id="303" r:id="rId14"/>
    <p:sldId id="276" r:id="rId15"/>
    <p:sldId id="308" r:id="rId16"/>
    <p:sldId id="305" r:id="rId17"/>
    <p:sldId id="30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3300"/>
    <a:srgbClr val="1604FA"/>
    <a:srgbClr val="00CC00"/>
    <a:srgbClr val="006600"/>
    <a:srgbClr val="0033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717" autoAdjust="0"/>
  </p:normalViewPr>
  <p:slideViewPr>
    <p:cSldViewPr>
      <p:cViewPr>
        <p:scale>
          <a:sx n="74" d="100"/>
          <a:sy n="74" d="100"/>
        </p:scale>
        <p:origin x="-126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F478D-F78C-4115-940D-480FDC8684B5}" type="datetimeFigureOut">
              <a:rPr lang="uk-UA" smtClean="0"/>
              <a:pPr/>
              <a:t>10.05.2022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BA77F-EABE-459D-ADCE-218A50B7537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845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7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90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4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70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23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65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6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7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2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6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83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5417">
              <a:srgbClr val="74B3FF"/>
            </a:gs>
            <a:gs pos="27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15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uk-UA" sz="18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uk-UA" sz="18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uk-UA" sz="1800" b="1" i="1" dirty="0" smtClean="0">
                <a:solidFill>
                  <a:srgbClr val="1604FA"/>
                </a:solidFill>
                <a:latin typeface="Times New Roman"/>
                <a:ea typeface="Calibri"/>
                <a:cs typeface="Times New Roman"/>
              </a:rPr>
              <a:t>“ </a:t>
            </a:r>
            <a:r>
              <a:rPr lang="uk-UA" sz="1800" b="1" i="1" dirty="0">
                <a:solidFill>
                  <a:srgbClr val="1604FA"/>
                </a:solidFill>
                <a:latin typeface="Times New Roman"/>
                <a:ea typeface="Calibri"/>
                <a:cs typeface="Times New Roman"/>
              </a:rPr>
              <a:t>Розум полягає не тільки у знанні, </a:t>
            </a:r>
            <a:r>
              <a:rPr lang="uk-UA" sz="1800" b="1" i="1" dirty="0" smtClean="0">
                <a:solidFill>
                  <a:srgbClr val="1604FA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uk-UA" sz="1800" b="1" i="1" dirty="0" smtClean="0">
                <a:solidFill>
                  <a:srgbClr val="1604FA"/>
                </a:solidFill>
                <a:latin typeface="Times New Roman"/>
                <a:ea typeface="Calibri"/>
                <a:cs typeface="Times New Roman"/>
              </a:rPr>
            </a:br>
            <a:r>
              <a:rPr lang="uk-UA" sz="1800" b="1" i="1" dirty="0" smtClean="0">
                <a:solidFill>
                  <a:srgbClr val="1604FA"/>
                </a:solidFill>
                <a:latin typeface="Times New Roman"/>
                <a:ea typeface="Calibri"/>
                <a:cs typeface="Times New Roman"/>
              </a:rPr>
              <a:t>але </a:t>
            </a:r>
            <a:r>
              <a:rPr lang="uk-UA" sz="1800" b="1" i="1" dirty="0">
                <a:solidFill>
                  <a:srgbClr val="1604FA"/>
                </a:solidFill>
                <a:latin typeface="Times New Roman"/>
                <a:ea typeface="Calibri"/>
                <a:cs typeface="Times New Roman"/>
              </a:rPr>
              <a:t>й у вмінні застосувати знання на ділі” </a:t>
            </a:r>
            <a:r>
              <a:rPr lang="ru-RU" sz="1600" dirty="0">
                <a:solidFill>
                  <a:srgbClr val="1604FA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rgbClr val="1604FA"/>
                </a:solidFill>
                <a:ea typeface="Calibri"/>
                <a:cs typeface="Times New Roman"/>
              </a:rPr>
            </a:br>
            <a:r>
              <a:rPr lang="uk-UA" sz="1800" b="1" i="1" dirty="0">
                <a:solidFill>
                  <a:srgbClr val="1604FA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       </a:t>
            </a:r>
            <a:r>
              <a:rPr lang="uk-UA" sz="1800" b="1" i="1" dirty="0" err="1">
                <a:solidFill>
                  <a:srgbClr val="1604FA"/>
                </a:solidFill>
                <a:latin typeface="Times New Roman"/>
                <a:ea typeface="Calibri"/>
                <a:cs typeface="Times New Roman"/>
              </a:rPr>
              <a:t>Арістотель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071547"/>
            <a:ext cx="5643570" cy="364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</a:t>
            </a:r>
            <a:r>
              <a:rPr lang="ru-RU" dirty="0" smtClean="0">
                <a:solidFill>
                  <a:srgbClr val="C00000"/>
                </a:solidFill>
              </a:rPr>
              <a:t>Тема уроку: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5400" b="1" dirty="0">
                <a:solidFill>
                  <a:srgbClr val="FF0000"/>
                </a:solidFill>
              </a:rPr>
              <a:t> </a:t>
            </a:r>
            <a:r>
              <a:rPr lang="uk-UA" sz="5400" b="1" dirty="0" smtClean="0">
                <a:solidFill>
                  <a:srgbClr val="FF0000"/>
                </a:solidFill>
              </a:rPr>
              <a:t>  </a:t>
            </a:r>
            <a:r>
              <a:rPr lang="uk-UA" sz="5200" b="1" dirty="0" smtClean="0">
                <a:solidFill>
                  <a:srgbClr val="FF0000"/>
                </a:solidFill>
                <a:latin typeface="Gabriola" pitchFamily="82" charset="0"/>
              </a:rPr>
              <a:t>«Робота  й потужність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5200" b="1" dirty="0" smtClean="0">
                <a:solidFill>
                  <a:srgbClr val="FF0000"/>
                </a:solidFill>
                <a:latin typeface="Gabriola" pitchFamily="82" charset="0"/>
              </a:rPr>
              <a:t>електричного струму»</a:t>
            </a:r>
            <a:endParaRPr lang="ru-RU" sz="5200" b="1" dirty="0" smtClean="0">
              <a:solidFill>
                <a:srgbClr val="FF0000"/>
              </a:solidFill>
              <a:latin typeface="Gabriola" pitchFamily="82" charset="0"/>
            </a:endParaRPr>
          </a:p>
          <a:p>
            <a:pPr marL="0" indent="0">
              <a:buNone/>
            </a:pPr>
            <a:endParaRPr lang="ru-RU" sz="52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796136" y="2852936"/>
            <a:ext cx="2890664" cy="327322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928802"/>
            <a:ext cx="2752750" cy="312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0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>
                  <a:buNone/>
                </a:pPr>
                <a:endParaRPr lang="ru-RU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ctr">
                  <a:buNone/>
                </a:pP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[A]=</a:t>
                </a:r>
                <a:r>
                  <a:rPr lang="ru-RU" dirty="0" smtClean="0">
                    <a:solidFill>
                      <a:schemeClr val="tx2">
                        <a:lumMod val="75000"/>
                      </a:schemeClr>
                    </a:solidFill>
                  </a:rPr>
                  <a:t>кВт</a:t>
                </a:r>
                <a:r>
                  <a:rPr lang="uk-UA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/>
                    <a:ea typeface="Calibri"/>
                    <a:cs typeface="Times New Roman"/>
                  </a:rPr>
                  <a:t> ∙ </a:t>
                </a:r>
                <a:r>
                  <a:rPr lang="uk-UA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/>
                    <a:ea typeface="Calibri"/>
                    <a:cs typeface="Times New Roman"/>
                  </a:rPr>
                  <a:t>год</a:t>
                </a:r>
                <a:endParaRPr lang="uk-UA" dirty="0" smtClean="0">
                  <a:solidFill>
                    <a:schemeClr val="tx2">
                      <a:lumMod val="75000"/>
                    </a:schemeClr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algn="ctr">
                  <a:buNone/>
                </a:pPr>
                <a:endParaRPr lang="uk-UA" dirty="0" smtClean="0">
                  <a:solidFill>
                    <a:schemeClr val="tx2">
                      <a:lumMod val="75000"/>
                    </a:schemeClr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algn="ctr">
                  <a:buNone/>
                </a:pP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</a:rPr>
                  <a:t>1 кВт </a:t>
                </a:r>
                <a:r>
                  <a:rPr lang="uk-UA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  <a:cs typeface="Times New Roman"/>
                  </a:rPr>
                  <a:t>∙ год=1000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6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  <m:t>Дж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  <m:t>с</m:t>
                        </m:r>
                      </m:den>
                    </m:f>
                  </m:oMath>
                </a14:m>
                <a:r>
                  <a:rPr lang="uk-UA" sz="36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uk-UA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  <a:cs typeface="Times New Roman"/>
                  </a:rPr>
                  <a:t>∙ 3600с = 3 600 000 Дж</a:t>
                </a:r>
              </a:p>
              <a:p>
                <a:pPr algn="ctr">
                  <a:buNone/>
                </a:pPr>
                <a:endParaRPr lang="uk-UA" dirty="0" smtClean="0">
                  <a:solidFill>
                    <a:schemeClr val="tx2">
                      <a:lumMod val="75000"/>
                    </a:schemeClr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algn="ctr">
                  <a:buNone/>
                </a:pPr>
                <a:endParaRPr lang="en-US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Одиниці роботи електричного струму, які застосовуються на практиці</a:t>
            </a:r>
            <a:endParaRPr lang="en-US" sz="32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Зняття даних лічильника</a:t>
            </a:r>
            <a:br>
              <a:rPr lang="uk-UA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Вартість = тариф ∙ роботу </a:t>
            </a:r>
          </a:p>
          <a:p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2701249"/>
                  </p:ext>
                </p:extLst>
              </p:nvPr>
            </p:nvGraphicFramePr>
            <p:xfrm>
              <a:off x="1619672" y="2924944"/>
              <a:ext cx="6480720" cy="2933256"/>
            </p:xfrm>
            <a:graphic>
              <a:graphicData uri="http://schemas.openxmlformats.org/drawingml/2006/table">
                <a:tbl>
                  <a:tblPr firstRow="1" firstCol="1" bandRow="1">
                    <a:tableStyleId>{3C2FFA5D-87B4-456A-9821-1D502468CF0F}</a:tableStyleId>
                  </a:tblPr>
                  <a:tblGrid>
                    <a:gridCol w="2651290"/>
                    <a:gridCol w="3829430"/>
                  </a:tblGrid>
                  <a:tr h="0">
                    <a:tc gridSpan="2"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Покази лічильника, кВт ∙ </a:t>
                          </a:r>
                          <a:r>
                            <a:rPr lang="uk-UA" sz="2000" dirty="0" err="1">
                              <a:effectLst/>
                            </a:rPr>
                            <a:t>год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Справжні 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6425,0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Попередні 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6125,0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Різниця 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Тариф 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28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uk-UA" sz="2000">
                                      <a:effectLst/>
                                      <a:latin typeface="Cambria Math"/>
                                    </a:rPr>
                                    <m:t>коп</m:t>
                                  </m:r>
                                </m:num>
                                <m:den>
                                  <m:r>
                                    <a:rPr lang="uk-UA" sz="2000">
                                      <a:effectLst/>
                                      <a:latin typeface="Cambria Math"/>
                                    </a:rPr>
                                    <m:t>кВт∙год</m:t>
                                  </m:r>
                                </m:den>
                              </m:f>
                            </m:oMath>
                          </a14:m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Вартість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1983965"/>
                  </p:ext>
                </p:extLst>
              </p:nvPr>
            </p:nvGraphicFramePr>
            <p:xfrm>
              <a:off x="1619672" y="2924944"/>
              <a:ext cx="6480720" cy="2643124"/>
            </p:xfrm>
            <a:graphic>
              <a:graphicData uri="http://schemas.openxmlformats.org/drawingml/2006/table">
                <a:tbl>
                  <a:tblPr firstRow="1" firstCol="1" bandRow="1">
                    <a:tableStyleId>{3C2FFA5D-87B4-456A-9821-1D502468CF0F}</a:tableStyleId>
                  </a:tblPr>
                  <a:tblGrid>
                    <a:gridCol w="2651290"/>
                    <a:gridCol w="3829430"/>
                  </a:tblGrid>
                  <a:tr h="409956">
                    <a:tc gridSpan="2"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Покази лічильника, кВт ∙ </a:t>
                          </a:r>
                          <a:r>
                            <a:rPr lang="uk-UA" sz="2000" dirty="0" err="1">
                              <a:effectLst/>
                            </a:rPr>
                            <a:t>год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09956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Справжні 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6425,0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09956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Попередні 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6125,0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09956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Різниця 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93344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Тариф 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9427" t="-278351" b="-95876"/>
                          </a:stretch>
                        </a:blipFill>
                      </a:tcPr>
                    </a:tc>
                  </a:tr>
                  <a:tr h="409956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Вартість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242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 потужності споживача електричного струму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2800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Накресліть схему електричного кола, що складається </a:t>
            </a:r>
            <a:r>
              <a:rPr lang="uk-UA" sz="2800" dirty="0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зі </a:t>
            </a:r>
            <a:r>
              <a:rPr lang="uk-UA" sz="2800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з</a:t>
            </a:r>
            <a:r>
              <a:rPr lang="ru-RU" sz="2800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’</a:t>
            </a:r>
            <a:r>
              <a:rPr lang="uk-UA" sz="2800" dirty="0" err="1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єднаних</a:t>
            </a:r>
            <a:r>
              <a:rPr lang="uk-UA" sz="2800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послідовно </a:t>
            </a:r>
            <a:r>
              <a:rPr lang="uk-UA" sz="2800" dirty="0" smtClean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джерела </a:t>
            </a:r>
            <a:r>
              <a:rPr lang="uk-UA" sz="2800" dirty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струму, ключа, амперметра, лампи, повзункового реостата</a:t>
            </a:r>
            <a:r>
              <a:rPr lang="uk-UA" sz="2800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, а також </a:t>
            </a:r>
            <a:r>
              <a:rPr lang="uk-UA" sz="2800" dirty="0">
                <a:solidFill>
                  <a:srgbClr val="006600"/>
                </a:solidFill>
                <a:latin typeface="+mj-lt"/>
                <a:ea typeface="Times New Roman"/>
                <a:cs typeface="Times New Roman"/>
              </a:rPr>
              <a:t>вольтметра</a:t>
            </a:r>
            <a:r>
              <a:rPr lang="uk-UA" sz="2800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, приєднаного паралельно лампі.</a:t>
            </a:r>
            <a:endParaRPr lang="ru-RU" sz="2800" dirty="0">
              <a:solidFill>
                <a:srgbClr val="002060"/>
              </a:solidFill>
              <a:latin typeface="+mj-lt"/>
              <a:ea typeface="Calibri"/>
              <a:cs typeface="Times New Roman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869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Енергозбереження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8760"/>
            <a:ext cx="3387864" cy="264943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83628"/>
            <a:ext cx="3952828" cy="266429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57" y="4310672"/>
            <a:ext cx="2143125" cy="2143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238515"/>
            <a:ext cx="3361556" cy="242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7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За рахунок збереженої енергії, що дорівнює 1 кВт ∙ </a:t>
            </a:r>
            <a:r>
              <a:rPr lang="uk-UA" sz="27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год</a:t>
            </a:r>
            <a:r>
              <a:rPr lang="uk-UA" sz="27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, можна виконати кожну з таких робіт: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 algn="just">
              <a:lnSpc>
                <a:spcPct val="150000"/>
              </a:lnSpc>
              <a:buSzPts val="1200"/>
              <a:buFont typeface="Wingdings" pitchFamily="2" charset="2"/>
              <a:buChar char="v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виготовити 10 м бавовняної тканини;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j-lt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SzPts val="1200"/>
              <a:buFont typeface="Wingdings" pitchFamily="2" charset="2"/>
              <a:buChar char="v"/>
            </a:pP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закип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’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ятити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 50-55 склянок чаю;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j-lt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SzPts val="1200"/>
              <a:buFont typeface="Wingdings" pitchFamily="2" charset="2"/>
              <a:buChar char="v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видобути і підняти до 75 кг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кам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’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яного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 вугілля;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j-lt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SzPts val="1200"/>
              <a:buFont typeface="Wingdings" pitchFamily="2" charset="2"/>
              <a:buChar char="v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вивести в електричному інкубаторі до 30 курчат;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j-lt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SzPts val="1200"/>
              <a:buFont typeface="Wingdings" pitchFamily="2" charset="2"/>
              <a:buChar char="v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виплавити близько 20 кг чавуну.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j-lt"/>
              <a:ea typeface="Times New Roman"/>
              <a:cs typeface="Times New Roman"/>
            </a:endParaRPr>
          </a:p>
          <a:p>
            <a:pPr marL="11430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8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Підсумок уроку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Заповніть таблицю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030375"/>
              </p:ext>
            </p:extLst>
          </p:nvPr>
        </p:nvGraphicFramePr>
        <p:xfrm>
          <a:off x="683569" y="1628801"/>
          <a:ext cx="7776863" cy="43204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514544"/>
                <a:gridCol w="1670031"/>
                <a:gridCol w="2592288"/>
              </a:tblGrid>
              <a:tr h="9601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spc="-25" dirty="0">
                          <a:effectLst/>
                        </a:rPr>
                        <a:t>Назва фізичної величини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Потужність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spc="-30">
                          <a:effectLst/>
                        </a:rPr>
                        <a:t>Робота струму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9601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Позначення фізичної величини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9601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Одиниця вимірювання в СІ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480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Формули для обчислення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9601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Прилад для прямих вимірювань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1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язуємо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усно!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 1. В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якому випадку робота, яку виконує на ділянці кола електричний струм певної сили, зростатиме: </a:t>
            </a:r>
            <a:endParaRPr lang="uk-UA" sz="2400" dirty="0" smtClean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  а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) якщо зменшувати напругу на ділянці кола; </a:t>
            </a:r>
            <a:endParaRPr lang="uk-UA" sz="2400" dirty="0" smtClean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  б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) якщо збільшувати напругу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>
              <a:solidFill>
                <a:schemeClr val="accent4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2. За </a:t>
            </a:r>
            <a:r>
              <a:rPr lang="uk-UA" sz="26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незмінної напруги на ділянці кола було зменшено її опір. Зросла чи зменшилася робота, яку виконує струм за певний час.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4953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sz="2400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4. Опір </a:t>
            </a:r>
            <a:r>
              <a:rPr lang="uk-UA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електричного чайника 22 Ом. Напруга, за якої він працює, 220 В. </a:t>
            </a:r>
            <a:r>
              <a:rPr lang="uk-UA" sz="2400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Визначте </a:t>
            </a:r>
            <a:r>
              <a:rPr lang="uk-UA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потужність струму, яку споживає чайник.</a:t>
            </a:r>
            <a:endParaRPr lang="ru-RU" sz="2400" dirty="0"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25532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1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0010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електричного струму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507209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на ділянці кола дорівнює добутку </a:t>
            </a:r>
            <a:r>
              <a:rPr lang="uk-UA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напруги (</a:t>
            </a:r>
            <a:r>
              <a:rPr lang="en-US" b="1" i="1" dirty="0" smtClean="0">
                <a:solidFill>
                  <a:srgbClr val="C00000"/>
                </a:solidFill>
                <a:ea typeface="Calibri"/>
                <a:cs typeface="Times New Roman"/>
              </a:rPr>
              <a:t>U</a:t>
            </a:r>
            <a:r>
              <a:rPr lang="uk-UA" b="1" i="1" dirty="0" smtClean="0">
                <a:solidFill>
                  <a:srgbClr val="C00000"/>
                </a:solidFill>
                <a:ea typeface="Calibri"/>
                <a:cs typeface="Times New Roman"/>
              </a:rPr>
              <a:t>)</a:t>
            </a:r>
            <a:r>
              <a:rPr lang="uk-UA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на кінцях цієї ділянки на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uk-UA" b="1" i="1" dirty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силу </a:t>
            </a:r>
            <a:r>
              <a:rPr lang="uk-UA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струму (І)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і 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час </a:t>
            </a:r>
            <a:r>
              <a:rPr lang="uk-UA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(</a:t>
            </a:r>
            <a:r>
              <a:rPr lang="en-US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t)</a:t>
            </a:r>
            <a:r>
              <a:rPr lang="uk-UA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,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протягом якого виконувалась робота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.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uk-UA" sz="5400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А = </a:t>
            </a:r>
            <a:r>
              <a:rPr lang="en-US" sz="5400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U</a:t>
            </a:r>
            <a:r>
              <a:rPr lang="uk-UA" sz="5400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І</a:t>
            </a:r>
            <a:r>
              <a:rPr lang="en-US" sz="5400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t</a:t>
            </a:r>
            <a:endParaRPr lang="ru-RU" sz="5400" i="1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5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Одиниці роботи в СІ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1 Дж = 1 В∙ А∙ с</a:t>
            </a:r>
            <a:endParaRPr lang="ru-RU" sz="28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23812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23812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808" y="3501008"/>
            <a:ext cx="2553096" cy="247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3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Задача 1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Яку роботу щосекунди виконує двигун електродриля, якщо за напруги 220 В сила струму дорівнює 4 А?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3197265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6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>
            <a:normAutofit fontScale="90000"/>
          </a:bodyPr>
          <a:lstStyle/>
          <a:p>
            <a:pPr marL="457200" indent="-457200">
              <a:lnSpc>
                <a:spcPct val="150000"/>
              </a:lnSpc>
              <a:spcAft>
                <a:spcPts val="1000"/>
              </a:spcAft>
            </a:pP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r>
              <a:rPr lang="uk-UA" b="1" dirty="0">
                <a:solidFill>
                  <a:srgbClr val="1F497D">
                    <a:lumMod val="50000"/>
                  </a:srgbClr>
                </a:solidFill>
              </a:rPr>
              <a:t>Потужність електричного струму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b="1" dirty="0">
                    <a:solidFill>
                      <a:srgbClr val="CC0000"/>
                    </a:solidFill>
                    <a:ea typeface="Calibri"/>
                  </a:rPr>
                  <a:t>P</a:t>
                </a:r>
                <a:r>
                  <a:rPr lang="ru-RU" b="1" dirty="0">
                    <a:solidFill>
                      <a:srgbClr val="CC0000"/>
                    </a:solidFill>
                    <a:ea typeface="Calibri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rgbClr val="CC000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rgbClr val="CC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𝑨</m:t>
                        </m:r>
                      </m:num>
                      <m:den>
                        <m:r>
                          <a:rPr lang="ru-RU" b="1" i="1">
                            <a:solidFill>
                              <a:srgbClr val="CC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𝒕</m:t>
                        </m:r>
                      </m:den>
                    </m:f>
                  </m:oMath>
                </a14:m>
                <a:endParaRPr lang="ru-RU" b="1" dirty="0">
                  <a:solidFill>
                    <a:srgbClr val="CC0000"/>
                  </a:solidFill>
                </a:endParaRPr>
              </a:p>
              <a:p>
                <a:pPr lvl="0" algn="just"/>
                <a:r>
                  <a:rPr lang="uk-UA" b="1" dirty="0">
                    <a:solidFill>
                      <a:srgbClr val="1F497D">
                        <a:lumMod val="75000"/>
                      </a:srgbClr>
                    </a:solidFill>
                    <a:ea typeface="Calibri"/>
                  </a:rPr>
                  <a:t>Потужність електричного струму –</a:t>
                </a:r>
                <a:r>
                  <a:rPr lang="uk-UA" dirty="0">
                    <a:solidFill>
                      <a:srgbClr val="1F497D">
                        <a:lumMod val="75000"/>
                      </a:srgbClr>
                    </a:solidFill>
                    <a:ea typeface="Calibri"/>
                  </a:rPr>
                  <a:t> </a:t>
                </a:r>
                <a:r>
                  <a:rPr lang="uk-UA" dirty="0">
                    <a:ea typeface="Calibri"/>
                  </a:rPr>
                  <a:t>фізична величина, що характеризує швидкість виконання струмом роботи й дорівнює відношенню </a:t>
                </a:r>
                <a:r>
                  <a:rPr lang="uk-UA" dirty="0">
                    <a:solidFill>
                      <a:srgbClr val="C00000"/>
                    </a:solidFill>
                    <a:ea typeface="Calibri"/>
                  </a:rPr>
                  <a:t>роботи А</a:t>
                </a:r>
                <a:r>
                  <a:rPr lang="uk-UA" dirty="0">
                    <a:ea typeface="Calibri"/>
                  </a:rPr>
                  <a:t> струму до </a:t>
                </a:r>
                <a:r>
                  <a:rPr lang="uk-UA" dirty="0">
                    <a:solidFill>
                      <a:srgbClr val="C00000"/>
                    </a:solidFill>
                    <a:ea typeface="Calibri"/>
                  </a:rPr>
                  <a:t>часу </a:t>
                </a:r>
                <a:r>
                  <a:rPr lang="en-US" dirty="0">
                    <a:solidFill>
                      <a:srgbClr val="C00000"/>
                    </a:solidFill>
                    <a:ea typeface="Calibri"/>
                  </a:rPr>
                  <a:t>t</a:t>
                </a:r>
                <a:r>
                  <a:rPr lang="uk-UA" dirty="0">
                    <a:solidFill>
                      <a:srgbClr val="C00000"/>
                    </a:solidFill>
                    <a:ea typeface="Calibri"/>
                  </a:rPr>
                  <a:t>,</a:t>
                </a:r>
                <a:r>
                  <a:rPr lang="uk-UA" dirty="0">
                    <a:ea typeface="Calibri"/>
                  </a:rPr>
                  <a:t> за який цю роботу виконано.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13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Кратні одиниці потужності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кіловат    1 кВт = 10</a:t>
            </a:r>
            <a:r>
              <a:rPr lang="uk-UA" baseline="300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3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Вт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мегават   1 МВт = 10</a:t>
            </a:r>
            <a:r>
              <a:rPr lang="uk-UA" baseline="300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6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Вт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dirty="0" err="1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гігават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    1 ГВт = 10</a:t>
            </a:r>
            <a:r>
              <a:rPr lang="uk-UA" baseline="300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9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Вт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2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Електроплитка розрахована на напругу </a:t>
            </a:r>
            <a:endParaRPr lang="uk-UA" dirty="0" smtClean="0">
              <a:solidFill>
                <a:schemeClr val="accent5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220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В і силу струму 3 А. Визначте потужність струму у плитці.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3766483" cy="222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4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Номінальна і фактична потужності споживачів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2060848"/>
            <a:ext cx="4040188" cy="639762"/>
          </a:xfrm>
        </p:spPr>
        <p:txBody>
          <a:bodyPr>
            <a:noAutofit/>
          </a:bodyPr>
          <a:lstStyle/>
          <a:p>
            <a:endParaRPr lang="uk-UA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Номінальна потужність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23528" y="2852936"/>
            <a:ext cx="4040188" cy="3951288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- це потужність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, яка зазначена в паспорті електричного приладу (або безпосередньо на приладі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)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2060848"/>
            <a:ext cx="4041775" cy="63976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Фактична потужність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572000" y="2780928"/>
            <a:ext cx="4041775" cy="3951288"/>
          </a:xfrm>
        </p:spPr>
        <p:txBody>
          <a:bodyPr/>
          <a:lstStyle/>
          <a:p>
            <a:pPr marL="11430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Вимірюючи потужність струму в споживачі, ми визначаємо його фактичну потужність.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Прилади вимірювання</a:t>
            </a:r>
            <a:br>
              <a:rPr lang="uk-UA" dirty="0" smtClean="0"/>
            </a:br>
            <a:r>
              <a:rPr lang="uk-UA" dirty="0" smtClean="0"/>
              <a:t>Електролічильник  Ватметр </a:t>
            </a:r>
            <a:endParaRPr lang="uk-UA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390537" cy="362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7" y="1988840"/>
            <a:ext cx="36671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2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474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Формула</vt:lpstr>
      <vt:lpstr> “ Розум полягає не тільки у знанні,  але й у вмінні застосувати знання на ділі”                                                                                                                     Арістотель </vt:lpstr>
      <vt:lpstr>Робота електричного струму (А)</vt:lpstr>
      <vt:lpstr>Одиниці роботи в СІ</vt:lpstr>
      <vt:lpstr>Задача 1</vt:lpstr>
      <vt:lpstr> Потужність електричного струму</vt:lpstr>
      <vt:lpstr>Кратні одиниці потужності</vt:lpstr>
      <vt:lpstr>Задача 2</vt:lpstr>
      <vt:lpstr>Номінальна і фактична потужності споживачів</vt:lpstr>
      <vt:lpstr>Прилади вимірювання Електролічильник  Ватметр </vt:lpstr>
      <vt:lpstr>Одиниці роботи електричного струму, які застосовуються на практиці</vt:lpstr>
      <vt:lpstr>Зняття даних лічильника </vt:lpstr>
      <vt:lpstr>Вимірювання потужності споживача електричного струму</vt:lpstr>
      <vt:lpstr>Енергозбереження</vt:lpstr>
      <vt:lpstr>За рахунок збереженої енергії, що дорівнює 1 кВт ∙ год, можна виконати кожну з таких робіт: </vt:lpstr>
      <vt:lpstr>Підсумок уроку Заповніть таблицю</vt:lpstr>
      <vt:lpstr>Розв’язуємо усно!</vt:lpstr>
      <vt:lpstr>Задача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Розум полягає не тільки у знанні,  але й у вмінні застосувати знання на ділі”                                                                                                                     Арістотель</dc:title>
  <dc:creator>Natalya</dc:creator>
  <cp:lastModifiedBy>Natalya</cp:lastModifiedBy>
  <cp:revision>76</cp:revision>
  <dcterms:modified xsi:type="dcterms:W3CDTF">2022-05-10T09:17:20Z</dcterms:modified>
</cp:coreProperties>
</file>