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74" r:id="rId8"/>
    <p:sldId id="271" r:id="rId9"/>
    <p:sldId id="265" r:id="rId10"/>
    <p:sldId id="266" r:id="rId11"/>
    <p:sldId id="276" r:id="rId12"/>
    <p:sldId id="267" r:id="rId13"/>
    <p:sldId id="270" r:id="rId14"/>
    <p:sldId id="269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29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6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0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5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4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C6698A-EC0B-4BB3-959F-245B047E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592" y="439644"/>
            <a:ext cx="257281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Тема заняття</a:t>
            </a:r>
            <a:endParaRPr lang="ru-UA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D85F85-98DA-42D2-A0F4-5A855727F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4287A9B-5F81-48F2-B76A-DA434FE47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14848"/>
          <a:stretch/>
        </p:blipFill>
        <p:spPr>
          <a:xfrm>
            <a:off x="1760743" y="1054221"/>
            <a:ext cx="5622513" cy="58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4EDA7-598B-4227-8FEC-F9330DE0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2697"/>
            <a:ext cx="7989752" cy="432047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/>
              <a:t>Правила побудови прямої лінійної перспективи</a:t>
            </a:r>
            <a:endParaRPr lang="ru-UA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197596-FD7B-40C5-9F4F-C66CE3EEB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2204864"/>
            <a:ext cx="7989752" cy="3630795"/>
          </a:xfrm>
        </p:spPr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D38B81-1B41-4C49-8753-5230A8C377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26597" r="8461" b="10217"/>
          <a:stretch/>
        </p:blipFill>
        <p:spPr bwMode="auto">
          <a:xfrm>
            <a:off x="1115616" y="1196752"/>
            <a:ext cx="7091320" cy="3997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E71D2EE-8F04-4279-9D27-B8219679247C}"/>
              </a:ext>
            </a:extLst>
          </p:cNvPr>
          <p:cNvSpPr/>
          <p:nvPr/>
        </p:nvSpPr>
        <p:spPr>
          <a:xfrm>
            <a:off x="411783" y="5194715"/>
            <a:ext cx="810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При в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ід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даленні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точки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зору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предмети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зменшуються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розмірі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б'єкт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розташований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передньому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плані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малюнка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, буде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значно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uk-UA" sz="1400" b="1" dirty="0" err="1">
                <a:solidFill>
                  <a:schemeClr val="accent2">
                    <a:lumMod val="50000"/>
                  </a:schemeClr>
                </a:solidFill>
              </a:rPr>
              <a:t>ий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такий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же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об'єкт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зображений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задньому плані.</a:t>
            </a:r>
          </a:p>
          <a:p>
            <a:pPr marL="342900" indent="-342900">
              <a:buAutoNum type="arabicPeriod"/>
            </a:pP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Кутова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перспектива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використовується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передачі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просторового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об'єкта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стоїть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кутом до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 споглядача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При побудові к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утов</a:t>
            </a:r>
            <a:r>
              <a:rPr lang="uk-UA" sz="1400" b="1" dirty="0" err="1">
                <a:solidFill>
                  <a:schemeClr val="accent2">
                    <a:lumMod val="50000"/>
                  </a:schemeClr>
                </a:solidFill>
              </a:rPr>
              <a:t>ої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перспектив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необхідна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лінія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горизонту і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дві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 точки 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сходження 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UA" sz="1400" b="1" dirty="0" err="1">
                <a:solidFill>
                  <a:schemeClr val="accent2">
                    <a:lumMod val="50000"/>
                  </a:schemeClr>
                </a:solidFill>
              </a:rPr>
              <a:t>ній</a:t>
            </a:r>
            <a:r>
              <a:rPr lang="ru-UA" sz="1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6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0AC33-61F0-44C0-AF64-8B502091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1B7366-78C0-4877-BC9A-5F6180E6A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191" y="5517232"/>
            <a:ext cx="7989751" cy="6005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На одному </a:t>
            </a:r>
            <a:r>
              <a:rPr lang="ru-RU" dirty="0" err="1"/>
              <a:t>малюнку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розташовані</a:t>
            </a:r>
            <a:r>
              <a:rPr lang="ru-RU" dirty="0"/>
              <a:t> до </a:t>
            </a:r>
            <a:r>
              <a:rPr lang="ru-RU" dirty="0" err="1"/>
              <a:t>глядача</a:t>
            </a:r>
            <a:r>
              <a:rPr lang="ru-RU" dirty="0"/>
              <a:t> як фронтально, так і </a:t>
            </a:r>
            <a:r>
              <a:rPr lang="ru-RU" dirty="0" err="1"/>
              <a:t>під</a:t>
            </a:r>
            <a:r>
              <a:rPr lang="ru-RU" dirty="0"/>
              <a:t> кутом</a:t>
            </a:r>
            <a:endParaRPr lang="ru-UA" dirty="0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C77601F-3B3B-4A22-A0C8-A543741F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6" y="740212"/>
            <a:ext cx="77724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7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AC52E8-906B-47A6-A689-17C0966B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4704"/>
            <a:ext cx="7989752" cy="100811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/>
                </a:solidFill>
              </a:rPr>
              <a:t>      </a:t>
            </a:r>
            <a:r>
              <a:rPr lang="ru-RU" sz="1800" b="1" dirty="0" err="1">
                <a:solidFill>
                  <a:schemeClr val="accent2"/>
                </a:solidFill>
              </a:rPr>
              <a:t>Повітряна</a:t>
            </a:r>
            <a:r>
              <a:rPr lang="ru-RU" sz="1800" b="1" dirty="0">
                <a:solidFill>
                  <a:schemeClr val="accent2"/>
                </a:solidFill>
              </a:rPr>
              <a:t> перспектива </a:t>
            </a:r>
            <a:r>
              <a:rPr lang="uk-UA" sz="1800" i="1" dirty="0"/>
              <a:t>-</a:t>
            </a:r>
            <a:r>
              <a:rPr lang="uk-UA" sz="1800" dirty="0"/>
              <a:t> спосіб передачі світлотіньових і колористичних якостей віддалених об'єктів, зникнення чіткості і ясності обрисів предметів у міру їхнього віддалення.</a:t>
            </a:r>
            <a:endParaRPr lang="ru-UA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E5C6EA-6FF6-48EC-8D0C-75945748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263A30B-838D-415C-8C6F-DBC144D700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774808" cy="425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81077C0-2040-476B-9874-A9D9601E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49" y="2871107"/>
            <a:ext cx="5688632" cy="2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9BC10C-E5C8-4BB2-AEC4-4A3000B9E2B5}"/>
              </a:ext>
            </a:extLst>
          </p:cNvPr>
          <p:cNvSpPr/>
          <p:nvPr/>
        </p:nvSpPr>
        <p:spPr>
          <a:xfrm>
            <a:off x="4680221" y="5571373"/>
            <a:ext cx="230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0D0D0D"/>
                </a:solidFill>
                <a:latin typeface="+mj-lt"/>
                <a:ea typeface="Times New Roman" panose="02020603050405020304" pitchFamily="18" charset="0"/>
              </a:rPr>
              <a:t>Повітряна </a:t>
            </a:r>
            <a:r>
              <a:rPr lang="ru-UA" sz="1600" b="1" dirty="0">
                <a:solidFill>
                  <a:srgbClr val="0D0D0D"/>
                </a:solidFill>
                <a:latin typeface="+mj-lt"/>
                <a:ea typeface="Times New Roman" panose="02020603050405020304" pitchFamily="18" charset="0"/>
              </a:rPr>
              <a:t>перспектив</a:t>
            </a:r>
            <a:r>
              <a:rPr lang="uk-UA" sz="1600" b="1" dirty="0">
                <a:solidFill>
                  <a:srgbClr val="0D0D0D"/>
                </a:solidFill>
                <a:latin typeface="+mj-lt"/>
                <a:ea typeface="Times New Roman" panose="02020603050405020304" pitchFamily="18" charset="0"/>
              </a:rPr>
              <a:t>а</a:t>
            </a:r>
            <a:endParaRPr lang="ru-UA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16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CEAFFC-3895-4AF7-914B-7A67EEB9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167271" cy="824385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/>
              <a:t>Правила побудови повітряної перспективи</a:t>
            </a:r>
            <a:endParaRPr lang="ru-UA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E16AEB-9D63-485F-80AE-0B3B146B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5157192"/>
            <a:ext cx="7989751" cy="1296144"/>
          </a:xfrm>
        </p:spPr>
        <p:txBody>
          <a:bodyPr>
            <a:normAutofit fontScale="92500"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1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r>
              <a:rPr lang="ru-RU" sz="1200" b="1" dirty="0" err="1">
                <a:solidFill>
                  <a:schemeClr val="bg1"/>
                </a:solidFill>
              </a:rPr>
              <a:t>об'єкти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зображені</a:t>
            </a:r>
            <a:r>
              <a:rPr lang="ru-RU" sz="1200" b="1" dirty="0">
                <a:solidFill>
                  <a:schemeClr val="bg1"/>
                </a:solidFill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</a:rPr>
              <a:t>першому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плані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змальовуються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різким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чітким</a:t>
            </a:r>
            <a:r>
              <a:rPr lang="ru-RU" sz="1200" b="1" dirty="0">
                <a:solidFill>
                  <a:schemeClr val="bg1"/>
                </a:solidFill>
              </a:rPr>
              <a:t> контуром, </a:t>
            </a:r>
            <a:r>
              <a:rPr lang="ru-RU" sz="1200" b="1" dirty="0" err="1">
                <a:solidFill>
                  <a:schemeClr val="bg1"/>
                </a:solidFill>
              </a:rPr>
              <a:t>об'єкти</a:t>
            </a:r>
            <a:r>
              <a:rPr lang="ru-RU" sz="1200" b="1" dirty="0">
                <a:solidFill>
                  <a:schemeClr val="bg1"/>
                </a:solidFill>
              </a:rPr>
              <a:t> другого плану </a:t>
            </a:r>
            <a:r>
              <a:rPr lang="ru-RU" sz="1200" b="1" dirty="0" err="1">
                <a:solidFill>
                  <a:schemeClr val="bg1"/>
                </a:solidFill>
              </a:rPr>
              <a:t>більш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м'яким</a:t>
            </a:r>
            <a:r>
              <a:rPr lang="ru-RU" sz="1200" b="1" dirty="0">
                <a:solidFill>
                  <a:schemeClr val="bg1"/>
                </a:solidFill>
              </a:rPr>
              <a:t>, а </a:t>
            </a:r>
            <a:r>
              <a:rPr lang="ru-RU" sz="1200" b="1" dirty="0" err="1">
                <a:solidFill>
                  <a:schemeClr val="bg1"/>
                </a:solidFill>
              </a:rPr>
              <a:t>дальній</a:t>
            </a:r>
            <a:r>
              <a:rPr lang="ru-RU" sz="1200" b="1" dirty="0">
                <a:solidFill>
                  <a:schemeClr val="bg1"/>
                </a:solidFill>
              </a:rPr>
              <a:t> план </a:t>
            </a:r>
            <a:r>
              <a:rPr lang="ru-RU" sz="1200" b="1" dirty="0" err="1">
                <a:solidFill>
                  <a:schemeClr val="bg1"/>
                </a:solidFill>
              </a:rPr>
              <a:t>малюється</a:t>
            </a:r>
            <a:r>
              <a:rPr lang="ru-RU" sz="1200" b="1" dirty="0">
                <a:solidFill>
                  <a:schemeClr val="bg1"/>
                </a:solidFill>
              </a:rPr>
              <a:t> з </a:t>
            </a:r>
            <a:r>
              <a:rPr lang="ru-RU" sz="1200" b="1" dirty="0" err="1">
                <a:solidFill>
                  <a:schemeClr val="bg1"/>
                </a:solidFill>
              </a:rPr>
              <a:t>розмитими</a:t>
            </a:r>
            <a:r>
              <a:rPr lang="ru-RU" sz="1200" b="1" dirty="0">
                <a:solidFill>
                  <a:schemeClr val="bg1"/>
                </a:solidFill>
              </a:rPr>
              <a:t> контурами. </a:t>
            </a:r>
            <a:endParaRPr lang="ru-UA" sz="1200" b="1" dirty="0">
              <a:solidFill>
                <a:schemeClr val="bg1"/>
              </a:solidFill>
            </a:endParaRPr>
          </a:p>
          <a:p>
            <a:r>
              <a:rPr lang="uk-UA" sz="1200" b="1" dirty="0">
                <a:solidFill>
                  <a:schemeClr val="bg1"/>
                </a:solidFill>
              </a:rPr>
              <a:t>2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r>
              <a:rPr lang="ru-RU" sz="1200" b="1" dirty="0" err="1">
                <a:solidFill>
                  <a:schemeClr val="bg1"/>
                </a:solidFill>
              </a:rPr>
              <a:t>найближчі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об'єкти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малюнка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мають</a:t>
            </a:r>
            <a:r>
              <a:rPr lang="ru-RU" sz="1200" b="1" dirty="0">
                <a:solidFill>
                  <a:schemeClr val="bg1"/>
                </a:solidFill>
              </a:rPr>
              <a:t> бути </a:t>
            </a:r>
            <a:r>
              <a:rPr lang="ru-RU" sz="1200" b="1" dirty="0" err="1">
                <a:solidFill>
                  <a:schemeClr val="bg1"/>
                </a:solidFill>
              </a:rPr>
              <a:t>детальнішими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ніж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віддалені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дальній</a:t>
            </a:r>
            <a:r>
              <a:rPr lang="ru-RU" sz="1200" b="1" dirty="0">
                <a:solidFill>
                  <a:schemeClr val="bg1"/>
                </a:solidFill>
              </a:rPr>
              <a:t> план </a:t>
            </a:r>
            <a:r>
              <a:rPr lang="ru-RU" sz="1200" b="1" dirty="0" err="1">
                <a:solidFill>
                  <a:schemeClr val="bg1"/>
                </a:solidFill>
              </a:rPr>
              <a:t>зображується</a:t>
            </a:r>
            <a:r>
              <a:rPr lang="ru-RU" sz="1200" b="1" dirty="0">
                <a:solidFill>
                  <a:schemeClr val="bg1"/>
                </a:solidFill>
              </a:rPr>
              <a:t> з </a:t>
            </a:r>
            <a:r>
              <a:rPr lang="ru-RU" sz="1200" b="1" dirty="0" err="1">
                <a:solidFill>
                  <a:schemeClr val="bg1"/>
                </a:solidFill>
              </a:rPr>
              <a:t>їх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мінімальною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кількістю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endParaRPr lang="ru-UA" sz="1200" b="1" dirty="0">
              <a:solidFill>
                <a:schemeClr val="bg1"/>
              </a:solidFill>
            </a:endParaRPr>
          </a:p>
          <a:p>
            <a:r>
              <a:rPr lang="uk-UA" sz="1200" b="1" dirty="0">
                <a:solidFill>
                  <a:schemeClr val="bg1"/>
                </a:solidFill>
              </a:rPr>
              <a:t>3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r>
              <a:rPr lang="ru-RU" sz="1200" b="1" dirty="0" err="1">
                <a:solidFill>
                  <a:schemeClr val="bg1"/>
                </a:solidFill>
              </a:rPr>
              <a:t>палітра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першого</a:t>
            </a:r>
            <a:r>
              <a:rPr lang="ru-RU" sz="1200" b="1" dirty="0">
                <a:solidFill>
                  <a:schemeClr val="bg1"/>
                </a:solidFill>
              </a:rPr>
              <a:t> плану </a:t>
            </a:r>
            <a:r>
              <a:rPr lang="ru-RU" sz="1200" b="1" dirty="0" err="1">
                <a:solidFill>
                  <a:schemeClr val="bg1"/>
                </a:solidFill>
              </a:rPr>
              <a:t>малюнка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більш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багата</a:t>
            </a:r>
            <a:r>
              <a:rPr lang="ru-RU" sz="1200" b="1" dirty="0">
                <a:solidFill>
                  <a:schemeClr val="bg1"/>
                </a:solidFill>
              </a:rPr>
              <a:t> і </a:t>
            </a:r>
            <a:r>
              <a:rPr lang="ru-RU" sz="1200" b="1" dirty="0" err="1">
                <a:solidFill>
                  <a:schemeClr val="bg1"/>
                </a:solidFill>
              </a:rPr>
              <a:t>детальн</a:t>
            </a:r>
            <a:r>
              <a:rPr lang="uk-UA" sz="1200" b="1" dirty="0">
                <a:solidFill>
                  <a:schemeClr val="bg1"/>
                </a:solidFill>
              </a:rPr>
              <a:t>а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ніж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палітра</a:t>
            </a:r>
            <a:r>
              <a:rPr lang="ru-RU" sz="1200" b="1" dirty="0">
                <a:solidFill>
                  <a:schemeClr val="bg1"/>
                </a:solidFill>
              </a:rPr>
              <a:t> другого і </a:t>
            </a:r>
            <a:r>
              <a:rPr lang="ru-RU" sz="1200" b="1" dirty="0" err="1">
                <a:solidFill>
                  <a:schemeClr val="bg1"/>
                </a:solidFill>
              </a:rPr>
              <a:t>дальнього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планів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endParaRPr lang="ru-UA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5827BF9-72BB-4650-9519-408CE1A4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2839"/>
            <a:ext cx="4392209" cy="31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19984A-4F17-452D-AB0F-1129E5F29D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12839"/>
            <a:ext cx="3239541" cy="39255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6872B4D-F1BF-4CF2-9169-0F3470F52C21}"/>
              </a:ext>
            </a:extLst>
          </p:cNvPr>
          <p:cNvSpPr/>
          <p:nvPr/>
        </p:nvSpPr>
        <p:spPr>
          <a:xfrm>
            <a:off x="506785" y="4387816"/>
            <a:ext cx="428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0000"/>
                </a:solidFill>
                <a:latin typeface="+mj-lt"/>
              </a:rPr>
              <a:t>Перспектива на картинах Джеймса Холланда </a:t>
            </a:r>
          </a:p>
          <a:p>
            <a:pPr algn="ctr"/>
            <a:r>
              <a:rPr lang="uk-UA" sz="1400" b="1" dirty="0">
                <a:solidFill>
                  <a:srgbClr val="000000"/>
                </a:solidFill>
                <a:latin typeface="+mj-lt"/>
              </a:rPr>
              <a:t>(18-19ст.)</a:t>
            </a:r>
          </a:p>
        </p:txBody>
      </p:sp>
    </p:spTree>
    <p:extLst>
      <p:ext uri="{BB962C8B-B14F-4D97-AF65-F5344CB8AC3E}">
        <p14:creationId xmlns:p14="http://schemas.microsoft.com/office/powerpoint/2010/main" val="303115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20">
            <a:extLst>
              <a:ext uri="{FF2B5EF4-FFF2-40B4-BE49-F238E27FC236}">
                <a16:creationId xmlns="" xmlns:a16="http://schemas.microsoft.com/office/drawing/2014/main" id="{BF85D836-5D7C-4043-B2BA-4CC458C1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37935" b="49107"/>
          <a:stretch>
            <a:fillRect/>
          </a:stretch>
        </p:blipFill>
        <p:spPr bwMode="auto">
          <a:xfrm>
            <a:off x="4431707" y="139063"/>
            <a:ext cx="4464496" cy="15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1">
            <a:extLst>
              <a:ext uri="{FF2B5EF4-FFF2-40B4-BE49-F238E27FC236}">
                <a16:creationId xmlns="" xmlns:a16="http://schemas.microsoft.com/office/drawing/2014/main" id="{A0DE2BFD-DE87-4D22-922E-2A6BDBE6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0064" r="2" b="38042"/>
          <a:stretch>
            <a:fillRect/>
          </a:stretch>
        </p:blipFill>
        <p:spPr bwMode="auto">
          <a:xfrm>
            <a:off x="4431707" y="1884958"/>
            <a:ext cx="4464496" cy="13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3">
            <a:extLst>
              <a:ext uri="{FF2B5EF4-FFF2-40B4-BE49-F238E27FC236}">
                <a16:creationId xmlns="" xmlns:a16="http://schemas.microsoft.com/office/drawing/2014/main" id="{95344855-10A5-4B6C-9C21-02D69D10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61372" b="26027"/>
          <a:stretch>
            <a:fillRect/>
          </a:stretch>
        </p:blipFill>
        <p:spPr bwMode="auto">
          <a:xfrm>
            <a:off x="4441440" y="3507341"/>
            <a:ext cx="4464496" cy="14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4">
            <a:extLst>
              <a:ext uri="{FF2B5EF4-FFF2-40B4-BE49-F238E27FC236}">
                <a16:creationId xmlns="" xmlns:a16="http://schemas.microsoft.com/office/drawing/2014/main" id="{29451DA7-2A50-48D7-8B89-B65514DC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73082" b="14340"/>
          <a:stretch>
            <a:fillRect/>
          </a:stretch>
        </p:blipFill>
        <p:spPr bwMode="auto">
          <a:xfrm>
            <a:off x="4446044" y="5214439"/>
            <a:ext cx="4459892" cy="14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02818544-B935-4E10-9294-1574D984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09" y="796202"/>
            <a:ext cx="46014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NewRomanPSMT"/>
                <a:cs typeface="Times New Roman" panose="02020603050405020304" pitchFamily="18" charset="0"/>
              </a:rPr>
              <a:t>ПОСЛІДОВНІСТЬ ВИКОНАННЯ ПРАКТИЧНОЇ РОБОТИ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  <a:ea typeface="TimesNewRomanPSM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Композиційне розміщення об</a:t>
            </a:r>
            <a:r>
              <a:rPr lang="en-US" altLang="ru-UA" sz="14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UA" sz="1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єкта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на аркуші паперу.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Намітити лінію горизонту та позначити дві точки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сходження.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Намалювати ребро стільця, яке знаходиться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найближче до нас, задати його висоту.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Від ребра стільця, яке знаходиться найближче </a:t>
            </a:r>
            <a:endParaRPr kumimoji="0" lang="en-US" altLang="ru-UA" sz="14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нас,</a:t>
            </a:r>
            <a:r>
              <a:rPr kumimoji="0" lang="en-US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провести лінії сходу до точки сходу.</a:t>
            </a: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B5450058-EF03-486D-AF2B-765F884D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09" y="3151948"/>
            <a:ext cx="434189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Провести лінії сходу для кожної сторони стільця.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Визначивши довжину сторін, провести вертикалі,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позначивши бокові сторони стільця.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Прорисувати перспективне скорочення елементів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ru-UA" sz="14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стільця.</a:t>
            </a: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5486B01A-D662-4FAF-935E-3AE9FA249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09" y="4468072"/>
            <a:ext cx="441915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Передати об</a:t>
            </a:r>
            <a:r>
              <a:rPr kumimoji="0" lang="ru-RU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UA" sz="1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єм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допомогою різної товщини ліній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ru-UA" sz="14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 повітряної перспективи.</a:t>
            </a: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4944ED56-499A-4066-A980-6DA584213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09" y="4975904"/>
            <a:ext cx="2824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Прорисувати елемент</a:t>
            </a:r>
            <a:r>
              <a:rPr lang="uk-UA" altLang="ru-UA" sz="14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стільця.</a:t>
            </a:r>
            <a:endParaRPr kumimoji="0" lang="uk-UA" altLang="ru-UA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956841CD-F0D6-4C64-829C-A817CAC3B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3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46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72D756-0DCC-4E54-B82F-91F87BE9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>
            <a:normAutofit/>
          </a:bodyPr>
          <a:lstStyle/>
          <a:p>
            <a:pPr algn="ctr"/>
            <a:r>
              <a:rPr lang="uk-UA" sz="1800" dirty="0"/>
              <a:t>Зразки виконання перспективного скорочення стільця з двома точками сходження.</a:t>
            </a:r>
            <a:endParaRPr lang="ru-UA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C4DB37-6AA2-4440-B7C0-0FEA92100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8FC67A-8053-493A-A518-847406E130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9" y="1916832"/>
            <a:ext cx="5381686" cy="259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43DEC6-96C9-42AD-8C4E-6491A0AC1E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23" y="4421947"/>
            <a:ext cx="6518323" cy="243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64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3C672-9412-4FBE-88B8-E43C637E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941325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/>
              <a:t>Зразок виконання фронтальної (прямої) перспективи стільця з однією точкою сходження</a:t>
            </a:r>
            <a:endParaRPr lang="ru-UA" sz="2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090541-E545-4E97-82D1-4DFCEA671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437109" cy="2439719"/>
          </a:xfr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53A0C6F-86E4-45BC-80BB-AACEE27BD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r="11021"/>
          <a:stretch/>
        </p:blipFill>
        <p:spPr bwMode="auto">
          <a:xfrm>
            <a:off x="4633571" y="2715878"/>
            <a:ext cx="4297479" cy="27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4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35FD2E-DE83-4AD3-A450-6432B05E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48680"/>
            <a:ext cx="7989752" cy="1296144"/>
          </a:xfrm>
        </p:spPr>
        <p:txBody>
          <a:bodyPr>
            <a:normAutofit/>
          </a:bodyPr>
          <a:lstStyle/>
          <a:p>
            <a:r>
              <a:rPr lang="uk-UA" sz="1600" b="1" i="1" dirty="0">
                <a:solidFill>
                  <a:schemeClr val="accent2"/>
                </a:solidFill>
              </a:rPr>
              <a:t>    Лінійна перспектива </a:t>
            </a:r>
            <a:r>
              <a:rPr lang="uk-UA" sz="1600" b="1" i="1" dirty="0"/>
              <a:t>-</a:t>
            </a:r>
            <a:r>
              <a:rPr lang="uk-UA" sz="1600" dirty="0"/>
              <a:t> спосіб зображення просторових фігур на площині методом проекції, передає скорочення лінійних розмірів предметів при їх віддаленні від глядача.</a:t>
            </a:r>
            <a:br>
              <a:rPr lang="uk-UA" sz="1600" dirty="0"/>
            </a:br>
            <a:endParaRPr lang="ru-UA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C8AA70-4B20-4C81-B5CB-8BAD4A0D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24" y="2190816"/>
            <a:ext cx="7989752" cy="3630795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5BA95BB-02EC-436E-9C62-B3796CD986C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07" y="1988840"/>
            <a:ext cx="7989752" cy="368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79FD42-A543-4BAC-A821-E138DFCB925F}"/>
              </a:ext>
            </a:extLst>
          </p:cNvPr>
          <p:cNvSpPr/>
          <p:nvPr/>
        </p:nvSpPr>
        <p:spPr>
          <a:xfrm>
            <a:off x="353363" y="5728155"/>
            <a:ext cx="846344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а) нижче поверхні столу			                    а) вище поверхні столу</a:t>
            </a:r>
            <a:endParaRPr lang="uk-UA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Рівень очей.</a:t>
            </a:r>
            <a:endParaRPr lang="ru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D2FC7-4509-4847-8593-2737FE21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B44231-5546-4194-9FC2-90C91EE9C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389" y="5280574"/>
            <a:ext cx="8252127" cy="886016"/>
          </a:xfrm>
        </p:spPr>
        <p:txBody>
          <a:bodyPr>
            <a:normAutofit lnSpcReduction="10000"/>
          </a:bodyPr>
          <a:lstStyle/>
          <a:p>
            <a:r>
              <a:rPr lang="uk-UA" b="1" i="1" dirty="0"/>
              <a:t>     Лінія горизонту</a:t>
            </a:r>
            <a:r>
              <a:rPr lang="uk-UA" dirty="0"/>
              <a:t> - </a:t>
            </a:r>
            <a:r>
              <a:rPr lang="uk-UA" dirty="0">
                <a:solidFill>
                  <a:schemeClr val="bg1"/>
                </a:solidFill>
              </a:rPr>
              <a:t>це уявна горизонтальна лінія, яка весь час розташовується на висоті рівня очей спостерігача, незалежно від того, на якій відстані від землі він знаходиться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BB9BE61-BC1A-4F55-AF1E-321266B011D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86" y="1134418"/>
            <a:ext cx="82757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AA5B4C2-09F6-459B-8F86-87C2CF03227A}"/>
              </a:ext>
            </a:extLst>
          </p:cNvPr>
          <p:cNvSpPr/>
          <p:nvPr/>
        </p:nvSpPr>
        <p:spPr>
          <a:xfrm>
            <a:off x="3670983" y="4460683"/>
            <a:ext cx="180203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Лінія горизонту.</a:t>
            </a:r>
            <a:endParaRPr lang="ru-UA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1EFC2F-6662-4919-877A-5F4C2E35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0026"/>
          </a:xfrm>
        </p:spPr>
        <p:txBody>
          <a:bodyPr>
            <a:normAutofit/>
          </a:bodyPr>
          <a:lstStyle/>
          <a:p>
            <a:pPr algn="ctr"/>
            <a:r>
              <a:rPr lang="uk-UA" sz="1800" dirty="0"/>
              <a:t>горизонт завжди розташовується на тій висоті, де очі спостерігача</a:t>
            </a:r>
            <a:endParaRPr lang="ru-UA" sz="18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A9FE9A4-7EBE-4040-8EA1-CB61127F1E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537" y="1916832"/>
            <a:ext cx="6306799" cy="443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8AE655-05FB-45E3-B07E-2C2D4BA6F218}"/>
              </a:ext>
            </a:extLst>
          </p:cNvPr>
          <p:cNvSpPr/>
          <p:nvPr/>
        </p:nvSpPr>
        <p:spPr>
          <a:xfrm>
            <a:off x="3624913" y="6309320"/>
            <a:ext cx="195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D0D0D"/>
                </a:solidFill>
                <a:latin typeface="+mj-lt"/>
                <a:ea typeface="Calibri" panose="020F0502020204030204" pitchFamily="34" charset="0"/>
              </a:rPr>
              <a:t>Рівень горизонту.</a:t>
            </a:r>
            <a:endParaRPr lang="ru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24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8620DB-84A9-4D3B-A354-B8B5C310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B143A5-2D06-4438-8B2B-343D968C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5235307"/>
            <a:ext cx="7989751" cy="1218029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/>
              <a:t>     Точка сходу </a:t>
            </a:r>
            <a:r>
              <a:rPr lang="uk-UA" dirty="0"/>
              <a:t>- </a:t>
            </a:r>
            <a:r>
              <a:rPr lang="uk-UA" dirty="0">
                <a:solidFill>
                  <a:schemeClr val="bg1"/>
                </a:solidFill>
              </a:rPr>
              <a:t>це точка, яка розташовується на лінії горизонту, де сходяться </a:t>
            </a:r>
            <a:r>
              <a:rPr lang="uk-UA" dirty="0" err="1">
                <a:solidFill>
                  <a:schemeClr val="bg1"/>
                </a:solidFill>
              </a:rPr>
              <a:t>віддаляючі</a:t>
            </a:r>
            <a:r>
              <a:rPr lang="uk-UA" dirty="0">
                <a:solidFill>
                  <a:schemeClr val="bg1"/>
                </a:solidFill>
              </a:rPr>
              <a:t> від спостерігача паралельні лінії предметів на малюнку.</a:t>
            </a:r>
          </a:p>
          <a:p>
            <a:r>
              <a:rPr lang="uk-UA" b="1" i="1" dirty="0"/>
              <a:t>     Лінія сходу</a:t>
            </a:r>
            <a:r>
              <a:rPr lang="uk-UA" dirty="0"/>
              <a:t> - </a:t>
            </a:r>
            <a:r>
              <a:rPr lang="uk-UA" dirty="0">
                <a:solidFill>
                  <a:schemeClr val="bg1"/>
                </a:solidFill>
              </a:rPr>
              <a:t>це лінія, яка виходить при продовженні до нескінченності лінії, що проходить через будь-яку сторону або грань предмета зображення.  </a:t>
            </a:r>
            <a:endParaRPr lang="ru-UA" dirty="0">
              <a:solidFill>
                <a:schemeClr val="bg1"/>
              </a:solidFill>
            </a:endParaRPr>
          </a:p>
          <a:p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F956200-F093-4AC5-96F6-174F35DE412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255" y="620688"/>
            <a:ext cx="6477490" cy="450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BEA8B3A-827A-4347-92C6-3A56B2FB02AA}"/>
              </a:ext>
            </a:extLst>
          </p:cNvPr>
          <p:cNvSpPr/>
          <p:nvPr/>
        </p:nvSpPr>
        <p:spPr>
          <a:xfrm>
            <a:off x="3867704" y="4649603"/>
            <a:ext cx="143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D0D0D"/>
                </a:solidFill>
                <a:ea typeface="Calibri" panose="020F0502020204030204" pitchFamily="34" charset="0"/>
              </a:rPr>
              <a:t>Точки сходу.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180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59CBC2-9F05-4F6F-AAA5-56D12973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97310"/>
          </a:xfrm>
        </p:spPr>
        <p:txBody>
          <a:bodyPr/>
          <a:lstStyle/>
          <a:p>
            <a:pPr algn="ctr"/>
            <a:r>
              <a:rPr lang="ru-UA" b="1" dirty="0" err="1"/>
              <a:t>побудов</a:t>
            </a:r>
            <a:r>
              <a:rPr lang="uk-UA" b="1" dirty="0"/>
              <a:t>а</a:t>
            </a:r>
            <a:r>
              <a:rPr lang="ru-UA" b="1" dirty="0"/>
              <a:t> </a:t>
            </a:r>
            <a:r>
              <a:rPr lang="ru-UA" b="1" dirty="0" err="1"/>
              <a:t>прямої</a:t>
            </a:r>
            <a:r>
              <a:rPr lang="ru-UA" b="1" dirty="0"/>
              <a:t> </a:t>
            </a:r>
            <a:r>
              <a:rPr lang="ru-UA" b="1" dirty="0" err="1"/>
              <a:t>лінійної</a:t>
            </a:r>
            <a:r>
              <a:rPr lang="ru-UA" b="1" dirty="0"/>
              <a:t> </a:t>
            </a:r>
            <a:r>
              <a:rPr lang="ru-UA" b="1" dirty="0" err="1"/>
              <a:t>перспективи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4A0D83-C498-48FE-9AF5-1F2A62B10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EBC56CD-7225-4CC0-8478-EEADCCF29A61}"/>
              </a:ext>
            </a:extLst>
          </p:cNvPr>
          <p:cNvSpPr/>
          <p:nvPr/>
        </p:nvSpPr>
        <p:spPr>
          <a:xfrm>
            <a:off x="2553019" y="6132425"/>
            <a:ext cx="6174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Times New Roman" panose="02020603050405020304" pitchFamily="18" charset="0"/>
              </a:rPr>
              <a:t>«Тайна вечеря» - Леонардо да </a:t>
            </a:r>
            <a:r>
              <a:rPr lang="ru-RU" sz="1600" b="1" dirty="0" err="1">
                <a:cs typeface="Times New Roman" panose="02020603050405020304" pitchFamily="18" charset="0"/>
              </a:rPr>
              <a:t>Вінчі</a:t>
            </a:r>
            <a:r>
              <a:rPr lang="ru-RU" sz="1600" b="1" dirty="0">
                <a:cs typeface="Times New Roman" panose="02020603050405020304" pitchFamily="18" charset="0"/>
              </a:rPr>
              <a:t> (1498 р.)</a:t>
            </a:r>
            <a:endParaRPr lang="ru-RU" sz="1600" b="1" i="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7" name="Picture 2" descr="Тайная вечеря Леонардо да Винчи">
            <a:extLst>
              <a:ext uri="{FF2B5EF4-FFF2-40B4-BE49-F238E27FC236}">
                <a16:creationId xmlns="" xmlns:a16="http://schemas.microsoft.com/office/drawing/2014/main" id="{2C26706E-92BC-4AB0-90CF-73D7E781E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6" y="1912572"/>
            <a:ext cx="5682208" cy="42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B7EDD-21D3-4BEB-8014-6881282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437269"/>
          </a:xfrm>
        </p:spPr>
        <p:txBody>
          <a:bodyPr>
            <a:normAutofit/>
          </a:bodyPr>
          <a:lstStyle/>
          <a:p>
            <a:pPr algn="ctr"/>
            <a:r>
              <a:rPr lang="ru-UA" sz="1600" b="1" dirty="0"/>
              <a:t>прям</a:t>
            </a:r>
            <a:r>
              <a:rPr lang="uk-UA" sz="1600" b="1" dirty="0"/>
              <a:t>а</a:t>
            </a:r>
            <a:r>
              <a:rPr lang="ru-UA" sz="1600" b="1" dirty="0"/>
              <a:t> </a:t>
            </a:r>
            <a:r>
              <a:rPr lang="ru-UA" sz="1600" b="1" dirty="0" err="1"/>
              <a:t>лінійн</a:t>
            </a:r>
            <a:r>
              <a:rPr lang="uk-UA" sz="1600" b="1" dirty="0"/>
              <a:t>а</a:t>
            </a:r>
            <a:r>
              <a:rPr lang="ru-UA" sz="1600" b="1" dirty="0"/>
              <a:t> перспектив</a:t>
            </a:r>
            <a:r>
              <a:rPr lang="uk-UA" sz="1600" b="1" dirty="0"/>
              <a:t>а на основі геометричних фігур</a:t>
            </a:r>
            <a:endParaRPr lang="ru-UA" sz="1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4C71A2-DB44-46D2-ABB5-36B946446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1BADEAE9-9C3B-40BE-88FF-40790AD7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4" y="1340768"/>
            <a:ext cx="5305772" cy="53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C585D6-0ECE-4F39-BEB0-711B7371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5157192"/>
            <a:ext cx="8095263" cy="10801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uk-UA" sz="900" b="1" dirty="0">
                <a:solidFill>
                  <a:schemeClr val="bg1"/>
                </a:solidFill>
              </a:rPr>
              <a:t>1. </a:t>
            </a:r>
            <a:r>
              <a:rPr lang="ru-UA" sz="900" b="1" dirty="0">
                <a:solidFill>
                  <a:schemeClr val="bg1"/>
                </a:solidFill>
              </a:rPr>
              <a:t>При в</a:t>
            </a:r>
            <a:r>
              <a:rPr lang="uk-UA" sz="900" b="1" dirty="0">
                <a:solidFill>
                  <a:schemeClr val="bg1"/>
                </a:solidFill>
              </a:rPr>
              <a:t>ід</a:t>
            </a:r>
            <a:r>
              <a:rPr lang="ru-UA" sz="900" b="1" dirty="0" err="1">
                <a:solidFill>
                  <a:schemeClr val="bg1"/>
                </a:solidFill>
              </a:rPr>
              <a:t>даленні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від</a:t>
            </a:r>
            <a:r>
              <a:rPr lang="ru-UA" sz="900" b="1" dirty="0">
                <a:solidFill>
                  <a:schemeClr val="bg1"/>
                </a:solidFill>
              </a:rPr>
              <a:t> точки </a:t>
            </a:r>
            <a:r>
              <a:rPr lang="ru-UA" sz="900" b="1" dirty="0" err="1">
                <a:solidFill>
                  <a:schemeClr val="bg1"/>
                </a:solidFill>
              </a:rPr>
              <a:t>зору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предмети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зменшуються</a:t>
            </a:r>
            <a:r>
              <a:rPr lang="ru-UA" sz="900" b="1" dirty="0">
                <a:solidFill>
                  <a:schemeClr val="bg1"/>
                </a:solidFill>
              </a:rPr>
              <a:t> в </a:t>
            </a:r>
            <a:r>
              <a:rPr lang="ru-UA" sz="900" b="1" dirty="0" err="1">
                <a:solidFill>
                  <a:schemeClr val="bg1"/>
                </a:solidFill>
              </a:rPr>
              <a:t>розмірі</a:t>
            </a:r>
            <a:r>
              <a:rPr lang="ru-UA" sz="900" b="1" dirty="0">
                <a:solidFill>
                  <a:schemeClr val="bg1"/>
                </a:solidFill>
              </a:rPr>
              <a:t>. </a:t>
            </a:r>
            <a:r>
              <a:rPr lang="uk-UA" sz="900" b="1" dirty="0">
                <a:solidFill>
                  <a:schemeClr val="bg1"/>
                </a:solidFill>
              </a:rPr>
              <a:t/>
            </a:r>
            <a:br>
              <a:rPr lang="uk-UA" sz="900" b="1" dirty="0">
                <a:solidFill>
                  <a:schemeClr val="bg1"/>
                </a:solidFill>
              </a:rPr>
            </a:br>
            <a:r>
              <a:rPr lang="uk-UA" sz="900" b="1" dirty="0">
                <a:solidFill>
                  <a:schemeClr val="bg1"/>
                </a:solidFill>
              </a:rPr>
              <a:t>2. </a:t>
            </a:r>
            <a:r>
              <a:rPr lang="ru-UA" sz="900" b="1" dirty="0" err="1">
                <a:solidFill>
                  <a:schemeClr val="bg1"/>
                </a:solidFill>
              </a:rPr>
              <a:t>об'єкт</a:t>
            </a:r>
            <a:r>
              <a:rPr lang="ru-UA" sz="900" b="1" dirty="0">
                <a:solidFill>
                  <a:schemeClr val="bg1"/>
                </a:solidFill>
              </a:rPr>
              <a:t>, </a:t>
            </a:r>
            <a:r>
              <a:rPr lang="ru-UA" sz="900" b="1" dirty="0" err="1">
                <a:solidFill>
                  <a:schemeClr val="bg1"/>
                </a:solidFill>
              </a:rPr>
              <a:t>розташований</a:t>
            </a:r>
            <a:r>
              <a:rPr lang="ru-UA" sz="900" b="1" dirty="0">
                <a:solidFill>
                  <a:schemeClr val="bg1"/>
                </a:solidFill>
              </a:rPr>
              <a:t> на </a:t>
            </a:r>
            <a:r>
              <a:rPr lang="ru-UA" sz="900" b="1" dirty="0" err="1">
                <a:solidFill>
                  <a:schemeClr val="bg1"/>
                </a:solidFill>
              </a:rPr>
              <a:t>передньому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плані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малюнка</a:t>
            </a:r>
            <a:r>
              <a:rPr lang="ru-UA" sz="900" b="1" dirty="0">
                <a:solidFill>
                  <a:schemeClr val="bg1"/>
                </a:solidFill>
              </a:rPr>
              <a:t>, буде </a:t>
            </a:r>
            <a:r>
              <a:rPr lang="ru-UA" sz="900" b="1" dirty="0" err="1">
                <a:solidFill>
                  <a:schemeClr val="bg1"/>
                </a:solidFill>
              </a:rPr>
              <a:t>значно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більш</a:t>
            </a:r>
            <a:r>
              <a:rPr lang="uk-UA" sz="900" b="1" dirty="0" err="1">
                <a:solidFill>
                  <a:schemeClr val="bg1"/>
                </a:solidFill>
              </a:rPr>
              <a:t>ий</a:t>
            </a:r>
            <a:r>
              <a:rPr lang="ru-UA" sz="900" b="1" dirty="0">
                <a:solidFill>
                  <a:schemeClr val="bg1"/>
                </a:solidFill>
              </a:rPr>
              <a:t>, </a:t>
            </a:r>
            <a:r>
              <a:rPr lang="ru-UA" sz="900" b="1" dirty="0" err="1">
                <a:solidFill>
                  <a:schemeClr val="bg1"/>
                </a:solidFill>
              </a:rPr>
              <a:t>ніж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такий</a:t>
            </a:r>
            <a:r>
              <a:rPr lang="ru-UA" sz="900" b="1" dirty="0">
                <a:solidFill>
                  <a:schemeClr val="bg1"/>
                </a:solidFill>
              </a:rPr>
              <a:t> же </a:t>
            </a:r>
            <a:r>
              <a:rPr lang="ru-UA" sz="900" b="1" dirty="0" err="1">
                <a:solidFill>
                  <a:schemeClr val="bg1"/>
                </a:solidFill>
              </a:rPr>
              <a:t>об'єкт</a:t>
            </a:r>
            <a:r>
              <a:rPr lang="ru-UA" sz="900" b="1" dirty="0">
                <a:solidFill>
                  <a:schemeClr val="bg1"/>
                </a:solidFill>
              </a:rPr>
              <a:t>, </a:t>
            </a:r>
            <a:r>
              <a:rPr lang="ru-UA" sz="900" b="1" dirty="0" err="1">
                <a:solidFill>
                  <a:schemeClr val="bg1"/>
                </a:solidFill>
              </a:rPr>
              <a:t>зображений</a:t>
            </a:r>
            <a:r>
              <a:rPr lang="ru-UA" sz="900" b="1" dirty="0">
                <a:solidFill>
                  <a:schemeClr val="bg1"/>
                </a:solidFill>
              </a:rPr>
              <a:t> на </a:t>
            </a:r>
            <a:r>
              <a:rPr lang="uk-UA" sz="900" b="1" dirty="0">
                <a:solidFill>
                  <a:schemeClr val="bg1"/>
                </a:solidFill>
              </a:rPr>
              <a:t>задньому плані.</a:t>
            </a:r>
            <a:r>
              <a:rPr lang="ru-UA" sz="900" b="1" dirty="0">
                <a:solidFill>
                  <a:schemeClr val="bg1"/>
                </a:solidFill>
              </a:rPr>
              <a:t/>
            </a:r>
            <a:br>
              <a:rPr lang="ru-UA" sz="900" b="1" dirty="0">
                <a:solidFill>
                  <a:schemeClr val="bg1"/>
                </a:solidFill>
              </a:rPr>
            </a:br>
            <a:r>
              <a:rPr lang="uk-UA" sz="900" b="1" dirty="0">
                <a:solidFill>
                  <a:schemeClr val="bg1"/>
                </a:solidFill>
              </a:rPr>
              <a:t>3. </a:t>
            </a:r>
            <a:r>
              <a:rPr lang="ru-UA" sz="900" b="1" dirty="0" err="1">
                <a:solidFill>
                  <a:schemeClr val="bg1"/>
                </a:solidFill>
              </a:rPr>
              <a:t>Паралельні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лінії</a:t>
            </a:r>
            <a:r>
              <a:rPr lang="ru-UA" sz="900" b="1" dirty="0">
                <a:solidFill>
                  <a:schemeClr val="bg1"/>
                </a:solidFill>
              </a:rPr>
              <a:t>, </a:t>
            </a:r>
            <a:r>
              <a:rPr lang="ru-UA" sz="900" b="1" dirty="0" err="1">
                <a:solidFill>
                  <a:schemeClr val="bg1"/>
                </a:solidFill>
              </a:rPr>
              <a:t>віддалені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від</a:t>
            </a:r>
            <a:r>
              <a:rPr lang="ru-UA" sz="900" b="1" dirty="0">
                <a:solidFill>
                  <a:schemeClr val="bg1"/>
                </a:solidFill>
              </a:rPr>
              <a:t> очей </a:t>
            </a:r>
            <a:r>
              <a:rPr lang="ru-UA" sz="900" b="1" dirty="0" err="1">
                <a:solidFill>
                  <a:schemeClr val="bg1"/>
                </a:solidFill>
              </a:rPr>
              <a:t>спостерігача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ru-UA" sz="900" b="1" dirty="0" err="1">
                <a:solidFill>
                  <a:schemeClr val="bg1"/>
                </a:solidFill>
              </a:rPr>
              <a:t>вдалину</a:t>
            </a:r>
            <a:r>
              <a:rPr lang="ru-UA" sz="900" b="1" dirty="0">
                <a:solidFill>
                  <a:schemeClr val="bg1"/>
                </a:solidFill>
              </a:rPr>
              <a:t>, </a:t>
            </a:r>
            <a:r>
              <a:rPr lang="ru-UA" sz="900" b="1" dirty="0" err="1">
                <a:solidFill>
                  <a:schemeClr val="bg1"/>
                </a:solidFill>
              </a:rPr>
              <a:t>з'єднуються</a:t>
            </a:r>
            <a:r>
              <a:rPr lang="ru-UA" sz="900" b="1" dirty="0">
                <a:solidFill>
                  <a:schemeClr val="bg1"/>
                </a:solidFill>
              </a:rPr>
              <a:t> в </a:t>
            </a:r>
            <a:r>
              <a:rPr lang="uk-UA" sz="900" b="1" dirty="0">
                <a:solidFill>
                  <a:schemeClr val="bg1"/>
                </a:solidFill>
              </a:rPr>
              <a:t>єдиній </a:t>
            </a:r>
            <a:r>
              <a:rPr lang="ru-UA" sz="900" b="1" dirty="0" err="1">
                <a:solidFill>
                  <a:schemeClr val="bg1"/>
                </a:solidFill>
              </a:rPr>
              <a:t>точці</a:t>
            </a:r>
            <a:r>
              <a:rPr lang="ru-UA" sz="900" b="1" dirty="0">
                <a:solidFill>
                  <a:schemeClr val="bg1"/>
                </a:solidFill>
              </a:rPr>
              <a:t> </a:t>
            </a:r>
            <a:r>
              <a:rPr lang="uk-UA" sz="900" b="1" dirty="0">
                <a:solidFill>
                  <a:schemeClr val="bg1"/>
                </a:solidFill>
              </a:rPr>
              <a:t>сходу</a:t>
            </a:r>
            <a:r>
              <a:rPr lang="ru-UA" sz="900" b="1" dirty="0">
                <a:solidFill>
                  <a:schemeClr val="bg1"/>
                </a:solidFill>
              </a:rPr>
              <a:t>, яка </a:t>
            </a:r>
            <a:r>
              <a:rPr lang="ru-UA" sz="900" b="1" dirty="0" err="1">
                <a:solidFill>
                  <a:schemeClr val="bg1"/>
                </a:solidFill>
              </a:rPr>
              <a:t>розташована</a:t>
            </a:r>
            <a:r>
              <a:rPr lang="ru-UA" sz="900" b="1" dirty="0">
                <a:solidFill>
                  <a:schemeClr val="bg1"/>
                </a:solidFill>
              </a:rPr>
              <a:t> на </a:t>
            </a:r>
            <a:r>
              <a:rPr lang="ru-UA" sz="900" b="1" dirty="0" err="1">
                <a:solidFill>
                  <a:schemeClr val="bg1"/>
                </a:solidFill>
              </a:rPr>
              <a:t>лінії</a:t>
            </a:r>
            <a:r>
              <a:rPr lang="ru-UA" sz="900" b="1" dirty="0">
                <a:solidFill>
                  <a:schemeClr val="bg1"/>
                </a:solidFill>
              </a:rPr>
              <a:t> горизонту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7A45E9D-A337-4607-9D12-34A02F9D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34" y="692696"/>
            <a:ext cx="7989751" cy="392336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/>
              <a:t>Правила побудови прямої лінійної перспективи</a:t>
            </a:r>
            <a:endParaRPr lang="ru-UA" sz="1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542F552-ADD7-4A36-8B6F-A3574737B4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3" y="1374228"/>
            <a:ext cx="4681514" cy="353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в’язане зображення">
            <a:extLst>
              <a:ext uri="{FF2B5EF4-FFF2-40B4-BE49-F238E27FC236}">
                <a16:creationId xmlns="" xmlns:a16="http://schemas.microsoft.com/office/drawing/2014/main" id="{C4149B16-9FC8-4079-A397-3E1B798853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08" y="1374229"/>
            <a:ext cx="3493566" cy="3534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4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5EB492-6B29-480B-BA3B-E1CB15E0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3265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Побудова</a:t>
            </a:r>
            <a:r>
              <a:rPr lang="ru-RU" sz="2400" dirty="0"/>
              <a:t> кутов</a:t>
            </a:r>
            <a:r>
              <a:rPr lang="uk-UA" sz="2400" dirty="0" err="1"/>
              <a:t>ої</a:t>
            </a:r>
            <a:r>
              <a:rPr lang="ru-RU" sz="2400" dirty="0"/>
              <a:t> </a:t>
            </a:r>
            <a:r>
              <a:rPr lang="ru-RU" sz="2400" dirty="0" err="1"/>
              <a:t>перспективи</a:t>
            </a: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2B3559-4ED1-46F5-84AB-2E5A68CDC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 descr="Результат пошуку зображень за запитом кутова перспектива">
            <a:extLst>
              <a:ext uri="{FF2B5EF4-FFF2-40B4-BE49-F238E27FC236}">
                <a16:creationId xmlns="" xmlns:a16="http://schemas.microsoft.com/office/drawing/2014/main" id="{98391A98-5210-47D5-9D91-8A566039B6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7480"/>
            <a:ext cx="5796644" cy="4091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D335DDF-4A60-42E1-BAB1-CA1D8726F34D}"/>
              </a:ext>
            </a:extLst>
          </p:cNvPr>
          <p:cNvSpPr/>
          <p:nvPr/>
        </p:nvSpPr>
        <p:spPr>
          <a:xfrm>
            <a:off x="1907704" y="614193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+mj-lt"/>
              </a:rPr>
              <a:t>Кутова </a:t>
            </a:r>
            <a:r>
              <a:rPr lang="ru-UA" sz="1600" b="1" dirty="0">
                <a:latin typeface="+mj-lt"/>
              </a:rPr>
              <a:t>перспектив</a:t>
            </a:r>
            <a:r>
              <a:rPr lang="uk-UA" sz="1600" b="1" dirty="0">
                <a:latin typeface="+mj-lt"/>
              </a:rPr>
              <a:t>а на основі геометричних фігур</a:t>
            </a:r>
            <a:endParaRPr lang="ru-U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8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1632</TotalTime>
  <Words>513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Дивиденд</vt:lpstr>
      <vt:lpstr>Тема заняття</vt:lpstr>
      <vt:lpstr>    Лінійна перспектива - спосіб зображення просторових фігур на площині методом проекції, передає скорочення лінійних розмірів предметів при їх віддаленні від глядача. </vt:lpstr>
      <vt:lpstr>Презентация PowerPoint</vt:lpstr>
      <vt:lpstr>горизонт завжди розташовується на тій висоті, де очі спостерігача</vt:lpstr>
      <vt:lpstr>Презентация PowerPoint</vt:lpstr>
      <vt:lpstr>побудова прямої лінійної перспективи</vt:lpstr>
      <vt:lpstr>пряма лінійна перспектива на основі геометричних фігур</vt:lpstr>
      <vt:lpstr>Правила побудови прямої лінійної перспективи</vt:lpstr>
      <vt:lpstr>Побудова кутової перспективи</vt:lpstr>
      <vt:lpstr>Правила побудови прямої лінійної перспективи</vt:lpstr>
      <vt:lpstr>Презентация PowerPoint</vt:lpstr>
      <vt:lpstr>      Повітряна перспектива - спосіб передачі світлотіньових і колористичних якостей віддалених об'єктів, зникнення чіткості і ясності обрисів предметів у міру їхнього віддалення.</vt:lpstr>
      <vt:lpstr>Правила побудови повітряної перспективи</vt:lpstr>
      <vt:lpstr>Презентация PowerPoint</vt:lpstr>
      <vt:lpstr>Зразки виконання перспективного скорочення стільця з двома точками сходження.</vt:lpstr>
      <vt:lpstr>Зразок виконання фронтальної (прямої) перспективи стільця з однією точкою сходження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SvitlanaPC</dc:creator>
  <cp:lastModifiedBy>SvitlanaPC</cp:lastModifiedBy>
  <cp:revision>23</cp:revision>
  <dcterms:created xsi:type="dcterms:W3CDTF">2020-02-23T17:59:17Z</dcterms:created>
  <dcterms:modified xsi:type="dcterms:W3CDTF">2021-03-31T11:10:08Z</dcterms:modified>
</cp:coreProperties>
</file>