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132A9BE-D46B-4CFF-9B41-58BD4F28375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F406A5-797B-4E4B-B7FD-52CC32C1D3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Самооцінка, як елемент самосвідомості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+mn-lt"/>
              </a:rPr>
              <a:t>самооцінка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34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Формування самооцінки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26868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14300" indent="0" algn="ctr">
              <a:buNone/>
            </a:pPr>
            <a:endParaRPr lang="ru-RU" dirty="0" smtClean="0"/>
          </a:p>
          <a:p>
            <a:pPr marL="114300" indent="0" algn="ctr">
              <a:buNone/>
            </a:pPr>
            <a:r>
              <a:rPr lang="ru-RU" dirty="0" smtClean="0"/>
              <a:t>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самооцінки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/>
              <a:t>на </a:t>
            </a:r>
            <a:r>
              <a:rPr lang="ru-RU" dirty="0" err="1"/>
              <a:t>ранніх</a:t>
            </a:r>
            <a:r>
              <a:rPr lang="ru-RU" dirty="0"/>
              <a:t> ступенях </a:t>
            </a:r>
            <a:r>
              <a:rPr lang="ru-RU" dirty="0" err="1"/>
              <a:t>розвитку</a:t>
            </a:r>
            <a:r>
              <a:rPr lang="ru-RU" dirty="0"/>
              <a:t> </a:t>
            </a:r>
            <a:r>
              <a:rPr lang="ru-RU" dirty="0" err="1"/>
              <a:t>дитини</a:t>
            </a:r>
            <a:r>
              <a:rPr lang="ru-RU" dirty="0"/>
              <a:t> </a:t>
            </a:r>
            <a:r>
              <a:rPr lang="ru-RU" dirty="0" err="1"/>
              <a:t>велику</a:t>
            </a:r>
            <a:r>
              <a:rPr lang="ru-RU" dirty="0"/>
              <a:t> роль </a:t>
            </a:r>
            <a:r>
              <a:rPr lang="ru-RU" dirty="0" err="1"/>
              <a:t>грають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оточують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на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вона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здатна</a:t>
            </a:r>
            <a:r>
              <a:rPr lang="ru-RU" dirty="0"/>
              <a:t>. </a:t>
            </a:r>
            <a:r>
              <a:rPr lang="ru-RU" dirty="0" err="1"/>
              <a:t>Оцінки</a:t>
            </a:r>
            <a:r>
              <a:rPr lang="ru-RU" dirty="0"/>
              <a:t> з боку </a:t>
            </a:r>
            <a:r>
              <a:rPr lang="ru-RU" dirty="0" err="1"/>
              <a:t>дорослих</a:t>
            </a:r>
            <a:r>
              <a:rPr lang="ru-RU" dirty="0"/>
              <a:t> 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 </a:t>
            </a:r>
            <a:r>
              <a:rPr lang="ru-RU" dirty="0" err="1"/>
              <a:t>дитиною</a:t>
            </a:r>
            <a:r>
              <a:rPr lang="ru-RU" dirty="0"/>
              <a:t> 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. </a:t>
            </a:r>
            <a:r>
              <a:rPr lang="ru-RU" dirty="0" err="1"/>
              <a:t>Надалі</a:t>
            </a:r>
            <a:r>
              <a:rPr lang="ru-RU" dirty="0"/>
              <a:t>, у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 </a:t>
            </a:r>
            <a:r>
              <a:rPr lang="ru-RU" dirty="0" err="1"/>
              <a:t>досвіду</a:t>
            </a:r>
            <a:r>
              <a:rPr lang="ru-RU" dirty="0"/>
              <a:t> 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набувати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90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endParaRPr lang="ru-RU" sz="2000" dirty="0" smtClean="0"/>
          </a:p>
          <a:p>
            <a:pPr marL="114300" indent="0" algn="ctr">
              <a:buNone/>
            </a:pPr>
            <a:r>
              <a:rPr lang="ru-RU" sz="2000" dirty="0" err="1" smtClean="0"/>
              <a:t>Стійка</a:t>
            </a:r>
            <a:r>
              <a:rPr lang="ru-RU" sz="2000" dirty="0" smtClean="0"/>
              <a:t>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постійно</a:t>
            </a:r>
            <a:r>
              <a:rPr lang="ru-RU" sz="2000" dirty="0"/>
              <a:t> </a:t>
            </a:r>
            <a:r>
              <a:rPr lang="ru-RU" sz="2000" dirty="0" err="1"/>
              <a:t>формується</a:t>
            </a:r>
            <a:r>
              <a:rPr lang="ru-RU" sz="2000" dirty="0"/>
              <a:t>, </a:t>
            </a:r>
            <a:r>
              <a:rPr lang="ru-RU" sz="2000" dirty="0" err="1"/>
              <a:t>певною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звільняється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оцінок</a:t>
            </a:r>
            <a:r>
              <a:rPr lang="ru-RU" sz="2000" dirty="0"/>
              <a:t> тих,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оточують</a:t>
            </a:r>
            <a:r>
              <a:rPr lang="ru-RU" sz="2000" dirty="0"/>
              <a:t>, </a:t>
            </a:r>
            <a:r>
              <a:rPr lang="ru-RU" sz="2000" dirty="0" err="1"/>
              <a:t>стає</a:t>
            </a:r>
            <a:r>
              <a:rPr lang="ru-RU" sz="2000" dirty="0"/>
              <a:t> </a:t>
            </a:r>
            <a:r>
              <a:rPr lang="ru-RU" sz="2000" dirty="0" err="1"/>
              <a:t>самостійним</a:t>
            </a:r>
            <a:r>
              <a:rPr lang="ru-RU" sz="2000" dirty="0"/>
              <a:t> регулятором </a:t>
            </a:r>
            <a:r>
              <a:rPr lang="ru-RU" sz="2000" dirty="0" err="1"/>
              <a:t>поведінки</a:t>
            </a:r>
            <a:r>
              <a:rPr lang="ru-RU" sz="2000" dirty="0"/>
              <a:t> </a:t>
            </a:r>
            <a:r>
              <a:rPr lang="ru-RU" sz="2000" dirty="0" err="1"/>
              <a:t>дитини</a:t>
            </a:r>
            <a:r>
              <a:rPr lang="ru-RU" sz="2000" dirty="0"/>
              <a:t>. </a:t>
            </a:r>
            <a:r>
              <a:rPr lang="ru-RU" sz="2000" dirty="0" err="1"/>
              <a:t>Іноді</a:t>
            </a:r>
            <a:r>
              <a:rPr lang="ru-RU" sz="2000" dirty="0"/>
              <a:t> </a:t>
            </a:r>
            <a:r>
              <a:rPr lang="ru-RU" sz="2000" dirty="0" err="1"/>
              <a:t>виникає</a:t>
            </a:r>
            <a:r>
              <a:rPr lang="ru-RU" sz="2000" dirty="0"/>
              <a:t> </a:t>
            </a:r>
            <a:r>
              <a:rPr lang="ru-RU" sz="2000" dirty="0" err="1"/>
              <a:t>розбіжність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самооцінкою</a:t>
            </a:r>
            <a:r>
              <a:rPr lang="ru-RU" sz="2000" dirty="0"/>
              <a:t> і </a:t>
            </a:r>
            <a:r>
              <a:rPr lang="ru-RU" sz="2000" dirty="0" err="1"/>
              <a:t>оцінками</a:t>
            </a:r>
            <a:r>
              <a:rPr lang="ru-RU" sz="2000" dirty="0"/>
              <a:t> з боку тих,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оточують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вищі</a:t>
            </a:r>
            <a:r>
              <a:rPr lang="ru-RU" sz="2000" dirty="0"/>
              <a:t> за </a:t>
            </a:r>
            <a:r>
              <a:rPr lang="ru-RU" sz="2000" dirty="0" err="1"/>
              <a:t>самооцінку</a:t>
            </a:r>
            <a:r>
              <a:rPr lang="ru-RU" sz="2000" dirty="0"/>
              <a:t>, то </a:t>
            </a:r>
            <a:r>
              <a:rPr lang="ru-RU" sz="2000" dirty="0" err="1"/>
              <a:t>розбіжність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ними </a:t>
            </a:r>
            <a:r>
              <a:rPr lang="ru-RU" sz="2000" dirty="0" err="1"/>
              <a:t>може</a:t>
            </a:r>
            <a:r>
              <a:rPr lang="ru-RU" sz="2000" dirty="0"/>
              <a:t> стати </a:t>
            </a:r>
            <a:r>
              <a:rPr lang="ru-RU" sz="2000" dirty="0" err="1"/>
              <a:t>чинником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стимулює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особи, коли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прагне</a:t>
            </a:r>
            <a:r>
              <a:rPr lang="ru-RU" sz="2000" dirty="0"/>
              <a:t> </a:t>
            </a:r>
            <a:r>
              <a:rPr lang="ru-RU" sz="2000" dirty="0" err="1"/>
              <a:t>досягти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оцінки</a:t>
            </a:r>
            <a:r>
              <a:rPr lang="ru-RU" sz="2000" dirty="0"/>
              <a:t> тих,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оточують</a:t>
            </a:r>
            <a:r>
              <a:rPr lang="ru-RU" sz="2000" dirty="0"/>
              <a:t>.</a:t>
            </a:r>
          </a:p>
        </p:txBody>
      </p:sp>
      <p:pic>
        <p:nvPicPr>
          <p:cNvPr id="8194" name="Picture 2" descr="d:\WinUsers\Лена\Desktop\ППППаааа4уапввыапрлывгпвыкегшр\5dc043cf5212d28370378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3154705"/>
            <a:ext cx="5400601" cy="290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2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mtClean="0"/>
              <a:t>Самооцінка, її компоненти та формування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14300" indent="0" algn="ctr">
              <a:buNone/>
            </a:pP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елемент</a:t>
            </a:r>
            <a:r>
              <a:rPr lang="ru-RU" dirty="0" smtClean="0"/>
              <a:t> 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емоційно</a:t>
            </a:r>
            <a:r>
              <a:rPr lang="ru-RU" dirty="0" smtClean="0"/>
              <a:t> </a:t>
            </a:r>
            <a:r>
              <a:rPr lang="ru-RU" dirty="0" err="1" smtClean="0"/>
              <a:t>насиченими</a:t>
            </a:r>
            <a:r>
              <a:rPr lang="ru-RU" dirty="0" smtClean="0"/>
              <a:t> </a:t>
            </a:r>
            <a:r>
              <a:rPr lang="ru-RU" dirty="0" err="1" smtClean="0"/>
              <a:t>оцінками</a:t>
            </a:r>
            <a:r>
              <a:rPr lang="ru-RU" dirty="0" smtClean="0"/>
              <a:t> самого себе як особи,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, </a:t>
            </a:r>
            <a:r>
              <a:rPr lang="ru-RU" dirty="0" err="1" smtClean="0"/>
              <a:t>етичних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і </a:t>
            </a:r>
            <a:r>
              <a:rPr lang="ru-RU" dirty="0" err="1" smtClean="0"/>
              <a:t>вчинків</a:t>
            </a:r>
            <a:r>
              <a:rPr lang="ru-RU" dirty="0" smtClean="0"/>
              <a:t>.</a:t>
            </a:r>
          </a:p>
          <a:p>
            <a:pPr marL="114300" indent="0" algn="ctr">
              <a:buNone/>
            </a:pP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 smtClean="0"/>
              <a:t>важливий</a:t>
            </a:r>
            <a:r>
              <a:rPr lang="ru-RU" dirty="0" smtClean="0"/>
              <a:t> регулятор </a:t>
            </a:r>
            <a:r>
              <a:rPr lang="ru-RU" dirty="0" err="1" smtClean="0"/>
              <a:t>поведінки</a:t>
            </a:r>
            <a:r>
              <a:rPr lang="ru-RU" dirty="0" smtClean="0"/>
              <a:t>, вона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 </a:t>
            </a:r>
            <a:r>
              <a:rPr lang="ru-RU" dirty="0" err="1" smtClean="0"/>
              <a:t>людини</a:t>
            </a:r>
            <a:r>
              <a:rPr lang="ru-RU" dirty="0" smtClean="0"/>
              <a:t> 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оточенням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критичність</a:t>
            </a:r>
            <a:r>
              <a:rPr lang="ru-RU" dirty="0" smtClean="0"/>
              <a:t>, </a:t>
            </a:r>
            <a:r>
              <a:rPr lang="ru-RU" dirty="0" err="1" smtClean="0"/>
              <a:t>вимогливість</a:t>
            </a:r>
            <a:r>
              <a:rPr lang="ru-RU" dirty="0" smtClean="0"/>
              <a:t> до себе, </a:t>
            </a:r>
            <a:r>
              <a:rPr lang="ru-RU" dirty="0" err="1" smtClean="0"/>
              <a:t>відношення</a:t>
            </a:r>
            <a:r>
              <a:rPr lang="ru-RU" dirty="0" smtClean="0"/>
              <a:t> до </a:t>
            </a:r>
            <a:r>
              <a:rPr lang="ru-RU" dirty="0" err="1" smtClean="0"/>
              <a:t>успіхів</a:t>
            </a:r>
            <a:r>
              <a:rPr lang="ru-RU" dirty="0" smtClean="0"/>
              <a:t> і </a:t>
            </a:r>
            <a:r>
              <a:rPr lang="ru-RU" dirty="0" err="1" smtClean="0"/>
              <a:t>невдач</a:t>
            </a:r>
            <a:r>
              <a:rPr lang="ru-RU" dirty="0" smtClean="0"/>
              <a:t>. Тим самим </a:t>
            </a: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ефективність</a:t>
            </a:r>
            <a:r>
              <a:rPr lang="ru-RU" dirty="0" smtClean="0"/>
              <a:t> </a:t>
            </a:r>
            <a:r>
              <a:rPr lang="ru-RU" dirty="0" err="1" smtClean="0"/>
              <a:t>діяльності</a:t>
            </a:r>
            <a:r>
              <a:rPr lang="ru-RU" dirty="0" smtClean="0"/>
              <a:t> </a:t>
            </a:r>
            <a:r>
              <a:rPr lang="ru-RU" dirty="0" err="1" smtClean="0"/>
              <a:t>людини</a:t>
            </a:r>
            <a:r>
              <a:rPr lang="ru-RU" dirty="0" smtClean="0"/>
              <a:t> і 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особи.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3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200" dirty="0" smtClean="0"/>
              <a:t>Людина не </a:t>
            </a:r>
            <a:r>
              <a:rPr lang="ru-RU" sz="2200" dirty="0" err="1" smtClean="0"/>
              <a:t>тільки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накопичує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інформацію</a:t>
            </a:r>
            <a:r>
              <a:rPr lang="ru-RU" sz="2200" dirty="0" smtClean="0"/>
              <a:t> про себе, а й </a:t>
            </a:r>
            <a:r>
              <a:rPr lang="ru-RU" sz="2200" dirty="0" err="1" smtClean="0"/>
              <a:t>переживає</a:t>
            </a:r>
            <a:r>
              <a:rPr lang="ru-RU" sz="2200" dirty="0" smtClean="0"/>
              <a:t> </a:t>
            </a:r>
            <a:r>
              <a:rPr lang="ru-RU" sz="2200" dirty="0" err="1" smtClean="0"/>
              <a:t>певне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ставлення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неї</a:t>
            </a:r>
            <a:r>
              <a:rPr lang="ru-RU" sz="2200" dirty="0" smtClean="0"/>
              <a:t>.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ставлення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зосереджується</a:t>
            </a:r>
            <a:r>
              <a:rPr lang="ru-RU" sz="2200" dirty="0" smtClean="0"/>
              <a:t> у </a:t>
            </a:r>
            <a:r>
              <a:rPr lang="ru-RU" sz="2200" dirty="0" err="1" smtClean="0"/>
              <a:t>самооцінці</a:t>
            </a:r>
            <a:r>
              <a:rPr lang="ru-RU" sz="2200" dirty="0" smtClean="0"/>
              <a:t>.</a:t>
            </a:r>
          </a:p>
          <a:p>
            <a:pPr marL="114300" indent="0">
              <a:buNone/>
            </a:pPr>
            <a:r>
              <a:rPr lang="ru-RU" sz="2200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200" dirty="0" smtClean="0"/>
              <a:t> - </a:t>
            </a:r>
            <a:r>
              <a:rPr lang="ru-RU" sz="2200" dirty="0" err="1" smtClean="0"/>
              <a:t>оцінка</a:t>
            </a:r>
            <a:r>
              <a:rPr lang="ru-RU" sz="2200" dirty="0" smtClean="0"/>
              <a:t> </a:t>
            </a:r>
            <a:r>
              <a:rPr lang="ru-RU" sz="2200" dirty="0" err="1" smtClean="0"/>
              <a:t>особистістю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самої</a:t>
            </a:r>
            <a:r>
              <a:rPr lang="ru-RU" sz="2200" dirty="0" smtClean="0"/>
              <a:t> себе, </a:t>
            </a:r>
            <a:r>
              <a:rPr lang="ru-RU" sz="2200" dirty="0" err="1" smtClean="0"/>
              <a:t>своїх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можливостей</a:t>
            </a:r>
            <a:r>
              <a:rPr lang="ru-RU" sz="2200" dirty="0" smtClean="0"/>
              <a:t>, </a:t>
            </a:r>
            <a:r>
              <a:rPr lang="ru-RU" sz="2200" dirty="0" err="1" smtClean="0"/>
              <a:t>якостей</a:t>
            </a:r>
            <a:r>
              <a:rPr lang="ru-RU" sz="2200" dirty="0" smtClean="0"/>
              <a:t> та </a:t>
            </a:r>
            <a:r>
              <a:rPr lang="ru-RU" sz="2200" dirty="0" err="1" smtClean="0"/>
              <a:t>місця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</a:t>
            </a:r>
            <a:r>
              <a:rPr lang="ru-RU" sz="2200" dirty="0" smtClean="0"/>
              <a:t>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 людей.</a:t>
            </a:r>
          </a:p>
          <a:p>
            <a:pPr marL="114300" indent="0">
              <a:buNone/>
            </a:pPr>
            <a:r>
              <a:rPr lang="ru-RU" sz="2200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200" dirty="0" smtClean="0"/>
              <a:t>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</a:t>
            </a:r>
            <a:r>
              <a:rPr lang="ru-RU" sz="2200" dirty="0" err="1" smtClean="0"/>
              <a:t>комплексний</a:t>
            </a:r>
            <a:r>
              <a:rPr lang="ru-RU" sz="2200" dirty="0" smtClean="0"/>
              <a:t> характер, </a:t>
            </a:r>
            <a:r>
              <a:rPr lang="ru-RU" sz="2200" dirty="0" err="1" smtClean="0"/>
              <a:t>оскільки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розповсюджується</a:t>
            </a:r>
            <a:r>
              <a:rPr lang="ru-RU" sz="2200" dirty="0" smtClean="0"/>
              <a:t> на </a:t>
            </a:r>
            <a:r>
              <a:rPr lang="ru-RU" sz="2200" dirty="0" err="1" smtClean="0"/>
              <a:t>різні</a:t>
            </a:r>
            <a:r>
              <a:rPr lang="ru-RU" sz="2200" dirty="0" smtClean="0"/>
              <a:t> </a:t>
            </a:r>
            <a:r>
              <a:rPr lang="ru-RU" sz="2200" dirty="0" err="1" smtClean="0"/>
              <a:t>появи</a:t>
            </a:r>
            <a:r>
              <a:rPr lang="ru-RU" sz="2200" dirty="0" smtClean="0"/>
              <a:t> </a:t>
            </a:r>
            <a:r>
              <a:rPr lang="ru-RU" sz="2200" dirty="0" err="1" smtClean="0"/>
              <a:t>особистості</a:t>
            </a:r>
            <a:r>
              <a:rPr lang="ru-RU" sz="2200" dirty="0" smtClean="0"/>
              <a:t> - </a:t>
            </a:r>
            <a:r>
              <a:rPr lang="ru-RU" sz="2200" dirty="0" err="1" smtClean="0"/>
              <a:t>інтелект</a:t>
            </a:r>
            <a:r>
              <a:rPr lang="ru-RU" sz="2200" dirty="0" smtClean="0"/>
              <a:t>, </a:t>
            </a:r>
            <a:r>
              <a:rPr lang="ru-RU" sz="2200" dirty="0" err="1" smtClean="0"/>
              <a:t>зовнішні</a:t>
            </a:r>
            <a:r>
              <a:rPr lang="ru-RU" sz="2200" dirty="0" smtClean="0"/>
              <a:t> </a:t>
            </a:r>
            <a:r>
              <a:rPr lang="ru-RU" sz="2200" dirty="0" err="1" smtClean="0"/>
              <a:t>дані</a:t>
            </a:r>
            <a:r>
              <a:rPr lang="ru-RU" sz="2200" dirty="0" smtClean="0"/>
              <a:t>, </a:t>
            </a:r>
            <a:r>
              <a:rPr lang="ru-RU" sz="2200" dirty="0" err="1" smtClean="0"/>
              <a:t>успішність</a:t>
            </a:r>
            <a:r>
              <a:rPr lang="ru-RU" sz="2200" dirty="0" smtClean="0"/>
              <a:t> у </a:t>
            </a:r>
            <a:r>
              <a:rPr lang="ru-RU" sz="2200" dirty="0" err="1" smtClean="0"/>
              <a:t>спілкуванні</a:t>
            </a:r>
            <a:r>
              <a:rPr lang="ru-RU" sz="2200" dirty="0" smtClean="0"/>
              <a:t> </a:t>
            </a:r>
            <a:r>
              <a:rPr lang="ru-RU" sz="2200" dirty="0" err="1" smtClean="0"/>
              <a:t>тощо</a:t>
            </a:r>
            <a:r>
              <a:rPr lang="ru-RU" sz="2200" dirty="0" smtClean="0"/>
              <a:t>. </a:t>
            </a:r>
          </a:p>
          <a:p>
            <a:pPr marL="114300" indent="0">
              <a:buNone/>
            </a:pPr>
            <a:r>
              <a:rPr lang="ru-RU" sz="2200" dirty="0" smtClean="0"/>
              <a:t>Вона </a:t>
            </a:r>
          </a:p>
          <a:p>
            <a:pPr marL="114300" indent="0">
              <a:buNone/>
            </a:pPr>
            <a:r>
              <a:rPr lang="ru-RU" sz="2200" dirty="0" err="1" smtClean="0"/>
              <a:t>також</a:t>
            </a:r>
            <a:r>
              <a:rPr lang="ru-RU" sz="2200" dirty="0" smtClean="0"/>
              <a:t> є </a:t>
            </a:r>
            <a:r>
              <a:rPr lang="ru-RU" sz="2200" dirty="0" err="1" smtClean="0"/>
              <a:t>динамічною</a:t>
            </a:r>
            <a:r>
              <a:rPr lang="ru-RU" sz="2200" dirty="0" smtClean="0"/>
              <a:t>, </a:t>
            </a:r>
          </a:p>
          <a:p>
            <a:pPr marL="114300" indent="0">
              <a:buNone/>
            </a:pPr>
            <a:r>
              <a:rPr lang="ru-RU" sz="2200" dirty="0" smtClean="0"/>
              <a:t>так як </a:t>
            </a:r>
            <a:r>
              <a:rPr lang="ru-RU" sz="2200" dirty="0" err="1" smtClean="0"/>
              <a:t>може</a:t>
            </a:r>
            <a:r>
              <a:rPr lang="ru-RU" sz="2200" dirty="0" smtClean="0"/>
              <a:t> </a:t>
            </a:r>
          </a:p>
          <a:p>
            <a:pPr marL="114300" indent="0">
              <a:buNone/>
            </a:pPr>
            <a:r>
              <a:rPr lang="ru-RU" sz="2200" dirty="0" err="1"/>
              <a:t>з</a:t>
            </a:r>
            <a:r>
              <a:rPr lang="ru-RU" sz="2200" dirty="0" err="1" smtClean="0"/>
              <a:t>мінюватись</a:t>
            </a:r>
            <a:endParaRPr lang="ru-RU" sz="2200" dirty="0" smtClean="0"/>
          </a:p>
          <a:p>
            <a:pPr marL="114300" indent="0">
              <a:buNone/>
            </a:pPr>
            <a:r>
              <a:rPr lang="uk-UA" sz="2200" dirty="0"/>
              <a:t>в</a:t>
            </a:r>
            <a:r>
              <a:rPr lang="uk-UA" sz="2200" dirty="0" smtClean="0"/>
              <a:t>продовж життя.</a:t>
            </a:r>
            <a:endParaRPr lang="ru-RU" sz="2200" dirty="0" smtClean="0"/>
          </a:p>
          <a:p>
            <a:endParaRPr lang="ru-RU" dirty="0"/>
          </a:p>
        </p:txBody>
      </p:sp>
      <p:pic>
        <p:nvPicPr>
          <p:cNvPr id="1034" name="Picture 10" descr="d:\WinUsers\Лена\Desktop\ППППаааа4уапввыапрлывгпвыкегшр\5c7895f-v.g.-depositphotos-2---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783" y="3501007"/>
            <a:ext cx="3996594" cy="266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94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 </a:t>
            </a:r>
          </a:p>
          <a:p>
            <a:pPr marL="11430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того, як </a:t>
            </a:r>
            <a:r>
              <a:rPr lang="ru-RU" dirty="0" err="1"/>
              <a:t>самооцінка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суб'єктивний</a:t>
            </a:r>
            <a:r>
              <a:rPr lang="ru-RU" dirty="0"/>
              <a:t> характер, </a:t>
            </a:r>
            <a:r>
              <a:rPr lang="ru-RU" dirty="0" err="1"/>
              <a:t>співвідноситься</a:t>
            </a:r>
            <a:r>
              <a:rPr lang="ru-RU" dirty="0"/>
              <a:t> з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err="1"/>
              <a:t>проявами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вона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види</a:t>
            </a:r>
            <a:r>
              <a:rPr lang="ru-RU" sz="2000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Адекватна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000" dirty="0"/>
              <a:t> - та,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відповідає</a:t>
            </a:r>
            <a:r>
              <a:rPr lang="ru-RU" sz="2000" dirty="0"/>
              <a:t> </a:t>
            </a:r>
            <a:r>
              <a:rPr lang="ru-RU" sz="2000" dirty="0" err="1"/>
              <a:t>реальності</a:t>
            </a:r>
            <a:r>
              <a:rPr lang="ru-RU" sz="2000" dirty="0"/>
              <a:t>. 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Неадекватна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000" dirty="0"/>
              <a:t> - коли </a:t>
            </a:r>
            <a:r>
              <a:rPr lang="ru-RU" sz="2000" dirty="0" err="1"/>
              <a:t>людина</a:t>
            </a:r>
            <a:r>
              <a:rPr lang="ru-RU" sz="2000" dirty="0"/>
              <a:t> себе неправильно </a:t>
            </a:r>
            <a:r>
              <a:rPr lang="ru-RU" sz="2000" dirty="0" err="1"/>
              <a:t>оцінює</a:t>
            </a:r>
            <a:r>
              <a:rPr lang="ru-RU" sz="2000" dirty="0"/>
              <a:t>.</a:t>
            </a:r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lnSpc>
                <a:spcPct val="150000"/>
              </a:lnSpc>
              <a:buNone/>
            </a:pPr>
            <a:endParaRPr lang="ru-RU" dirty="0"/>
          </a:p>
        </p:txBody>
      </p:sp>
      <p:pic>
        <p:nvPicPr>
          <p:cNvPr id="2050" name="Picture 2" descr="d:\WinUsers\Лена\Desktop\ППППаааа4уапввыапрлывгпвыкегшр\unname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73015"/>
            <a:ext cx="3516797" cy="201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WinUsers\Лена\Desktop\ППППаааа4уапввыапрлывгпвыкегшр\12389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573016"/>
            <a:ext cx="3584527" cy="201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5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19268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ru-RU" dirty="0" smtClean="0"/>
              <a:t>Неадекватна, в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бути 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завищеною</a:t>
            </a:r>
            <a:r>
              <a:rPr lang="ru-RU" dirty="0" smtClean="0"/>
              <a:t> - для </a:t>
            </a:r>
            <a:r>
              <a:rPr lang="ru-RU" dirty="0" err="1" smtClean="0"/>
              <a:t>неї</a:t>
            </a:r>
            <a:r>
              <a:rPr lang="ru-RU" dirty="0" smtClean="0"/>
              <a:t> характерна </a:t>
            </a:r>
            <a:r>
              <a:rPr lang="ru-RU" dirty="0" err="1" smtClean="0"/>
              <a:t>переоцінка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та 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заниженою</a:t>
            </a:r>
            <a:r>
              <a:rPr lang="ru-RU" dirty="0" smtClean="0"/>
              <a:t>, яка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через </a:t>
            </a:r>
            <a:r>
              <a:rPr lang="ru-RU" dirty="0" err="1" smtClean="0"/>
              <a:t>применшення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перебільшення</a:t>
            </a:r>
            <a:r>
              <a:rPr lang="ru-RU" dirty="0" smtClean="0"/>
              <a:t> </a:t>
            </a:r>
            <a:r>
              <a:rPr lang="ru-RU" dirty="0" err="1" smtClean="0"/>
              <a:t>недоліків</a:t>
            </a:r>
            <a:r>
              <a:rPr lang="ru-RU" dirty="0" smtClean="0"/>
              <a:t>. </a:t>
            </a:r>
          </a:p>
          <a:p>
            <a:pPr marL="114300" indent="0"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неадекватно занижена </a:t>
            </a: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важче</a:t>
            </a:r>
            <a:r>
              <a:rPr lang="ru-RU" dirty="0" smtClean="0"/>
              <a:t> </a:t>
            </a:r>
            <a:r>
              <a:rPr lang="ru-RU" dirty="0" err="1" smtClean="0"/>
              <a:t>піддається</a:t>
            </a:r>
            <a:r>
              <a:rPr lang="ru-RU" dirty="0" smtClean="0"/>
              <a:t> </a:t>
            </a:r>
            <a:r>
              <a:rPr lang="ru-RU" dirty="0" err="1" smtClean="0"/>
              <a:t>психологічній</a:t>
            </a:r>
            <a:r>
              <a:rPr lang="ru-RU" dirty="0" smtClean="0"/>
              <a:t> </a:t>
            </a:r>
            <a:r>
              <a:rPr lang="ru-RU" dirty="0" err="1" smtClean="0"/>
              <a:t>корекції</a:t>
            </a:r>
            <a:r>
              <a:rPr lang="ru-RU" dirty="0" smtClean="0"/>
              <a:t> </a:t>
            </a:r>
          </a:p>
          <a:p>
            <a:pPr marL="114300" indent="0">
              <a:buNone/>
            </a:pPr>
            <a:r>
              <a:rPr lang="ru-RU" dirty="0" smtClean="0"/>
              <a:t>через </a:t>
            </a:r>
          </a:p>
          <a:p>
            <a:pPr marL="114300" indent="0">
              <a:buNone/>
            </a:pPr>
            <a:r>
              <a:rPr lang="ru-RU" dirty="0" smtClean="0"/>
              <a:t>свою </a:t>
            </a:r>
            <a:r>
              <a:rPr lang="ru-RU" dirty="0" err="1" smtClean="0"/>
              <a:t>злитість</a:t>
            </a:r>
            <a:r>
              <a:rPr lang="ru-RU" dirty="0" smtClean="0"/>
              <a:t> з </a:t>
            </a:r>
          </a:p>
          <a:p>
            <a:pPr marL="114300" indent="0">
              <a:buNone/>
            </a:pPr>
            <a:r>
              <a:rPr lang="ru-RU" dirty="0" smtClean="0"/>
              <a:t>комплексом</a:t>
            </a:r>
          </a:p>
          <a:p>
            <a:pPr marL="114300" indent="0">
              <a:buNone/>
            </a:pPr>
            <a:r>
              <a:rPr lang="ru-RU" dirty="0" err="1" smtClean="0"/>
              <a:t>неповноцінності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d:\WinUsers\Лена\Desktop\ППППаааа4уапввыапрлывгпвыкегшр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73016"/>
            <a:ext cx="4376438" cy="262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8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01608" cy="61206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</a:p>
          <a:p>
            <a:pPr marL="114300" indent="0">
              <a:buNone/>
            </a:pP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sz="2000" dirty="0" smtClean="0"/>
              <a:t> </a:t>
            </a:r>
            <a:r>
              <a:rPr lang="ru-RU" sz="2000" dirty="0" err="1"/>
              <a:t>значною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виявляється</a:t>
            </a:r>
            <a:r>
              <a:rPr lang="ru-RU" sz="2000" dirty="0"/>
              <a:t> не </a:t>
            </a:r>
            <a:r>
              <a:rPr lang="ru-RU" sz="2000" dirty="0" err="1"/>
              <a:t>стільки</a:t>
            </a:r>
            <a:r>
              <a:rPr lang="ru-RU" sz="2000" dirty="0"/>
              <a:t> в тому,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думає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говорить про себе, </a:t>
            </a:r>
            <a:r>
              <a:rPr lang="ru-RU" sz="2000" dirty="0" err="1"/>
              <a:t>скільки</a:t>
            </a:r>
            <a:r>
              <a:rPr lang="ru-RU" sz="2000" dirty="0"/>
              <a:t> в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ставленні</a:t>
            </a:r>
            <a:r>
              <a:rPr lang="ru-RU" sz="2000" dirty="0"/>
              <a:t> до </a:t>
            </a:r>
            <a:r>
              <a:rPr lang="ru-RU" sz="2000" dirty="0" err="1"/>
              <a:t>досягнень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. </a:t>
            </a: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   Людина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завищеною</a:t>
            </a:r>
            <a:r>
              <a:rPr lang="ru-RU" sz="2000" dirty="0"/>
              <a:t> </a:t>
            </a:r>
            <a:r>
              <a:rPr lang="ru-RU" sz="2000" dirty="0" err="1"/>
              <a:t>самооцінкою</a:t>
            </a:r>
            <a:r>
              <a:rPr lang="ru-RU" sz="2000" dirty="0"/>
              <a:t> охоче </a:t>
            </a:r>
            <a:r>
              <a:rPr lang="ru-RU" sz="2000" dirty="0" err="1"/>
              <a:t>критикує</a:t>
            </a:r>
            <a:r>
              <a:rPr lang="ru-RU" sz="2000" dirty="0"/>
              <a:t> без </a:t>
            </a:r>
            <a:r>
              <a:rPr lang="ru-RU" sz="2000" dirty="0" err="1"/>
              <a:t>достатніх</a:t>
            </a:r>
            <a:r>
              <a:rPr lang="ru-RU" sz="2000" dirty="0"/>
              <a:t> </a:t>
            </a:r>
            <a:r>
              <a:rPr lang="ru-RU" sz="2000" dirty="0" err="1"/>
              <a:t>підстав</a:t>
            </a:r>
            <a:r>
              <a:rPr lang="ru-RU" sz="2000" dirty="0"/>
              <a:t> </a:t>
            </a:r>
            <a:r>
              <a:rPr lang="ru-RU" sz="2000" dirty="0" err="1"/>
              <a:t>зроблене</a:t>
            </a:r>
            <a:r>
              <a:rPr lang="ru-RU" sz="2000" dirty="0"/>
              <a:t> </a:t>
            </a:r>
            <a:r>
              <a:rPr lang="ru-RU" sz="2000" dirty="0" err="1"/>
              <a:t>іншими</a:t>
            </a:r>
            <a:r>
              <a:rPr lang="ru-RU" sz="2000" dirty="0"/>
              <a:t> людьми. </a:t>
            </a: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  Неадекватна </a:t>
            </a:r>
            <a:r>
              <a:rPr lang="ru-RU" sz="2000" dirty="0" err="1"/>
              <a:t>самооцінка</a:t>
            </a:r>
            <a:r>
              <a:rPr lang="ru-RU" sz="2000" dirty="0"/>
              <a:t> </a:t>
            </a:r>
            <a:r>
              <a:rPr lang="ru-RU" sz="2000" dirty="0" err="1"/>
              <a:t>ускладнює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не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тим</a:t>
            </a:r>
            <a:r>
              <a:rPr lang="ru-RU" sz="2000" dirty="0"/>
              <a:t>, кому вона </a:t>
            </a:r>
            <a:r>
              <a:rPr lang="ru-RU" sz="2000" dirty="0" err="1"/>
              <a:t>властива</a:t>
            </a:r>
            <a:r>
              <a:rPr lang="ru-RU" sz="2000" dirty="0"/>
              <a:t>, а й </a:t>
            </a:r>
            <a:r>
              <a:rPr lang="ru-RU" sz="2000" dirty="0" err="1"/>
              <a:t>оточуючим</a:t>
            </a:r>
            <a:r>
              <a:rPr lang="ru-RU" sz="2000" dirty="0"/>
              <a:t>. </a:t>
            </a:r>
            <a:r>
              <a:rPr lang="ru-RU" sz="2000" dirty="0" err="1"/>
              <a:t>Конфліктні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опиняється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, </a:t>
            </a:r>
            <a:r>
              <a:rPr lang="ru-RU" sz="2000" dirty="0" err="1"/>
              <a:t>зазвичай</a:t>
            </a:r>
            <a:r>
              <a:rPr lang="ru-RU" sz="2000" dirty="0"/>
              <a:t> є результатом </a:t>
            </a:r>
            <a:r>
              <a:rPr lang="ru-RU" sz="2000" dirty="0" err="1"/>
              <a:t>неправильної</a:t>
            </a:r>
            <a:r>
              <a:rPr lang="ru-RU" sz="2000" dirty="0"/>
              <a:t> </a:t>
            </a:r>
            <a:r>
              <a:rPr lang="ru-RU" sz="2000" dirty="0" err="1"/>
              <a:t>самооцінки</a:t>
            </a:r>
            <a:r>
              <a:rPr lang="ru-RU" sz="2000" dirty="0"/>
              <a:t>.</a:t>
            </a:r>
          </a:p>
        </p:txBody>
      </p:sp>
      <p:pic>
        <p:nvPicPr>
          <p:cNvPr id="4098" name="Picture 2" descr="d:\WinUsers\Лена\Desktop\ППППаааа4уапввыапрлывгпвыкегшр\unname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113023" cy="21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Це не рання юність: Учені назвали вік, в якому наша самооцінка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3423067"/>
            <a:ext cx="3845071" cy="256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 smtClean="0"/>
              <a:t>  </a:t>
            </a:r>
          </a:p>
          <a:p>
            <a:pPr marL="114300" indent="0">
              <a:buNone/>
            </a:pPr>
            <a:r>
              <a:rPr lang="ru-RU" sz="2000" dirty="0" smtClean="0"/>
              <a:t> Як </a:t>
            </a:r>
            <a:r>
              <a:rPr lang="ru-RU" sz="2000" dirty="0"/>
              <a:t>компонент </a:t>
            </a:r>
            <a:r>
              <a:rPr lang="ru-RU" sz="2000" dirty="0" err="1"/>
              <a:t>самосвідомості</a:t>
            </a:r>
            <a:r>
              <a:rPr lang="ru-RU" sz="2000" dirty="0"/>
              <a:t> </a:t>
            </a:r>
            <a:r>
              <a:rPr lang="ru-RU" sz="2000" dirty="0" err="1"/>
              <a:t>самооцінка</a:t>
            </a:r>
            <a:r>
              <a:rPr lang="ru-RU" sz="2000" dirty="0"/>
              <a:t> </a:t>
            </a:r>
            <a:r>
              <a:rPr lang="ru-RU" sz="2000" dirty="0" err="1"/>
              <a:t>теж</a:t>
            </a:r>
            <a:r>
              <a:rPr lang="ru-RU" sz="2000" dirty="0"/>
              <a:t> не є </a:t>
            </a:r>
            <a:r>
              <a:rPr lang="ru-RU" sz="2000" dirty="0" err="1"/>
              <a:t>вродженою</a:t>
            </a:r>
            <a:r>
              <a:rPr lang="ru-RU" sz="2000" dirty="0"/>
              <a:t>, а </a:t>
            </a:r>
            <a:r>
              <a:rPr lang="ru-RU" sz="2000" dirty="0" err="1"/>
              <a:t>поступово</a:t>
            </a:r>
            <a:r>
              <a:rPr lang="ru-RU" sz="2000" dirty="0"/>
              <a:t> </a:t>
            </a:r>
            <a:r>
              <a:rPr lang="ru-RU" sz="2000" dirty="0" err="1"/>
              <a:t>формується</a:t>
            </a:r>
            <a:r>
              <a:rPr lang="ru-RU" sz="2000" dirty="0"/>
              <a:t> в </a:t>
            </a:r>
            <a:r>
              <a:rPr lang="ru-RU" sz="2000" dirty="0" err="1"/>
              <a:t>онтогенезі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</a:t>
            </a:r>
            <a:r>
              <a:rPr lang="ru-RU" sz="2000" dirty="0" err="1"/>
              <a:t>вперше</a:t>
            </a:r>
            <a:r>
              <a:rPr lang="ru-RU" sz="2000" dirty="0"/>
              <a:t> </a:t>
            </a:r>
            <a:r>
              <a:rPr lang="ru-RU" sz="2000" dirty="0" err="1"/>
              <a:t>проявляючись</a:t>
            </a:r>
            <a:r>
              <a:rPr lang="ru-RU" sz="2000" dirty="0"/>
              <a:t> в </a:t>
            </a:r>
            <a:r>
              <a:rPr lang="ru-RU" sz="2000" dirty="0" err="1"/>
              <a:t>дошкільному</a:t>
            </a:r>
            <a:r>
              <a:rPr lang="ru-RU" sz="2000" dirty="0"/>
              <a:t> </a:t>
            </a:r>
            <a:r>
              <a:rPr lang="ru-RU" sz="2000" dirty="0" err="1"/>
              <a:t>віці</a:t>
            </a:r>
            <a:r>
              <a:rPr lang="ru-RU" sz="2000" dirty="0"/>
              <a:t>. </a:t>
            </a:r>
            <a:endParaRPr lang="ru-RU" sz="2000" dirty="0" smtClean="0"/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На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формування</a:t>
            </a:r>
            <a:r>
              <a:rPr lang="ru-RU" sz="2000" dirty="0"/>
              <a:t> в </a:t>
            </a:r>
            <a:r>
              <a:rPr lang="ru-RU" sz="2000" dirty="0" err="1"/>
              <a:t>особистості</a:t>
            </a:r>
            <a:r>
              <a:rPr lang="ru-RU" sz="2000" dirty="0"/>
              <a:t> </a:t>
            </a:r>
            <a:r>
              <a:rPr lang="ru-RU" sz="2000" dirty="0" err="1"/>
              <a:t>суттєво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</a:t>
            </a:r>
            <a:r>
              <a:rPr lang="ru-RU" sz="2000" dirty="0" err="1"/>
              <a:t>наступні</a:t>
            </a:r>
            <a:r>
              <a:rPr lang="ru-RU" sz="2000" dirty="0"/>
              <a:t> 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механізми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 </a:t>
            </a:r>
            <a:r>
              <a:rPr lang="ru-RU" sz="2000" dirty="0" err="1"/>
              <a:t>механізм</a:t>
            </a:r>
            <a:r>
              <a:rPr lang="ru-RU" sz="2000" dirty="0"/>
              <a:t> </a:t>
            </a:r>
            <a:r>
              <a:rPr lang="ru-RU" sz="2000" dirty="0" err="1"/>
              <a:t>характерний</a:t>
            </a:r>
            <a:r>
              <a:rPr lang="ru-RU" sz="2000" dirty="0"/>
              <a:t> як </a:t>
            </a:r>
            <a:r>
              <a:rPr lang="ru-RU" sz="2000" dirty="0" err="1"/>
              <a:t>провідний</a:t>
            </a:r>
            <a:r>
              <a:rPr lang="ru-RU" sz="2000" dirty="0"/>
              <a:t> для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smtClean="0"/>
              <a:t>   </a:t>
            </a:r>
            <a:r>
              <a:rPr lang="ru-RU" sz="2000" dirty="0" err="1" smtClean="0"/>
              <a:t>дошкільного</a:t>
            </a:r>
            <a:r>
              <a:rPr lang="ru-RU" sz="2000" dirty="0" smtClean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,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для </a:t>
            </a:r>
            <a:r>
              <a:rPr lang="ru-RU" sz="2000" dirty="0" err="1"/>
              <a:t>молодших</a:t>
            </a:r>
            <a:r>
              <a:rPr lang="ru-RU" sz="2000" dirty="0"/>
              <a:t> </a:t>
            </a:r>
            <a:r>
              <a:rPr lang="ru-RU" sz="2000" dirty="0" err="1"/>
              <a:t>школярів</a:t>
            </a:r>
            <a:r>
              <a:rPr lang="ru-RU" sz="2000" dirty="0"/>
              <a:t>,</a:t>
            </a:r>
          </a:p>
          <a:p>
            <a:r>
              <a:rPr lang="ru-RU" sz="2000" dirty="0" smtClean="0"/>
              <a:t>для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підліткового</a:t>
            </a:r>
            <a:r>
              <a:rPr lang="ru-RU" sz="2000" dirty="0"/>
              <a:t> та </a:t>
            </a:r>
            <a:r>
              <a:rPr lang="ru-RU" sz="2000" dirty="0" err="1"/>
              <a:t>юнацького</a:t>
            </a:r>
            <a:r>
              <a:rPr lang="ru-RU" sz="2000" dirty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,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людей </a:t>
            </a:r>
            <a:r>
              <a:rPr lang="ru-RU" sz="2000" dirty="0" err="1"/>
              <a:t>дорослого</a:t>
            </a:r>
            <a:r>
              <a:rPr lang="ru-RU" sz="2000" dirty="0"/>
              <a:t> </a:t>
            </a:r>
            <a:r>
              <a:rPr lang="ru-RU" sz="2000" dirty="0" err="1" smtClean="0"/>
              <a:t>віку</a:t>
            </a:r>
            <a:endParaRPr lang="ru-RU" sz="2000" dirty="0"/>
          </a:p>
        </p:txBody>
      </p:sp>
      <p:pic>
        <p:nvPicPr>
          <p:cNvPr id="5124" name="Picture 4" descr="Самооценка: виды и уровни - адекватная самооце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733" y="4149080"/>
            <a:ext cx="4036660" cy="218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7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16824" cy="1080120"/>
          </a:xfrm>
        </p:spPr>
        <p:txBody>
          <a:bodyPr>
            <a:normAutofit fontScale="90000"/>
          </a:bodyPr>
          <a:lstStyle/>
          <a:p>
            <a:r>
              <a:rPr lang="ru-RU" sz="3600" dirty="0" err="1"/>
              <a:t>Компоненти</a:t>
            </a:r>
            <a:r>
              <a:rPr lang="ru-RU" sz="3600" dirty="0"/>
              <a:t> </a:t>
            </a:r>
            <a:r>
              <a:rPr lang="ru-RU" sz="3600" dirty="0" err="1"/>
              <a:t>самооцінки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err="1"/>
              <a:t>Самооцінка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, </a:t>
            </a: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 smtClean="0"/>
              <a:t>впливом</a:t>
            </a:r>
            <a:endParaRPr lang="ru-RU" dirty="0"/>
          </a:p>
          <a:p>
            <a:pPr marL="114300" indent="0" algn="just">
              <a:buNone/>
            </a:pPr>
            <a:r>
              <a:rPr lang="ru-RU" dirty="0" smtClean="0"/>
              <a:t>тих </a:t>
            </a:r>
            <a:r>
              <a:rPr lang="ru-RU" dirty="0" err="1"/>
              <a:t>оцінок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люди. Людина </a:t>
            </a:r>
            <a:r>
              <a:rPr lang="ru-RU" dirty="0" err="1"/>
              <a:t>схильна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себе так, як, на </a:t>
            </a:r>
            <a:r>
              <a:rPr lang="ru-RU" dirty="0" err="1"/>
              <a:t>його</a:t>
            </a:r>
            <a:r>
              <a:rPr lang="ru-RU" dirty="0"/>
              <a:t> думку, вона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 smtClean="0"/>
              <a:t>оточуючими</a:t>
            </a:r>
            <a:r>
              <a:rPr lang="ru-RU" dirty="0" smtClean="0"/>
              <a:t>.</a:t>
            </a:r>
          </a:p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Зневага до</a:t>
            </a:r>
          </a:p>
          <a:p>
            <a:pPr marL="114300" indent="0" algn="r">
              <a:buNone/>
            </a:pPr>
            <a:r>
              <a:rPr lang="ru-RU" dirty="0" smtClean="0"/>
              <a:t>«</a:t>
            </a:r>
            <a:r>
              <a:rPr lang="ru-RU" dirty="0" err="1"/>
              <a:t>зовнішньої</a:t>
            </a:r>
            <a:r>
              <a:rPr lang="ru-RU" dirty="0"/>
              <a:t>» </a:t>
            </a:r>
            <a:endParaRPr lang="ru-RU" dirty="0" smtClean="0"/>
          </a:p>
          <a:p>
            <a:pPr marL="114300" indent="0" algn="r">
              <a:buNone/>
            </a:pPr>
            <a:r>
              <a:rPr lang="ru-RU" dirty="0" err="1"/>
              <a:t>о</a:t>
            </a:r>
            <a:r>
              <a:rPr lang="ru-RU" dirty="0" err="1" smtClean="0"/>
              <a:t>цінки</a:t>
            </a:r>
            <a:r>
              <a:rPr lang="ru-RU" dirty="0" smtClean="0"/>
              <a:t> </a:t>
            </a:r>
          </a:p>
          <a:p>
            <a:pPr marL="114300" indent="0" algn="r">
              <a:buNone/>
            </a:pP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/>
              <a:t> </a:t>
            </a:r>
            <a:endParaRPr lang="ru-RU" dirty="0" smtClean="0"/>
          </a:p>
          <a:p>
            <a:pPr marL="114300" indent="0" algn="r">
              <a:buNone/>
            </a:pPr>
            <a:r>
              <a:rPr lang="ru-RU" dirty="0" err="1" smtClean="0"/>
              <a:t>щирою</a:t>
            </a:r>
            <a:r>
              <a:rPr lang="ru-RU" dirty="0"/>
              <a:t>, </a:t>
            </a:r>
            <a:endParaRPr lang="ru-RU" dirty="0" smtClean="0"/>
          </a:p>
          <a:p>
            <a:pPr marL="114300" indent="0" algn="r">
              <a:buNone/>
            </a:pP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/>
              <a:t>так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</a:p>
          <a:p>
            <a:pPr marL="114300" indent="0" algn="r">
              <a:buNone/>
            </a:pP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враховує</a:t>
            </a:r>
            <a:r>
              <a:rPr lang="ru-RU" dirty="0"/>
              <a:t>. </a:t>
            </a:r>
          </a:p>
        </p:txBody>
      </p:sp>
      <p:pic>
        <p:nvPicPr>
          <p:cNvPr id="6146" name="Picture 2" descr="Как реагировать на критику в свой адре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6638"/>
            <a:ext cx="4968551" cy="288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самооцінка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зіставлення</a:t>
            </a:r>
            <a:r>
              <a:rPr lang="ru-RU" dirty="0"/>
              <a:t> образу реального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«Я» </a:t>
            </a:r>
            <a:r>
              <a:rPr lang="ru-RU" dirty="0"/>
              <a:t>(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бачить</a:t>
            </a:r>
            <a:r>
              <a:rPr lang="ru-RU" dirty="0"/>
              <a:t> сама себе) з образом </a:t>
            </a:r>
            <a:r>
              <a:rPr lang="ru-RU" dirty="0" err="1"/>
              <a:t>ідеального</a:t>
            </a:r>
            <a:r>
              <a:rPr lang="ru-RU" dirty="0"/>
              <a:t>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«Я» </a:t>
            </a:r>
            <a:r>
              <a:rPr lang="ru-RU" dirty="0"/>
              <a:t>(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бажає</a:t>
            </a:r>
            <a:r>
              <a:rPr lang="ru-RU" dirty="0"/>
              <a:t> себе </a:t>
            </a:r>
            <a:r>
              <a:rPr lang="ru-RU" dirty="0" err="1"/>
              <a:t>бачити</a:t>
            </a:r>
            <a:r>
              <a:rPr lang="ru-RU" dirty="0"/>
              <a:t>).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збігу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утвореннями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гармонійному</a:t>
            </a:r>
            <a:r>
              <a:rPr lang="ru-RU" dirty="0"/>
              <a:t> душевному складу особи. </a:t>
            </a:r>
            <a:endParaRPr lang="ru-RU" dirty="0" smtClean="0"/>
          </a:p>
          <a:p>
            <a:pPr marL="114300" indent="0">
              <a:buNone/>
            </a:pP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Самооцінка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відчуває</a:t>
            </a:r>
            <a:r>
              <a:rPr lang="ru-RU" dirty="0"/>
              <a:t> себе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значущої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 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7171" name="Picture 3" descr="d:\WinUsers\Лена\Desktop\ППППаааа4уапввыапрлывгпвыкегшр\bully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056"/>
            <a:ext cx="4572001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8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185</TotalTime>
  <Words>357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самооцінка</vt:lpstr>
      <vt:lpstr>Самооцінка, її компоненти та формування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Компоненти самооцінки </vt:lpstr>
      <vt:lpstr>Презентация PowerPoint</vt:lpstr>
      <vt:lpstr>Формування самооцінки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самооцінка</dc:title>
  <dc:creator>Лена</dc:creator>
  <cp:lastModifiedBy>Admin</cp:lastModifiedBy>
  <cp:revision>14</cp:revision>
  <dcterms:created xsi:type="dcterms:W3CDTF">2020-04-23T17:51:29Z</dcterms:created>
  <dcterms:modified xsi:type="dcterms:W3CDTF">2020-04-24T17:19:15Z</dcterms:modified>
</cp:coreProperties>
</file>