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3" r:id="rId2"/>
    <p:sldMasterId id="2147483684" r:id="rId3"/>
    <p:sldMasterId id="2147483685" r:id="rId4"/>
    <p:sldMasterId id="2147483686" r:id="rId5"/>
    <p:sldMasterId id="2147483687" r:id="rId6"/>
    <p:sldMasterId id="2147483767" r:id="rId7"/>
  </p:sldMasterIdLst>
  <p:sldIdLst>
    <p:sldId id="258" r:id="rId8"/>
    <p:sldId id="259" r:id="rId9"/>
    <p:sldId id="260" r:id="rId10"/>
    <p:sldId id="285" r:id="rId11"/>
    <p:sldId id="287" r:id="rId12"/>
    <p:sldId id="261" r:id="rId13"/>
    <p:sldId id="262" r:id="rId14"/>
    <p:sldId id="283" r:id="rId15"/>
    <p:sldId id="284" r:id="rId16"/>
    <p:sldId id="263" r:id="rId17"/>
    <p:sldId id="277" r:id="rId18"/>
    <p:sldId id="264" r:id="rId19"/>
    <p:sldId id="282" r:id="rId20"/>
    <p:sldId id="265" r:id="rId21"/>
    <p:sldId id="278" r:id="rId22"/>
    <p:sldId id="279" r:id="rId23"/>
    <p:sldId id="266" r:id="rId24"/>
    <p:sldId id="280" r:id="rId25"/>
    <p:sldId id="281" r:id="rId26"/>
    <p:sldId id="267" r:id="rId27"/>
    <p:sldId id="286" r:id="rId28"/>
    <p:sldId id="268" r:id="rId29"/>
    <p:sldId id="269" r:id="rId30"/>
    <p:sldId id="27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F3A3"/>
    <a:srgbClr val="0716A5"/>
    <a:srgbClr val="FFFDB1"/>
    <a:srgbClr val="FBFB33"/>
    <a:srgbClr val="0A20EC"/>
    <a:srgbClr val="21052D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164FA-94B1-4C41-B1AE-15DA8F0C2D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2786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5468F-A12C-4570-8556-1D9081A194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1438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51B1C-C513-48EB-8C42-05B15CCB78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17379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9F359-2CE7-4755-9CCF-A7CB834458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5175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2F8EA-9ABD-497F-8113-87CC78DE9A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4939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3331E-D595-484D-9CCC-8EA1C8A9BD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9414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039FF-3E86-48A6-BDF0-8673DF71AF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32394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E25F2-AAD5-467E-B4F4-20B1D30984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02101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D9A22-D51B-4870-A3C9-F2D53799FF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89435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8D354-4F46-447F-BAAF-9BB96CD0F7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28461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8B2E5-F39E-41E0-BF2C-BC06D73DC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7324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AD944-D304-48CD-A99A-1619AA3FA9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48367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7EA02-328C-41D0-A6F7-B506653C20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63958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E8048-60BD-414F-B194-F39879BD47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51289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9D1CD-EB33-4F23-A052-E5525C0BC8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43584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3CDD9-1E6F-4909-83CA-D6CC0CE5C4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135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26A65-53FF-47A8-AD8D-886CB3F488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54797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B7AAF-D2DF-4349-9B95-7E1FC85932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29883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B0854-F34D-42DA-9BA7-3C9EB7EBEA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76592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5B8B7-E601-4BDD-9FF9-5AFF0AE14F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18352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3903-2E89-4EF5-BE26-751A15526B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47484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9FBF0-4EDA-4988-8A94-BC94EEC65C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3621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BA042-38D4-4101-AF63-9885672AD6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27963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6E7A0-93A8-474F-A97D-15FDFA1A39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99995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38C1A-E6D2-43E7-9398-8F8C1B596F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72639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30C43-031E-4013-ADC2-93B1FD64D4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08504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93884-B9DA-4490-B531-11663E4E45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620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F8ED1-CAD0-4D4F-BFF5-CD5A0F8536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68810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E9F43-76AB-49B6-976F-A1E5C10C9A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08237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FED2B-6D4D-421F-BC16-3C6F22F171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08859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179C6-1D9D-4837-A52D-5722028C16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97843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49462-B4DF-44A1-954E-6EC4187A44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93826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258C2-8402-4894-A62F-E1983B75B7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4019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7D0BA-5189-4B94-A9C3-91CAC963BE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13368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C0073-57A5-43CD-AE88-876029E930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72952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917BB-380A-4935-BF78-7AAF9AC10F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67745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B7BFD-830C-45AA-B5EC-0B97ADB899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71435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9B50A-E326-4CBA-A3AB-33989BAA42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38289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D362A-05F9-4BE4-80E4-1436B85FB0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747583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6B2E0-9853-4E61-889B-3B40792B28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73259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878FC-642C-49E9-B9D3-067575EF8E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86098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D093B-5309-4D69-9DBC-BB8AC5165C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460148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F77B0-6D8B-4889-9419-5C18055B04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76216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80429-6348-4A56-BF2A-7E43634163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8953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28B1C-F51A-4054-AC5D-DFDDB7B5A1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653722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0A9A2-3752-4317-92B4-C7FAE85318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237155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6438D-A357-4093-A92F-630E982EA2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5979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5938C-B03E-4A26-A210-353245482D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51119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9EA7B-DCFC-4663-ACAA-161E1438E3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325763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026D7-0E67-4F85-A8FA-D3A8272364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316493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B9771-578B-410A-9F98-CD12113D51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856276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44BB5-B424-45CF-B15E-25C0D93541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17803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E2625-6B23-42C6-BC49-B3C8D01698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75544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17A9C-AE12-43DC-BB46-CAF9C3988D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58445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E44AF-3DAC-4B53-A60E-CBD13B12D0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596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DCD85-A912-4D52-9528-E8DE093E3A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274206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BFBE4-4B1A-4C24-BCBC-CAD1F70A63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99080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63BB0-67BA-4857-B739-B763ED5E85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79150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F9451-9676-4646-B92D-EF44F8C23B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258930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B7B37-1C5E-4FB2-B30E-100B1C5F19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622924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99898-3F39-4EE8-9111-841F41D832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501551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A3777-6625-4D49-95C4-DEE008817E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16826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9CB99-F048-4ED2-A5AC-67B512DB7F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3555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A6C29-739B-46A9-AC5B-E5CEC1BE54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1536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2625-6B23-42C6-BC49-B3C8D016981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7A9C-AE12-43DC-BB46-CAF9C3988DE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4C1BC-6E34-43B3-AD11-04C828F598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992091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44AF-3DAC-4B53-A60E-CBD13B12D08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FBE4-4B1A-4C24-BCBC-CAD1F70A634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B0-67BA-4857-B739-B763ED5E851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9451-9676-4646-B92D-EF44F8C23B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7B37-1C5E-4FB2-B30E-100B1C5F19D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9898-3F39-4EE8-9111-841F41D832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3777-6625-4D49-95C4-DEE008817EC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B99-F048-4ED2-A5AC-67B512DB7F8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6C29-739B-46A9-AC5B-E5CEC1BE54A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5B6A3-129C-4889-80A4-FD970EA3BB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4818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207A3-599D-4764-A10C-CA67F70134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8411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716A5"/>
            </a:gs>
            <a:gs pos="100000">
              <a:srgbClr val="0716A5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2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CFF54536-96DE-40D2-AB3A-2ECA723FFE0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>
          <a:solidFill>
            <a:schemeClr val="tx1"/>
          </a:solidFill>
          <a:latin typeface="+mn-lt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19462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4034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28606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3178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716A5"/>
            </a:gs>
            <a:gs pos="100000">
              <a:srgbClr val="0716A5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6D217BE5-5AF3-4C76-87E6-19C4E624F9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>
          <a:solidFill>
            <a:schemeClr val="tx1"/>
          </a:solidFill>
          <a:latin typeface="+mn-lt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19462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4034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28606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3178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716A5"/>
            </a:gs>
            <a:gs pos="100000">
              <a:srgbClr val="0716A5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4FD1BD88-78E5-42D3-BB30-F809CC5CE1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>
          <a:solidFill>
            <a:schemeClr val="tx1"/>
          </a:solidFill>
          <a:latin typeface="+mn-lt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19462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4034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28606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3178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716A5"/>
            </a:gs>
            <a:gs pos="100000">
              <a:srgbClr val="0716A5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09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6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D16E7B93-694B-4C32-B841-355C021665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>
          <a:solidFill>
            <a:schemeClr val="tx1"/>
          </a:solidFill>
          <a:latin typeface="+mn-lt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19462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4034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28606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3178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716A5"/>
            </a:gs>
            <a:gs pos="100000">
              <a:srgbClr val="0716A5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4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156575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C7E36DE6-26C4-491E-9D2A-6A61A08F06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>
          <a:solidFill>
            <a:schemeClr val="tx1"/>
          </a:solidFill>
          <a:latin typeface="+mn-lt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19462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4034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28606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3178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716A5"/>
            </a:gs>
            <a:gs pos="100000">
              <a:srgbClr val="0716A5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4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CA0BD356-B02E-452F-B043-FEBB6D8BBA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>
          <a:solidFill>
            <a:schemeClr val="tx1"/>
          </a:solidFill>
          <a:latin typeface="+mn-lt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19462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4034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28606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3178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F54536-96DE-40D2-AB3A-2ECA723FFE0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755577" y="2420938"/>
            <a:ext cx="8388424" cy="2232198"/>
          </a:xfrm>
        </p:spPr>
        <p:txBody>
          <a:bodyPr>
            <a:normAutofit fontScale="90000"/>
          </a:bodyPr>
          <a:lstStyle/>
          <a:p>
            <a:pPr algn="ctr" eaLnBrk="1" hangingPunct="1">
              <a:buNone/>
            </a:pPr>
            <a:r>
              <a:rPr lang="uk-UA" altLang="ru-RU" sz="4200" dirty="0" smtClean="0"/>
              <a:t> </a:t>
            </a:r>
            <a:r>
              <a:rPr lang="uk-UA" altLang="ru-RU" dirty="0" smtClean="0"/>
              <a:t>Нові та і</a:t>
            </a:r>
            <a:r>
              <a:rPr lang="uk-UA" altLang="ru-RU" b="1" dirty="0" smtClean="0"/>
              <a:t>нноваційні  формати закладів ресторанного господарства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/>
          </p:cNvSpPr>
          <p:nvPr>
            <p:ph sz="quarter" idx="13"/>
          </p:nvPr>
        </p:nvSpPr>
        <p:spPr>
          <a:xfrm>
            <a:off x="323850" y="260350"/>
            <a:ext cx="8569325" cy="6192838"/>
          </a:xfrm>
        </p:spPr>
        <p:txBody>
          <a:bodyPr/>
          <a:lstStyle/>
          <a:p>
            <a:pPr marL="0" indent="355600" algn="just">
              <a:buFont typeface="Wingdings 2" panose="05020102010507070707" pitchFamily="18" charset="2"/>
              <a:buNone/>
            </a:pPr>
            <a:r>
              <a:rPr lang="uk-UA" altLang="ru-RU" sz="3600" b="1" dirty="0" smtClean="0">
                <a:solidFill>
                  <a:srgbClr val="FF0000"/>
                </a:solidFill>
              </a:rPr>
              <a:t>Вуличний фаст-фуд (</a:t>
            </a:r>
            <a:r>
              <a:rPr lang="uk-UA" altLang="ru-RU" sz="3600" b="1" dirty="0" err="1" smtClean="0">
                <a:solidFill>
                  <a:srgbClr val="FF0000"/>
                </a:solidFill>
              </a:rPr>
              <a:t>Street</a:t>
            </a:r>
            <a:r>
              <a:rPr lang="uk-UA" altLang="ru-RU" sz="3600" b="1" dirty="0" smtClean="0">
                <a:solidFill>
                  <a:srgbClr val="FF0000"/>
                </a:solidFill>
              </a:rPr>
              <a:t> </a:t>
            </a:r>
            <a:r>
              <a:rPr lang="uk-UA" altLang="ru-RU" sz="3600" b="1" dirty="0" err="1" smtClean="0">
                <a:solidFill>
                  <a:srgbClr val="FF0000"/>
                </a:solidFill>
              </a:rPr>
              <a:t>food</a:t>
            </a:r>
            <a:r>
              <a:rPr lang="uk-UA" altLang="ru-RU" sz="3600" b="1" dirty="0" smtClean="0">
                <a:solidFill>
                  <a:srgbClr val="FF0000"/>
                </a:solidFill>
              </a:rPr>
              <a:t>)</a:t>
            </a:r>
            <a:r>
              <a:rPr lang="uk-UA" altLang="ru-RU" sz="3600" dirty="0" smtClean="0">
                <a:solidFill>
                  <a:srgbClr val="FF0000"/>
                </a:solidFill>
              </a:rPr>
              <a:t> </a:t>
            </a:r>
            <a:r>
              <a:rPr lang="uk-UA" altLang="ru-RU" sz="3600" dirty="0" smtClean="0"/>
              <a:t>- "вулична їжа" - </a:t>
            </a:r>
            <a:r>
              <a:rPr lang="uk-UA" altLang="ru-RU" sz="3600" dirty="0" err="1" smtClean="0"/>
              <a:t>автобуфети</a:t>
            </a:r>
            <a:r>
              <a:rPr lang="uk-UA" altLang="ru-RU" sz="3600" dirty="0" smtClean="0"/>
              <a:t>, будь-яка вулична торгівля, що спеціалізується, найчастіше, на </a:t>
            </a:r>
            <a:r>
              <a:rPr lang="uk-UA" altLang="ru-RU" sz="3600" dirty="0" err="1" smtClean="0"/>
              <a:t>монопродукті</a:t>
            </a:r>
            <a:r>
              <a:rPr lang="uk-UA" altLang="ru-RU" sz="3600" dirty="0" smtClean="0"/>
              <a:t>. Середній чек не перевищує 25 грн. Поряд з такими точками практично не організовано місце для споживання продукції, а розраховано так, що покупець забирає весь товар з собою або  їсть на ходу.</a:t>
            </a:r>
            <a:r>
              <a:rPr lang="uk-UA" altLang="ru-RU" dirty="0" smtClean="0"/>
              <a:t> </a:t>
            </a:r>
            <a:endParaRPr lang="ru-RU" alt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D:\34390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16090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8830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sz="quarter" idx="13"/>
          </p:nvPr>
        </p:nvSpPr>
        <p:spPr>
          <a:xfrm>
            <a:off x="323850" y="260350"/>
            <a:ext cx="8569325" cy="6192838"/>
          </a:xfrm>
        </p:spPr>
        <p:txBody>
          <a:bodyPr>
            <a:normAutofit/>
          </a:bodyPr>
          <a:lstStyle/>
          <a:p>
            <a:pPr marL="0" indent="355600" algn="just">
              <a:buFont typeface="Wingdings 2" panose="05020102010507070707" pitchFamily="18" charset="2"/>
              <a:buNone/>
            </a:pPr>
            <a:r>
              <a:rPr lang="uk-UA" altLang="ru-RU" sz="2800" b="1" dirty="0" smtClean="0">
                <a:solidFill>
                  <a:srgbClr val="FF0000"/>
                </a:solidFill>
              </a:rPr>
              <a:t>Фаст-фуд (</a:t>
            </a:r>
            <a:r>
              <a:rPr lang="uk-UA" altLang="ru-RU" sz="2800" b="1" dirty="0" err="1" smtClean="0">
                <a:solidFill>
                  <a:srgbClr val="FF0000"/>
                </a:solidFill>
              </a:rPr>
              <a:t>Fast</a:t>
            </a:r>
            <a:r>
              <a:rPr lang="uk-UA" altLang="ru-RU" sz="2800" b="1" dirty="0" smtClean="0">
                <a:solidFill>
                  <a:srgbClr val="FF0000"/>
                </a:solidFill>
              </a:rPr>
              <a:t> </a:t>
            </a:r>
            <a:r>
              <a:rPr lang="uk-UA" altLang="ru-RU" sz="2800" b="1" dirty="0" err="1" smtClean="0">
                <a:solidFill>
                  <a:srgbClr val="FF0000"/>
                </a:solidFill>
              </a:rPr>
              <a:t>food</a:t>
            </a:r>
            <a:r>
              <a:rPr lang="uk-UA" altLang="ru-RU" sz="2800" b="1" dirty="0" smtClean="0">
                <a:solidFill>
                  <a:srgbClr val="FF0000"/>
                </a:solidFill>
              </a:rPr>
              <a:t>) </a:t>
            </a:r>
            <a:r>
              <a:rPr lang="uk-UA" altLang="ru-RU" sz="2800" b="1" dirty="0" smtClean="0"/>
              <a:t>-</a:t>
            </a:r>
            <a:r>
              <a:rPr lang="uk-UA" altLang="ru-RU" sz="2800" dirty="0" smtClean="0"/>
              <a:t>  "швидка їжа" -  підприємства швидкого обслуговування. Покупець робитиме замовлення, оплачує  його і потім його отримує. Підприємства даного формату теж спеціалізуються на </a:t>
            </a:r>
            <a:r>
              <a:rPr lang="uk-UA" altLang="ru-RU" sz="2800" dirty="0" err="1" smtClean="0"/>
              <a:t>монопродукті</a:t>
            </a:r>
            <a:r>
              <a:rPr lang="uk-UA" altLang="ru-RU" sz="2800" dirty="0" smtClean="0"/>
              <a:t>, а також  пропонують своїм гостям і додаткові - спеціальні пропозиції, сезонні меню, новинки.  </a:t>
            </a:r>
          </a:p>
          <a:p>
            <a:pPr marL="0" indent="355600" algn="just">
              <a:buFont typeface="Wingdings 2" panose="05020102010507070707" pitchFamily="18" charset="2"/>
              <a:buNone/>
            </a:pPr>
            <a:r>
              <a:rPr lang="uk-UA" altLang="ru-RU" sz="2800" dirty="0" smtClean="0"/>
              <a:t>Середній чек  не перевищує 60 грн. Ці підприємства будуються окремо,  або є частиною інших будівель, має торговий зал для відвідувачів, передбачається самообслуговування.   (Макдональдс)</a:t>
            </a:r>
            <a:endParaRPr lang="ru-RU" altLang="ru-RU" sz="2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D:\630_360_1533722365-2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79" y="836712"/>
            <a:ext cx="8908145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66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/>
          </p:cNvSpPr>
          <p:nvPr>
            <p:ph sz="quarter" idx="13"/>
          </p:nvPr>
        </p:nvSpPr>
        <p:spPr>
          <a:xfrm>
            <a:off x="323850" y="260350"/>
            <a:ext cx="8569325" cy="6192838"/>
          </a:xfrm>
        </p:spPr>
        <p:txBody>
          <a:bodyPr/>
          <a:lstStyle/>
          <a:p>
            <a:pPr marL="0" indent="355600" algn="just">
              <a:buFont typeface="Wingdings 2" panose="05020102010507070707" pitchFamily="18" charset="2"/>
              <a:buNone/>
            </a:pPr>
            <a:r>
              <a:rPr lang="uk-UA" altLang="ru-RU" sz="3200" b="1" dirty="0" err="1" smtClean="0">
                <a:solidFill>
                  <a:srgbClr val="FF0000"/>
                </a:solidFill>
              </a:rPr>
              <a:t>Фуд-корт</a:t>
            </a:r>
            <a:r>
              <a:rPr lang="uk-UA" altLang="ru-RU" sz="3200" b="1" dirty="0" smtClean="0">
                <a:solidFill>
                  <a:srgbClr val="FF0000"/>
                </a:solidFill>
              </a:rPr>
              <a:t> (</a:t>
            </a:r>
            <a:r>
              <a:rPr lang="uk-UA" altLang="ru-RU" sz="3200" b="1" dirty="0" err="1" smtClean="0">
                <a:solidFill>
                  <a:srgbClr val="FF0000"/>
                </a:solidFill>
              </a:rPr>
              <a:t>Food</a:t>
            </a:r>
            <a:r>
              <a:rPr lang="uk-UA" altLang="ru-RU" sz="3200" b="1" dirty="0" smtClean="0">
                <a:solidFill>
                  <a:srgbClr val="FF0000"/>
                </a:solidFill>
              </a:rPr>
              <a:t> </a:t>
            </a:r>
            <a:r>
              <a:rPr lang="uk-UA" altLang="ru-RU" sz="3200" b="1" dirty="0" err="1" smtClean="0">
                <a:solidFill>
                  <a:srgbClr val="FF0000"/>
                </a:solidFill>
              </a:rPr>
              <a:t>Court</a:t>
            </a:r>
            <a:r>
              <a:rPr lang="uk-UA" altLang="ru-RU" sz="3200" b="1" dirty="0" smtClean="0">
                <a:solidFill>
                  <a:srgbClr val="FF0000"/>
                </a:solidFill>
              </a:rPr>
              <a:t>)</a:t>
            </a:r>
            <a:r>
              <a:rPr lang="uk-UA" altLang="ru-RU" sz="3200" dirty="0" smtClean="0">
                <a:solidFill>
                  <a:srgbClr val="FF0000"/>
                </a:solidFill>
              </a:rPr>
              <a:t> </a:t>
            </a:r>
            <a:r>
              <a:rPr lang="uk-UA" altLang="ru-RU" sz="3200" dirty="0" smtClean="0"/>
              <a:t>-  "ресторанний дворик". особливістю </a:t>
            </a:r>
            <a:r>
              <a:rPr lang="uk-UA" altLang="ru-RU" sz="3200" dirty="0" err="1" smtClean="0"/>
              <a:t>фуд-корта</a:t>
            </a:r>
            <a:r>
              <a:rPr lang="uk-UA" altLang="ru-RU" sz="3200" dirty="0" smtClean="0"/>
              <a:t> є організація великої кількості точок харчування в одному місці, наприклад, в торговому або розважальному центрі. Середній чек не більше 60 грн. Такий формат гарантує менші витрати на організацію бізнесу і велику кількість споживачів. У даному форматі можуть бути присутніми як підприємства </a:t>
            </a:r>
            <a:r>
              <a:rPr lang="uk-UA" altLang="ru-RU" sz="3200" dirty="0" err="1" smtClean="0"/>
              <a:t>стрит-фуду</a:t>
            </a:r>
            <a:r>
              <a:rPr lang="uk-UA" altLang="ru-RU" sz="3200" dirty="0" smtClean="0"/>
              <a:t>, так і підприємства фаст-фуду.</a:t>
            </a:r>
            <a:endParaRPr lang="ru-RU" altLang="ru-RU" sz="32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D:\sas-food-cour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222" y="731837"/>
            <a:ext cx="8253233" cy="55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4882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5" name="Picture 3" descr="D:\5d8b62ceab0e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36708" cy="60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4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/>
          </p:cNvSpPr>
          <p:nvPr>
            <p:ph sz="quarter" idx="13"/>
          </p:nvPr>
        </p:nvSpPr>
        <p:spPr>
          <a:xfrm>
            <a:off x="323850" y="260350"/>
            <a:ext cx="8569325" cy="6192838"/>
          </a:xfrm>
        </p:spPr>
        <p:txBody>
          <a:bodyPr/>
          <a:lstStyle/>
          <a:p>
            <a:pPr marL="0" indent="355600" algn="just">
              <a:buFont typeface="Wingdings 2" panose="05020102010507070707" pitchFamily="18" charset="2"/>
              <a:buNone/>
            </a:pPr>
            <a:r>
              <a:rPr lang="uk-UA" altLang="ru-RU" sz="3600" b="1" dirty="0" err="1" smtClean="0">
                <a:solidFill>
                  <a:srgbClr val="FF0000"/>
                </a:solidFill>
              </a:rPr>
              <a:t>Фрі-флоу</a:t>
            </a:r>
            <a:r>
              <a:rPr lang="uk-UA" altLang="ru-RU" sz="3600" b="1" dirty="0" smtClean="0">
                <a:solidFill>
                  <a:srgbClr val="FF0000"/>
                </a:solidFill>
              </a:rPr>
              <a:t> (</a:t>
            </a:r>
            <a:r>
              <a:rPr lang="uk-UA" altLang="ru-RU" sz="3600" b="1" dirty="0" err="1" smtClean="0">
                <a:solidFill>
                  <a:srgbClr val="FF0000"/>
                </a:solidFill>
              </a:rPr>
              <a:t>Free</a:t>
            </a:r>
            <a:r>
              <a:rPr lang="uk-UA" altLang="ru-RU" sz="3600" b="1" dirty="0" smtClean="0">
                <a:solidFill>
                  <a:srgbClr val="FF0000"/>
                </a:solidFill>
              </a:rPr>
              <a:t> </a:t>
            </a:r>
            <a:r>
              <a:rPr lang="uk-UA" altLang="ru-RU" sz="3600" b="1" dirty="0" err="1" smtClean="0">
                <a:solidFill>
                  <a:srgbClr val="FF0000"/>
                </a:solidFill>
              </a:rPr>
              <a:t>flow</a:t>
            </a:r>
            <a:r>
              <a:rPr lang="uk-UA" altLang="ru-RU" sz="3600" b="1" dirty="0" smtClean="0">
                <a:solidFill>
                  <a:srgbClr val="FF0000"/>
                </a:solidFill>
              </a:rPr>
              <a:t>) </a:t>
            </a:r>
            <a:r>
              <a:rPr lang="uk-UA" altLang="ru-RU" sz="3600" b="1" dirty="0" smtClean="0"/>
              <a:t>-"</a:t>
            </a:r>
            <a:r>
              <a:rPr lang="uk-UA" altLang="ru-RU" sz="3600" dirty="0" smtClean="0"/>
              <a:t>вільний доступ". Цей формат має на увазі вільне переміщення гостей по торговому залу з можливістю самостійного вибору приготованих в їх присутності страв.  Середній чек  до 80 грн. Відмітна особливість - це великий асортимент, демократичні ціни, велика пропускна спроможність.</a:t>
            </a:r>
            <a:endParaRPr lang="ru-RU" altLang="ru-RU" sz="36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D:\unnamed (15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92833" cy="59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199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D:\1ab3e18ec5b944cfa6c36cead2cd5cd7.max-2000x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570589" cy="570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35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/>
          </p:cNvSpPr>
          <p:nvPr>
            <p:ph sz="quarter" idx="13"/>
          </p:nvPr>
        </p:nvSpPr>
        <p:spPr>
          <a:xfrm>
            <a:off x="323850" y="260350"/>
            <a:ext cx="8569325" cy="6192838"/>
          </a:xfrm>
        </p:spPr>
        <p:txBody>
          <a:bodyPr/>
          <a:lstStyle/>
          <a:p>
            <a:pPr marL="0" indent="355600"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uk-UA" altLang="ru-RU" sz="4000" b="1" dirty="0" smtClean="0"/>
              <a:t>1. Нові формати сучасних закладів ресторанного господарства</a:t>
            </a:r>
          </a:p>
          <a:p>
            <a:pPr marL="0" indent="355600"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uk-UA" altLang="ru-RU" sz="4000" b="1" dirty="0" smtClean="0"/>
              <a:t>2. </a:t>
            </a:r>
            <a:r>
              <a:rPr lang="uk-UA" altLang="ru-RU" sz="4000" b="1" dirty="0" err="1" smtClean="0"/>
              <a:t>Неймінг</a:t>
            </a:r>
            <a:r>
              <a:rPr lang="uk-UA" altLang="ru-RU" sz="4000" b="1" dirty="0" smtClean="0"/>
              <a:t>.</a:t>
            </a:r>
          </a:p>
          <a:p>
            <a:pPr marL="0" indent="355600"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uk-UA" altLang="ru-RU" sz="4000" b="1" dirty="0" smtClean="0"/>
              <a:t>3. Нові типи закладів ресторанного господарства (Абсурд-паб, кафе-бесіда), нові види послуг.</a:t>
            </a:r>
          </a:p>
          <a:p>
            <a:pPr marL="0" indent="355600"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uk-UA" altLang="ru-RU" sz="4000" b="1" dirty="0" smtClean="0"/>
              <a:t>4. Сучасні проекти закладів ресторанного господарства</a:t>
            </a:r>
          </a:p>
          <a:p>
            <a:pPr marL="0" indent="355600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ru-RU" altLang="ru-RU" sz="4000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sz="quarter" idx="13"/>
          </p:nvPr>
        </p:nvSpPr>
        <p:spPr>
          <a:xfrm>
            <a:off x="323850" y="260350"/>
            <a:ext cx="8569325" cy="6192838"/>
          </a:xfrm>
        </p:spPr>
        <p:txBody>
          <a:bodyPr>
            <a:normAutofit/>
          </a:bodyPr>
          <a:lstStyle/>
          <a:p>
            <a:pPr marL="0" indent="355600"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uk-UA" altLang="ru-RU" sz="2800" b="1" dirty="0" smtClean="0">
                <a:solidFill>
                  <a:srgbClr val="FF0000"/>
                </a:solidFill>
              </a:rPr>
              <a:t>Елітні ресторани (</a:t>
            </a:r>
            <a:r>
              <a:rPr lang="uk-UA" altLang="ru-RU" sz="2800" b="1" dirty="0" err="1" smtClean="0">
                <a:solidFill>
                  <a:srgbClr val="FF0000"/>
                </a:solidFill>
              </a:rPr>
              <a:t>Fine</a:t>
            </a:r>
            <a:r>
              <a:rPr lang="uk-UA" altLang="ru-RU" sz="2800" b="1" dirty="0" smtClean="0">
                <a:solidFill>
                  <a:srgbClr val="FF0000"/>
                </a:solidFill>
              </a:rPr>
              <a:t> </a:t>
            </a:r>
            <a:r>
              <a:rPr lang="uk-UA" altLang="ru-RU" sz="2800" b="1" dirty="0" err="1" smtClean="0">
                <a:solidFill>
                  <a:srgbClr val="FF0000"/>
                </a:solidFill>
              </a:rPr>
              <a:t>Dining</a:t>
            </a:r>
            <a:r>
              <a:rPr lang="uk-UA" altLang="ru-RU" sz="2800" b="1" dirty="0" smtClean="0">
                <a:solidFill>
                  <a:srgbClr val="FF0000"/>
                </a:solidFill>
              </a:rPr>
              <a:t>)</a:t>
            </a:r>
            <a:r>
              <a:rPr lang="uk-UA" altLang="ru-RU" sz="2800" dirty="0" smtClean="0">
                <a:solidFill>
                  <a:srgbClr val="FF0000"/>
                </a:solidFill>
              </a:rPr>
              <a:t> -  </a:t>
            </a:r>
            <a:r>
              <a:rPr lang="uk-UA" altLang="ru-RU" sz="2800" dirty="0" smtClean="0"/>
              <a:t>ресторани </a:t>
            </a:r>
            <a:r>
              <a:rPr lang="uk-UA" altLang="ru-RU" sz="2800" dirty="0" err="1" smtClean="0"/>
              <a:t>преміум</a:t>
            </a:r>
            <a:r>
              <a:rPr lang="uk-UA" altLang="ru-RU" sz="2800" dirty="0" smtClean="0"/>
              <a:t> класу  з більшістю  переваг перед своїми "побратимами": дорогий інтер'єр, професійний персонал, відмінна кухня, величезний асортимент напоїв. Середній чек дуже високий (від 500 </a:t>
            </a:r>
            <a:r>
              <a:rPr lang="uk-UA" altLang="ru-RU" sz="2800" dirty="0" err="1" smtClean="0"/>
              <a:t>грн</a:t>
            </a:r>
            <a:r>
              <a:rPr lang="uk-UA" altLang="ru-RU" sz="2800" dirty="0" smtClean="0"/>
              <a:t>  і вище). Місце знаходження  - історичні райони центральної частини  міста. Головне в ресторані високої кухні – наявність знаменитого шеф-повару, авторська кухня, винна карта з колекційними винами, театралізовані методи подачі страв. На сучасному ринку елітні ресторани розміщують більше для престижу, аніж отримання прибутку.</a:t>
            </a:r>
            <a:r>
              <a:rPr lang="ru-RU" altLang="ru-RU" sz="2800" dirty="0" smtClean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D:\img-970lw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21050" cy="44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5602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/>
          </p:cNvSpPr>
          <p:nvPr>
            <p:ph sz="quarter" idx="13"/>
          </p:nvPr>
        </p:nvSpPr>
        <p:spPr>
          <a:xfrm>
            <a:off x="323850" y="260350"/>
            <a:ext cx="8569325" cy="6192838"/>
          </a:xfrm>
        </p:spPr>
        <p:txBody>
          <a:bodyPr/>
          <a:lstStyle/>
          <a:p>
            <a:pPr marL="0" indent="355600" algn="just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uk-UA" altLang="ru-RU" sz="2600" b="1" dirty="0" smtClean="0">
                <a:solidFill>
                  <a:srgbClr val="FF0000"/>
                </a:solidFill>
              </a:rPr>
              <a:t>Родинний ресторан</a:t>
            </a:r>
            <a:r>
              <a:rPr lang="uk-UA" altLang="ru-RU" sz="2600" dirty="0" smtClean="0">
                <a:solidFill>
                  <a:srgbClr val="FF0000"/>
                </a:solidFill>
              </a:rPr>
              <a:t> </a:t>
            </a:r>
            <a:r>
              <a:rPr lang="uk-UA" altLang="ru-RU" sz="2600" dirty="0" smtClean="0"/>
              <a:t>– підприємства харчування для всієї родини. Демократичний ресторан з дитячими кімнатами та майданчиками, з аніматорами, з дитячим меню. Атмосфера в таких закладах повинна бути доброзичливою, родинною. В таких підприємствах дуже зручно проводити родинні бенкети і свята. Середній чек 120 грн. </a:t>
            </a:r>
          </a:p>
          <a:p>
            <a:pPr marL="0" indent="355600" algn="just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uk-UA" altLang="ru-RU" sz="2600" b="1" dirty="0" smtClean="0">
                <a:solidFill>
                  <a:srgbClr val="FF0000"/>
                </a:solidFill>
              </a:rPr>
              <a:t>Клубний ресторан</a:t>
            </a:r>
            <a:r>
              <a:rPr lang="uk-UA" altLang="ru-RU" sz="2600" dirty="0" smtClean="0">
                <a:solidFill>
                  <a:srgbClr val="FF0000"/>
                </a:solidFill>
              </a:rPr>
              <a:t> </a:t>
            </a:r>
            <a:r>
              <a:rPr lang="uk-UA" altLang="ru-RU" sz="2600" dirty="0" smtClean="0"/>
              <a:t>– заклад при певному клубі.</a:t>
            </a:r>
          </a:p>
          <a:p>
            <a:pPr marL="0" indent="355600" algn="just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uk-UA" altLang="ru-RU" sz="2600" dirty="0" smtClean="0"/>
              <a:t>Ресторатори поступово відмовляються від елітної публіки і переходять на масові формати. Про це свідчать дані статистики, підтверджені оцінками експертів. Більш того, прагнучи максимально задовольнити потреби відвідувачів в умовах кризи,  ресторатори поступово переходять знов вироблений власний формат, який не вписується в загальноприйняту класифікацію підприємств ресторанного сегменту.</a:t>
            </a:r>
            <a:endParaRPr lang="ru-RU" altLang="ru-RU" sz="26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/>
          </p:cNvSpPr>
          <p:nvPr>
            <p:ph sz="quarter" idx="13"/>
          </p:nvPr>
        </p:nvSpPr>
        <p:spPr>
          <a:xfrm>
            <a:off x="323850" y="260350"/>
            <a:ext cx="8569325" cy="6192838"/>
          </a:xfrm>
        </p:spPr>
        <p:txBody>
          <a:bodyPr/>
          <a:lstStyle/>
          <a:p>
            <a:pPr marL="0" indent="355600" algn="just">
              <a:buFont typeface="Wingdings 2" panose="05020102010507070707" pitchFamily="18" charset="2"/>
              <a:buNone/>
            </a:pPr>
            <a:r>
              <a:rPr lang="uk-UA" altLang="ru-RU" sz="2600" smtClean="0"/>
              <a:t>quick&amp;casual</a:t>
            </a:r>
            <a:r>
              <a:rPr lang="ru-RU" altLang="ru-RU" sz="2600" smtClean="0"/>
              <a:t> - </a:t>
            </a:r>
            <a:r>
              <a:rPr lang="uk-UA" altLang="ru-RU" sz="2600" smtClean="0"/>
              <a:t>проміжне положення в класифікації підприємств харчування між ресторанами швидкого обслуговування  і демократичними ресторанами.</a:t>
            </a:r>
            <a:r>
              <a:rPr lang="ru-RU" altLang="ru-RU" sz="2600" smtClean="0"/>
              <a:t> </a:t>
            </a:r>
          </a:p>
          <a:p>
            <a:pPr marL="0" indent="355600" algn="just">
              <a:buFont typeface="Wingdings 2" panose="05020102010507070707" pitchFamily="18" charset="2"/>
              <a:buNone/>
            </a:pPr>
            <a:r>
              <a:rPr lang="ru-RU" altLang="ru-RU" sz="2600" smtClean="0"/>
              <a:t>Основна ознака - з</a:t>
            </a:r>
            <a:r>
              <a:rPr lang="uk-UA" altLang="ru-RU" sz="2600" smtClean="0"/>
              <a:t>астосування напівфабрикатів власного приготування, виготовлення випічки, регулярне оновлення позицій страв, наявність дитячого меню, а також надання додаткових послуг (безкоштовна парковка, преса,  їжа на винос, кейтеринг і ін.).</a:t>
            </a:r>
          </a:p>
          <a:p>
            <a:pPr marL="0" indent="355600" algn="just">
              <a:buFont typeface="Wingdings 2" panose="05020102010507070707" pitchFamily="18" charset="2"/>
              <a:buNone/>
            </a:pPr>
            <a:r>
              <a:rPr lang="uk-UA" altLang="ru-RU" sz="2600" smtClean="0"/>
              <a:t>Під одним дахом ресторану може бути зібране декілька залів різноманітної кухні, гість може обслужити себе без допомоги офіціантів і не розплачуватися протягом всього вечора, зробивши це один раз на виході із закладу.</a:t>
            </a:r>
            <a:r>
              <a:rPr lang="ru-RU" altLang="ru-RU" sz="2600" smtClean="0"/>
              <a:t> </a:t>
            </a:r>
            <a:r>
              <a:rPr lang="uk-UA" altLang="ru-RU" sz="2600" smtClean="0"/>
              <a:t> </a:t>
            </a:r>
            <a:endParaRPr lang="ru-RU" altLang="ru-RU" sz="26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/>
          </p:cNvSpPr>
          <p:nvPr>
            <p:ph sz="quarter" idx="13"/>
          </p:nvPr>
        </p:nvSpPr>
        <p:spPr>
          <a:xfrm>
            <a:off x="323850" y="260350"/>
            <a:ext cx="8569325" cy="6192838"/>
          </a:xfrm>
        </p:spPr>
        <p:txBody>
          <a:bodyPr/>
          <a:lstStyle/>
          <a:p>
            <a:pPr marL="0" indent="355600" algn="just">
              <a:buFont typeface="Wingdings 2" panose="05020102010507070707" pitchFamily="18" charset="2"/>
              <a:buNone/>
            </a:pPr>
            <a:r>
              <a:rPr lang="uk-UA" altLang="ru-RU" sz="2600" smtClean="0"/>
              <a:t>Неймінг - комплекс робіт, пов'язаних зі створенням цікавих, легко запам</a:t>
            </a:r>
            <a:r>
              <a:rPr lang="en-US" altLang="ru-RU" sz="2600" smtClean="0"/>
              <a:t>’</a:t>
            </a:r>
            <a:r>
              <a:rPr lang="uk-UA" altLang="ru-RU" sz="2600" smtClean="0"/>
              <a:t>ятовуваних і точних назв для підприємств, проектів та Інтернет-сайтів.</a:t>
            </a:r>
          </a:p>
          <a:p>
            <a:pPr marL="0" indent="355600" algn="just">
              <a:buFont typeface="Wingdings 2" panose="05020102010507070707" pitchFamily="18" charset="2"/>
              <a:buNone/>
            </a:pPr>
            <a:r>
              <a:rPr lang="ru-RU" altLang="ru-RU" sz="2600" smtClean="0"/>
              <a:t>Нейминг (от англ. naming-имя) – это трудоёмкий процесс разработки имени коммерческим объектам. Согласно известной поговорке, как лодку назовёшь, так она и поплывёт. Чтобы не потерпеть крушение в бурлящем «море» рынка, компания нуждается в оригинальном названии. «Хорошее название- оружие, которое будет работать бок о бок со всеми элементами вашего маркетинга, будет яростно атаковать конкурентов и неистово защищать ваши рыночные позиции».</a:t>
            </a:r>
            <a:endParaRPr lang="uk-UA" altLang="ru-RU" sz="26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/>
          </p:cNvSpPr>
          <p:nvPr>
            <p:ph sz="quarter" idx="13"/>
          </p:nvPr>
        </p:nvSpPr>
        <p:spPr>
          <a:xfrm>
            <a:off x="323850" y="260350"/>
            <a:ext cx="8569325" cy="6192838"/>
          </a:xfrm>
        </p:spPr>
        <p:txBody>
          <a:bodyPr/>
          <a:lstStyle/>
          <a:p>
            <a:pPr marL="0" indent="355600" algn="just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uk-UA" altLang="ru-RU" sz="3200" b="1" dirty="0" smtClean="0">
                <a:solidFill>
                  <a:srgbClr val="FF0000"/>
                </a:solidFill>
              </a:rPr>
              <a:t>Сучасні формати закладів ресторанного господарства</a:t>
            </a:r>
          </a:p>
          <a:p>
            <a:pPr marL="0" indent="355600" algn="just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uk-UA" altLang="ru-RU" sz="2400" b="1" dirty="0" err="1" smtClean="0"/>
              <a:t>Fast</a:t>
            </a:r>
            <a:r>
              <a:rPr lang="uk-UA" altLang="ru-RU" sz="2400" b="1" dirty="0" smtClean="0"/>
              <a:t> Casual- "швидкий і демократичний" - цей формат є найбільш перспективним як в Європі, так і в Україні.  Цей формат знаходиться десь  між фаст-фудом і демократичним рестораном, і є найбільш швидко зростаючим сегментом в індустрії ресторанного господарства.</a:t>
            </a:r>
            <a:r>
              <a:rPr lang="uk-UA" altLang="ru-RU" sz="2400" dirty="0" smtClean="0"/>
              <a:t> </a:t>
            </a:r>
          </a:p>
          <a:p>
            <a:pPr marL="0" indent="355600" algn="just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uk-UA" altLang="ru-RU" sz="2400" dirty="0" smtClean="0"/>
              <a:t>Відвідувачів привертає  насамперед смачніша і різноманітніша їжа, ніж у фаст-фуді, і швидше  обслуговування, ніж в ресторані. Для відкриття закладу  даного формату потрібні невеликі за площею приміщення і наявність фабрики-кухні. </a:t>
            </a:r>
          </a:p>
          <a:p>
            <a:pPr marL="0" indent="355600" algn="just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uk-UA" altLang="ru-RU" sz="2400" dirty="0" smtClean="0"/>
              <a:t>Кожна страва готується індивідуально для конкретного клієнта, при приготуванні використовуються продукти вищої якості і делікатеси.  Загальні риси з фаст-фудом - обмежене меню, швидкість обслуговування, невисока ціна, демократична атмосфера, стандартизація  управлінських процесів, меню і деталей інтер'єру.</a:t>
            </a:r>
            <a:r>
              <a:rPr lang="ru-RU" altLang="ru-RU" sz="2400" dirty="0" smtClean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D:\img-6XtN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46" y="476672"/>
            <a:ext cx="8678426" cy="57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2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D:\id_216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78105" cy="545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024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/>
          </p:cNvSpPr>
          <p:nvPr>
            <p:ph sz="quarter" idx="13"/>
          </p:nvPr>
        </p:nvSpPr>
        <p:spPr>
          <a:xfrm>
            <a:off x="323850" y="260350"/>
            <a:ext cx="8569325" cy="6192838"/>
          </a:xfrm>
        </p:spPr>
        <p:txBody>
          <a:bodyPr/>
          <a:lstStyle/>
          <a:p>
            <a:pPr marL="0" indent="355600" algn="just">
              <a:buFont typeface="Wingdings 2" panose="05020102010507070707" pitchFamily="18" charset="2"/>
              <a:buNone/>
            </a:pPr>
            <a:r>
              <a:rPr lang="uk-UA" altLang="ru-RU" sz="2600" b="1" dirty="0" err="1" smtClean="0">
                <a:solidFill>
                  <a:srgbClr val="FF0000"/>
                </a:solidFill>
              </a:rPr>
              <a:t>Quick</a:t>
            </a:r>
            <a:r>
              <a:rPr lang="uk-UA" altLang="ru-RU" sz="2600" b="1" dirty="0" smtClean="0">
                <a:solidFill>
                  <a:srgbClr val="FF0000"/>
                </a:solidFill>
              </a:rPr>
              <a:t> </a:t>
            </a:r>
            <a:r>
              <a:rPr lang="uk-UA" altLang="ru-RU" sz="2600" b="1" dirty="0" err="1" smtClean="0">
                <a:solidFill>
                  <a:srgbClr val="FF0000"/>
                </a:solidFill>
              </a:rPr>
              <a:t>Service</a:t>
            </a:r>
            <a:r>
              <a:rPr lang="uk-UA" altLang="ru-RU" sz="2600" b="1" dirty="0" smtClean="0">
                <a:solidFill>
                  <a:srgbClr val="FF0000"/>
                </a:solidFill>
              </a:rPr>
              <a:t> </a:t>
            </a:r>
            <a:r>
              <a:rPr lang="uk-UA" altLang="ru-RU" sz="2600" b="1" dirty="0" err="1" smtClean="0">
                <a:solidFill>
                  <a:srgbClr val="FF0000"/>
                </a:solidFill>
              </a:rPr>
              <a:t>Restaurant</a:t>
            </a:r>
            <a:r>
              <a:rPr lang="ru-RU" altLang="ru-RU" sz="2600" dirty="0" smtClean="0">
                <a:solidFill>
                  <a:srgbClr val="FF0000"/>
                </a:solidFill>
              </a:rPr>
              <a:t> </a:t>
            </a:r>
            <a:r>
              <a:rPr lang="ru-RU" altLang="ru-RU" sz="2600" dirty="0" smtClean="0"/>
              <a:t>- </a:t>
            </a:r>
            <a:r>
              <a:rPr lang="uk-UA" altLang="ru-RU" sz="2600" dirty="0" smtClean="0"/>
              <a:t>ресторани швидкого обслуговування. Відрізняються  обслуговуванням офіціантами за столиками, але відбувається це швидше, ніж  в  інших ресторанах. Середній чек в таких закладах не перевищує 150 грн. У меню представлені  ті ж позиції, що і в ресторанах іншого типу, але в обмеженому асортименті.  Ресторани такого рівня працюють на власних напівфабрикатах високого ступеня готовності, за рахунок чого і забезпечують своїм гостям незмінну якість і швидкість обслуговування. Такий формат більше всього підходить для проведення ділових зустрічей і обідів, якнайкращі місця розташування - це ділові центри, офісні будівлі.</a:t>
            </a:r>
            <a:endParaRPr lang="ru-RU" altLang="ru-RU" sz="26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/>
          </p:cNvSpPr>
          <p:nvPr>
            <p:ph sz="quarter" idx="13"/>
          </p:nvPr>
        </p:nvSpPr>
        <p:spPr>
          <a:xfrm>
            <a:off x="323850" y="260350"/>
            <a:ext cx="8569325" cy="6192838"/>
          </a:xfrm>
        </p:spPr>
        <p:txBody>
          <a:bodyPr/>
          <a:lstStyle/>
          <a:p>
            <a:pPr marL="0" indent="355600"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uk-UA" altLang="ru-RU" sz="3600" b="1" dirty="0" smtClean="0">
                <a:solidFill>
                  <a:srgbClr val="FF0000"/>
                </a:solidFill>
              </a:rPr>
              <a:t>Демократичні ресторани (</a:t>
            </a:r>
            <a:r>
              <a:rPr lang="uk-UA" altLang="ru-RU" sz="3600" b="1" dirty="0" err="1" smtClean="0">
                <a:solidFill>
                  <a:srgbClr val="FF0000"/>
                </a:solidFill>
              </a:rPr>
              <a:t>Casual</a:t>
            </a:r>
            <a:r>
              <a:rPr lang="uk-UA" altLang="ru-RU" sz="3600" b="1" dirty="0" smtClean="0">
                <a:solidFill>
                  <a:srgbClr val="FF0000"/>
                </a:solidFill>
              </a:rPr>
              <a:t> </a:t>
            </a:r>
            <a:r>
              <a:rPr lang="uk-UA" altLang="ru-RU" sz="3600" b="1" dirty="0" err="1" smtClean="0">
                <a:solidFill>
                  <a:srgbClr val="FF0000"/>
                </a:solidFill>
              </a:rPr>
              <a:t>Dining</a:t>
            </a:r>
            <a:r>
              <a:rPr lang="uk-UA" altLang="ru-RU" sz="3600" b="1" dirty="0" smtClean="0">
                <a:solidFill>
                  <a:srgbClr val="FF0000"/>
                </a:solidFill>
              </a:rPr>
              <a:t>)</a:t>
            </a:r>
            <a:r>
              <a:rPr lang="uk-UA" altLang="ru-RU" sz="3600" dirty="0" smtClean="0">
                <a:solidFill>
                  <a:srgbClr val="FF0000"/>
                </a:solidFill>
              </a:rPr>
              <a:t> </a:t>
            </a:r>
            <a:r>
              <a:rPr lang="uk-UA" altLang="ru-RU" sz="3600" dirty="0" smtClean="0"/>
              <a:t>- в цей формат входять всі демократичні заклади, від кафе-кондитерських до барів і нічних клубів. При створенні ресторану такого класу, перш за все, необхідно знати, на кого він розрахований і в якому місці буде відкритий. Сучасні споживачі ресторанних послуг діляться на категорії по своїх перевагах</a:t>
            </a:r>
            <a:r>
              <a:rPr lang="uk-UA" altLang="ru-RU" sz="2600" dirty="0" smtClean="0"/>
              <a:t>. </a:t>
            </a:r>
            <a:endParaRPr lang="ru-RU" altLang="ru-RU" sz="26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8720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dirty="0"/>
              <a:t>Деякі ходять в ресторани виключно поїсти, для інших найважливішим  буде атмосфера закладу, для когось - яка саме кухня представлена в тому або іншому місці, деякі приходять розважитися і відпочити. Середній чек в цих закладах варіюється від 100 </a:t>
            </a:r>
            <a:r>
              <a:rPr lang="uk-UA" altLang="ru-RU" sz="2800" dirty="0" smtClean="0"/>
              <a:t>грн. </a:t>
            </a:r>
            <a:r>
              <a:rPr lang="uk-UA" altLang="ru-RU" sz="2800" dirty="0"/>
              <a:t>до 300 грн. Виходячи з цих показників, треба вибирати концепцію планованого ресторану. Найпопулярнішими  концепціями в даному форматі  є </a:t>
            </a:r>
            <a:r>
              <a:rPr lang="uk-UA" altLang="ru-RU" sz="2800" dirty="0">
                <a:solidFill>
                  <a:srgbClr val="FF0000"/>
                </a:solidFill>
              </a:rPr>
              <a:t>кондитерська, кав'ярня, пивна, </a:t>
            </a:r>
            <a:r>
              <a:rPr lang="uk-UA" altLang="ru-RU" sz="2800" dirty="0" err="1">
                <a:solidFill>
                  <a:srgbClr val="FF0000"/>
                </a:solidFill>
              </a:rPr>
              <a:t>стейк-хаус</a:t>
            </a:r>
            <a:r>
              <a:rPr lang="uk-UA" altLang="ru-RU" sz="2800" dirty="0">
                <a:solidFill>
                  <a:srgbClr val="FF0000"/>
                </a:solidFill>
              </a:rPr>
              <a:t>, національний ресторан, бар.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66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D:\2189215.32.5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292" y="260648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191452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хническая">
  <a:themeElements>
    <a:clrScheme name="1_Техническая 1">
      <a:dk1>
        <a:srgbClr val="DA9EF5"/>
      </a:dk1>
      <a:lt1>
        <a:srgbClr val="FFFFFF"/>
      </a:lt1>
      <a:dk2>
        <a:srgbClr val="83FFFB"/>
      </a:dk2>
      <a:lt2>
        <a:srgbClr val="D4D2D0"/>
      </a:lt2>
      <a:accent1>
        <a:srgbClr val="262626"/>
      </a:accent1>
      <a:accent2>
        <a:srgbClr val="FF0000"/>
      </a:accent2>
      <a:accent3>
        <a:srgbClr val="C1FFFD"/>
      </a:accent3>
      <a:accent4>
        <a:srgbClr val="DADADA"/>
      </a:accent4>
      <a:accent5>
        <a:srgbClr val="ACACAC"/>
      </a:accent5>
      <a:accent6>
        <a:srgbClr val="E70000"/>
      </a:accent6>
      <a:hlink>
        <a:srgbClr val="00C8C3"/>
      </a:hlink>
      <a:folHlink>
        <a:srgbClr val="A116E0"/>
      </a:folHlink>
    </a:clrScheme>
    <a:fontScheme name="1_Техническая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хническая 1">
        <a:dk1>
          <a:srgbClr val="DA9EF5"/>
        </a:dk1>
        <a:lt1>
          <a:srgbClr val="FFFFFF"/>
        </a:lt1>
        <a:dk2>
          <a:srgbClr val="83FFFB"/>
        </a:dk2>
        <a:lt2>
          <a:srgbClr val="D4D2D0"/>
        </a:lt2>
        <a:accent1>
          <a:srgbClr val="262626"/>
        </a:accent1>
        <a:accent2>
          <a:srgbClr val="FF0000"/>
        </a:accent2>
        <a:accent3>
          <a:srgbClr val="C1FFFD"/>
        </a:accent3>
        <a:accent4>
          <a:srgbClr val="DADADA"/>
        </a:accent4>
        <a:accent5>
          <a:srgbClr val="ACACAC"/>
        </a:accent5>
        <a:accent6>
          <a:srgbClr val="E70000"/>
        </a:accent6>
        <a:hlink>
          <a:srgbClr val="00C8C3"/>
        </a:hlink>
        <a:folHlink>
          <a:srgbClr val="A116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хническая">
  <a:themeElements>
    <a:clrScheme name="Техническая 1">
      <a:dk1>
        <a:srgbClr val="DA9EF5"/>
      </a:dk1>
      <a:lt1>
        <a:srgbClr val="FFFFFF"/>
      </a:lt1>
      <a:dk2>
        <a:srgbClr val="83FFFB"/>
      </a:dk2>
      <a:lt2>
        <a:srgbClr val="D4D2D0"/>
      </a:lt2>
      <a:accent1>
        <a:srgbClr val="262626"/>
      </a:accent1>
      <a:accent2>
        <a:srgbClr val="FF0000"/>
      </a:accent2>
      <a:accent3>
        <a:srgbClr val="C1FFFD"/>
      </a:accent3>
      <a:accent4>
        <a:srgbClr val="DADADA"/>
      </a:accent4>
      <a:accent5>
        <a:srgbClr val="ACACAC"/>
      </a:accent5>
      <a:accent6>
        <a:srgbClr val="E70000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хническая 1">
        <a:dk1>
          <a:srgbClr val="DA9EF5"/>
        </a:dk1>
        <a:lt1>
          <a:srgbClr val="FFFFFF"/>
        </a:lt1>
        <a:dk2>
          <a:srgbClr val="83FFFB"/>
        </a:dk2>
        <a:lt2>
          <a:srgbClr val="D4D2D0"/>
        </a:lt2>
        <a:accent1>
          <a:srgbClr val="262626"/>
        </a:accent1>
        <a:accent2>
          <a:srgbClr val="FF0000"/>
        </a:accent2>
        <a:accent3>
          <a:srgbClr val="C1FFFD"/>
        </a:accent3>
        <a:accent4>
          <a:srgbClr val="DADADA"/>
        </a:accent4>
        <a:accent5>
          <a:srgbClr val="ACACAC"/>
        </a:accent5>
        <a:accent6>
          <a:srgbClr val="E70000"/>
        </a:accent6>
        <a:hlink>
          <a:srgbClr val="00C8C3"/>
        </a:hlink>
        <a:folHlink>
          <a:srgbClr val="A116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хническая">
  <a:themeElements>
    <a:clrScheme name="2_Техническая 1">
      <a:dk1>
        <a:srgbClr val="DA9EF5"/>
      </a:dk1>
      <a:lt1>
        <a:srgbClr val="FFFFFF"/>
      </a:lt1>
      <a:dk2>
        <a:srgbClr val="83FFFB"/>
      </a:dk2>
      <a:lt2>
        <a:srgbClr val="D4D2D0"/>
      </a:lt2>
      <a:accent1>
        <a:srgbClr val="262626"/>
      </a:accent1>
      <a:accent2>
        <a:srgbClr val="FF0000"/>
      </a:accent2>
      <a:accent3>
        <a:srgbClr val="C1FFFD"/>
      </a:accent3>
      <a:accent4>
        <a:srgbClr val="DADADA"/>
      </a:accent4>
      <a:accent5>
        <a:srgbClr val="ACACAC"/>
      </a:accent5>
      <a:accent6>
        <a:srgbClr val="E70000"/>
      </a:accent6>
      <a:hlink>
        <a:srgbClr val="00C8C3"/>
      </a:hlink>
      <a:folHlink>
        <a:srgbClr val="A116E0"/>
      </a:folHlink>
    </a:clrScheme>
    <a:fontScheme name="2_Техническая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хническая 1">
        <a:dk1>
          <a:srgbClr val="DA9EF5"/>
        </a:dk1>
        <a:lt1>
          <a:srgbClr val="FFFFFF"/>
        </a:lt1>
        <a:dk2>
          <a:srgbClr val="83FFFB"/>
        </a:dk2>
        <a:lt2>
          <a:srgbClr val="D4D2D0"/>
        </a:lt2>
        <a:accent1>
          <a:srgbClr val="262626"/>
        </a:accent1>
        <a:accent2>
          <a:srgbClr val="FF0000"/>
        </a:accent2>
        <a:accent3>
          <a:srgbClr val="C1FFFD"/>
        </a:accent3>
        <a:accent4>
          <a:srgbClr val="DADADA"/>
        </a:accent4>
        <a:accent5>
          <a:srgbClr val="ACACAC"/>
        </a:accent5>
        <a:accent6>
          <a:srgbClr val="E70000"/>
        </a:accent6>
        <a:hlink>
          <a:srgbClr val="00C8C3"/>
        </a:hlink>
        <a:folHlink>
          <a:srgbClr val="A116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хническая">
  <a:themeElements>
    <a:clrScheme name="3_Техническая 1">
      <a:dk1>
        <a:srgbClr val="DA9EF5"/>
      </a:dk1>
      <a:lt1>
        <a:srgbClr val="FFFFFF"/>
      </a:lt1>
      <a:dk2>
        <a:srgbClr val="83FFFB"/>
      </a:dk2>
      <a:lt2>
        <a:srgbClr val="D4D2D0"/>
      </a:lt2>
      <a:accent1>
        <a:srgbClr val="262626"/>
      </a:accent1>
      <a:accent2>
        <a:srgbClr val="FF0000"/>
      </a:accent2>
      <a:accent3>
        <a:srgbClr val="C1FFFD"/>
      </a:accent3>
      <a:accent4>
        <a:srgbClr val="DADADA"/>
      </a:accent4>
      <a:accent5>
        <a:srgbClr val="ACACAC"/>
      </a:accent5>
      <a:accent6>
        <a:srgbClr val="E70000"/>
      </a:accent6>
      <a:hlink>
        <a:srgbClr val="00C8C3"/>
      </a:hlink>
      <a:folHlink>
        <a:srgbClr val="A116E0"/>
      </a:folHlink>
    </a:clrScheme>
    <a:fontScheme name="3_Техническая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Техническая 1">
        <a:dk1>
          <a:srgbClr val="DA9EF5"/>
        </a:dk1>
        <a:lt1>
          <a:srgbClr val="FFFFFF"/>
        </a:lt1>
        <a:dk2>
          <a:srgbClr val="83FFFB"/>
        </a:dk2>
        <a:lt2>
          <a:srgbClr val="D4D2D0"/>
        </a:lt2>
        <a:accent1>
          <a:srgbClr val="262626"/>
        </a:accent1>
        <a:accent2>
          <a:srgbClr val="FF0000"/>
        </a:accent2>
        <a:accent3>
          <a:srgbClr val="C1FFFD"/>
        </a:accent3>
        <a:accent4>
          <a:srgbClr val="DADADA"/>
        </a:accent4>
        <a:accent5>
          <a:srgbClr val="ACACAC"/>
        </a:accent5>
        <a:accent6>
          <a:srgbClr val="E70000"/>
        </a:accent6>
        <a:hlink>
          <a:srgbClr val="00C8C3"/>
        </a:hlink>
        <a:folHlink>
          <a:srgbClr val="A116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хническая">
  <a:themeElements>
    <a:clrScheme name="4_Техническая 1">
      <a:dk1>
        <a:srgbClr val="DA9EF5"/>
      </a:dk1>
      <a:lt1>
        <a:srgbClr val="FFFFFF"/>
      </a:lt1>
      <a:dk2>
        <a:srgbClr val="83FFFB"/>
      </a:dk2>
      <a:lt2>
        <a:srgbClr val="D4D2D0"/>
      </a:lt2>
      <a:accent1>
        <a:srgbClr val="262626"/>
      </a:accent1>
      <a:accent2>
        <a:srgbClr val="FF0000"/>
      </a:accent2>
      <a:accent3>
        <a:srgbClr val="C1FFFD"/>
      </a:accent3>
      <a:accent4>
        <a:srgbClr val="DADADA"/>
      </a:accent4>
      <a:accent5>
        <a:srgbClr val="ACACAC"/>
      </a:accent5>
      <a:accent6>
        <a:srgbClr val="E70000"/>
      </a:accent6>
      <a:hlink>
        <a:srgbClr val="00C8C3"/>
      </a:hlink>
      <a:folHlink>
        <a:srgbClr val="A116E0"/>
      </a:folHlink>
    </a:clrScheme>
    <a:fontScheme name="4_Техническая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Техническая 1">
        <a:dk1>
          <a:srgbClr val="DA9EF5"/>
        </a:dk1>
        <a:lt1>
          <a:srgbClr val="FFFFFF"/>
        </a:lt1>
        <a:dk2>
          <a:srgbClr val="83FFFB"/>
        </a:dk2>
        <a:lt2>
          <a:srgbClr val="D4D2D0"/>
        </a:lt2>
        <a:accent1>
          <a:srgbClr val="262626"/>
        </a:accent1>
        <a:accent2>
          <a:srgbClr val="FF0000"/>
        </a:accent2>
        <a:accent3>
          <a:srgbClr val="C1FFFD"/>
        </a:accent3>
        <a:accent4>
          <a:srgbClr val="DADADA"/>
        </a:accent4>
        <a:accent5>
          <a:srgbClr val="ACACAC"/>
        </a:accent5>
        <a:accent6>
          <a:srgbClr val="E70000"/>
        </a:accent6>
        <a:hlink>
          <a:srgbClr val="00C8C3"/>
        </a:hlink>
        <a:folHlink>
          <a:srgbClr val="A116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хническая">
  <a:themeElements>
    <a:clrScheme name="5_Техническая 1">
      <a:dk1>
        <a:srgbClr val="DA9EF5"/>
      </a:dk1>
      <a:lt1>
        <a:srgbClr val="FFFFFF"/>
      </a:lt1>
      <a:dk2>
        <a:srgbClr val="83FFFB"/>
      </a:dk2>
      <a:lt2>
        <a:srgbClr val="D4D2D0"/>
      </a:lt2>
      <a:accent1>
        <a:srgbClr val="262626"/>
      </a:accent1>
      <a:accent2>
        <a:srgbClr val="FF0000"/>
      </a:accent2>
      <a:accent3>
        <a:srgbClr val="C1FFFD"/>
      </a:accent3>
      <a:accent4>
        <a:srgbClr val="DADADA"/>
      </a:accent4>
      <a:accent5>
        <a:srgbClr val="ACACAC"/>
      </a:accent5>
      <a:accent6>
        <a:srgbClr val="E70000"/>
      </a:accent6>
      <a:hlink>
        <a:srgbClr val="00C8C3"/>
      </a:hlink>
      <a:folHlink>
        <a:srgbClr val="A116E0"/>
      </a:folHlink>
    </a:clrScheme>
    <a:fontScheme name="5_Техническая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Техническая 1">
        <a:dk1>
          <a:srgbClr val="DA9EF5"/>
        </a:dk1>
        <a:lt1>
          <a:srgbClr val="FFFFFF"/>
        </a:lt1>
        <a:dk2>
          <a:srgbClr val="83FFFB"/>
        </a:dk2>
        <a:lt2>
          <a:srgbClr val="D4D2D0"/>
        </a:lt2>
        <a:accent1>
          <a:srgbClr val="262626"/>
        </a:accent1>
        <a:accent2>
          <a:srgbClr val="FF0000"/>
        </a:accent2>
        <a:accent3>
          <a:srgbClr val="C1FFFD"/>
        </a:accent3>
        <a:accent4>
          <a:srgbClr val="DADADA"/>
        </a:accent4>
        <a:accent5>
          <a:srgbClr val="ACACAC"/>
        </a:accent5>
        <a:accent6>
          <a:srgbClr val="E70000"/>
        </a:accent6>
        <a:hlink>
          <a:srgbClr val="00C8C3"/>
        </a:hlink>
        <a:folHlink>
          <a:srgbClr val="A116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attachment</Template>
  <TotalTime>746</TotalTime>
  <Words>1047</Words>
  <Application>Microsoft Office PowerPoint</Application>
  <PresentationFormat>Экран (4:3)</PresentationFormat>
  <Paragraphs>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1_Техническая</vt:lpstr>
      <vt:lpstr>Техническая</vt:lpstr>
      <vt:lpstr>2_Техническая</vt:lpstr>
      <vt:lpstr>3_Техническая</vt:lpstr>
      <vt:lpstr>4_Техническая</vt:lpstr>
      <vt:lpstr>5_Техническая</vt:lpstr>
      <vt:lpstr>Воздушный поток</vt:lpstr>
      <vt:lpstr> Нові та інноваційні  формати закладів ресторанного господарства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1. Основні аспекти проектування підприємства  </dc:title>
  <dc:creator>Lilya</dc:creator>
  <cp:lastModifiedBy>user</cp:lastModifiedBy>
  <cp:revision>135</cp:revision>
  <dcterms:created xsi:type="dcterms:W3CDTF">2011-09-15T10:53:29Z</dcterms:created>
  <dcterms:modified xsi:type="dcterms:W3CDTF">2022-12-21T23:50:15Z</dcterms:modified>
</cp:coreProperties>
</file>