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sldIdLst>
    <p:sldId id="256" r:id="rId2"/>
    <p:sldId id="456" r:id="rId3"/>
    <p:sldId id="469" r:id="rId4"/>
    <p:sldId id="462" r:id="rId5"/>
    <p:sldId id="463" r:id="rId6"/>
    <p:sldId id="459" r:id="rId7"/>
    <p:sldId id="460" r:id="rId8"/>
    <p:sldId id="461" r:id="rId9"/>
    <p:sldId id="479" r:id="rId10"/>
    <p:sldId id="468" r:id="rId11"/>
    <p:sldId id="471" r:id="rId12"/>
    <p:sldId id="472" r:id="rId13"/>
    <p:sldId id="473" r:id="rId14"/>
    <p:sldId id="474" r:id="rId15"/>
    <p:sldId id="475" r:id="rId16"/>
    <p:sldId id="476" r:id="rId17"/>
    <p:sldId id="477" r:id="rId18"/>
    <p:sldId id="478" r:id="rId19"/>
    <p:sldId id="480" r:id="rId20"/>
    <p:sldId id="481" r:id="rId21"/>
    <p:sldId id="483" r:id="rId22"/>
    <p:sldId id="484" r:id="rId23"/>
    <p:sldId id="485" r:id="rId24"/>
    <p:sldId id="486" r:id="rId25"/>
    <p:sldId id="470" r:id="rId26"/>
    <p:sldId id="487" r:id="rId27"/>
    <p:sldId id="488" r:id="rId28"/>
    <p:sldId id="489" r:id="rId29"/>
    <p:sldId id="490" r:id="rId30"/>
    <p:sldId id="491" r:id="rId31"/>
    <p:sldId id="492" r:id="rId32"/>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0"/>
    <p:restoredTop sz="95859"/>
  </p:normalViewPr>
  <p:slideViewPr>
    <p:cSldViewPr snapToGrid="0" snapToObjects="1">
      <p:cViewPr>
        <p:scale>
          <a:sx n="80" d="100"/>
          <a:sy n="80" d="100"/>
        </p:scale>
        <p:origin x="-318" y="6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F73361-FCA7-8F43-A212-CC7169B1DDD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 xmlns:a16="http://schemas.microsoft.com/office/drawing/2014/main" id="{7B27959D-4CFE-FA49-BA58-BCFC2E223B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 xmlns:a16="http://schemas.microsoft.com/office/drawing/2014/main" id="{8A78BE4B-2535-6C4D-A49E-EC81C8A243B4}"/>
              </a:ext>
            </a:extLst>
          </p:cNvPr>
          <p:cNvSpPr>
            <a:spLocks noGrp="1"/>
          </p:cNvSpPr>
          <p:nvPr>
            <p:ph type="dt" sz="half" idx="10"/>
          </p:nvPr>
        </p:nvSpPr>
        <p:spPr/>
        <p:txBody>
          <a:bodyPr/>
          <a:lstStyle/>
          <a:p>
            <a:fld id="{8B59E633-A107-444E-B813-79850C9FC503}" type="datetimeFigureOut">
              <a:rPr lang="x-none" smtClean="0"/>
              <a:pPr/>
              <a:t>15.08.2022</a:t>
            </a:fld>
            <a:endParaRPr lang="x-none"/>
          </a:p>
        </p:txBody>
      </p:sp>
      <p:sp>
        <p:nvSpPr>
          <p:cNvPr id="5" name="Footer Placeholder 4">
            <a:extLst>
              <a:ext uri="{FF2B5EF4-FFF2-40B4-BE49-F238E27FC236}">
                <a16:creationId xmlns="" xmlns:a16="http://schemas.microsoft.com/office/drawing/2014/main" id="{B35D976D-B03D-8243-B7C1-43A4BD134DEA}"/>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FE067E04-F2A5-0A4C-B7F0-69E922EB60F8}"/>
              </a:ext>
            </a:extLst>
          </p:cNvPr>
          <p:cNvSpPr>
            <a:spLocks noGrp="1"/>
          </p:cNvSpPr>
          <p:nvPr>
            <p:ph type="sldNum" sz="quarter" idx="12"/>
          </p:nvPr>
        </p:nvSpPr>
        <p:spPr/>
        <p:txBody>
          <a:bodyPr/>
          <a:lstStyle/>
          <a:p>
            <a:fld id="{279D7F45-99E6-9D42-8A6D-721B5C953275}" type="slidenum">
              <a:rPr lang="x-none" smtClean="0"/>
              <a:pPr/>
              <a:t>‹#›</a:t>
            </a:fld>
            <a:endParaRPr lang="x-none"/>
          </a:p>
        </p:txBody>
      </p:sp>
      <p:pic>
        <p:nvPicPr>
          <p:cNvPr id="8" name="Picture 7">
            <a:extLst>
              <a:ext uri="{FF2B5EF4-FFF2-40B4-BE49-F238E27FC236}">
                <a16:creationId xmlns="" xmlns:a16="http://schemas.microsoft.com/office/drawing/2014/main" id="{55FB7BAA-9D3D-3443-8925-A7F484ABBC50}"/>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 xmlns:p14="http://schemas.microsoft.com/office/powerpoint/2010/main" val="137955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05F189-68C5-E34C-A214-6EF837C0298C}"/>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3CD83398-8420-804B-B146-A6BD4AA14B1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E269DBB5-05C7-7341-BB10-87C73603D5E5}"/>
              </a:ext>
            </a:extLst>
          </p:cNvPr>
          <p:cNvSpPr>
            <a:spLocks noGrp="1"/>
          </p:cNvSpPr>
          <p:nvPr>
            <p:ph type="dt" sz="half" idx="10"/>
          </p:nvPr>
        </p:nvSpPr>
        <p:spPr/>
        <p:txBody>
          <a:bodyPr/>
          <a:lstStyle/>
          <a:p>
            <a:fld id="{8B59E633-A107-444E-B813-79850C9FC503}" type="datetimeFigureOut">
              <a:rPr lang="x-none" smtClean="0"/>
              <a:pPr/>
              <a:t>15.08.2022</a:t>
            </a:fld>
            <a:endParaRPr lang="x-none"/>
          </a:p>
        </p:txBody>
      </p:sp>
      <p:sp>
        <p:nvSpPr>
          <p:cNvPr id="5" name="Footer Placeholder 4">
            <a:extLst>
              <a:ext uri="{FF2B5EF4-FFF2-40B4-BE49-F238E27FC236}">
                <a16:creationId xmlns="" xmlns:a16="http://schemas.microsoft.com/office/drawing/2014/main" id="{C62C98AD-61BF-7345-BF7D-A7FEEC55006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43C0F40C-9840-1D4C-8FD6-94FF7694523D}"/>
              </a:ext>
            </a:extLst>
          </p:cNvPr>
          <p:cNvSpPr>
            <a:spLocks noGrp="1"/>
          </p:cNvSpPr>
          <p:nvPr>
            <p:ph type="sldNum" sz="quarter" idx="12"/>
          </p:nvPr>
        </p:nvSpPr>
        <p:spPr/>
        <p:txBody>
          <a:bodyPr/>
          <a:lstStyle/>
          <a:p>
            <a:fld id="{279D7F45-99E6-9D42-8A6D-721B5C953275}" type="slidenum">
              <a:rPr lang="x-none" smtClean="0"/>
              <a:pPr/>
              <a:t>‹#›</a:t>
            </a:fld>
            <a:endParaRPr lang="x-none"/>
          </a:p>
        </p:txBody>
      </p:sp>
    </p:spTree>
    <p:extLst>
      <p:ext uri="{BB962C8B-B14F-4D97-AF65-F5344CB8AC3E}">
        <p14:creationId xmlns="" xmlns:p14="http://schemas.microsoft.com/office/powerpoint/2010/main" val="1417389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790C93E-5FF2-C349-8DE7-ACE61ACACBC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05BDCD56-F06C-3F42-BB60-652E144241C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9185A2ED-082E-2F49-9C16-B1DB7C9EC35F}"/>
              </a:ext>
            </a:extLst>
          </p:cNvPr>
          <p:cNvSpPr>
            <a:spLocks noGrp="1"/>
          </p:cNvSpPr>
          <p:nvPr>
            <p:ph type="dt" sz="half" idx="10"/>
          </p:nvPr>
        </p:nvSpPr>
        <p:spPr/>
        <p:txBody>
          <a:bodyPr/>
          <a:lstStyle/>
          <a:p>
            <a:fld id="{8B59E633-A107-444E-B813-79850C9FC503}" type="datetimeFigureOut">
              <a:rPr lang="x-none" smtClean="0"/>
              <a:pPr/>
              <a:t>15.08.2022</a:t>
            </a:fld>
            <a:endParaRPr lang="x-none"/>
          </a:p>
        </p:txBody>
      </p:sp>
      <p:sp>
        <p:nvSpPr>
          <p:cNvPr id="5" name="Footer Placeholder 4">
            <a:extLst>
              <a:ext uri="{FF2B5EF4-FFF2-40B4-BE49-F238E27FC236}">
                <a16:creationId xmlns="" xmlns:a16="http://schemas.microsoft.com/office/drawing/2014/main" id="{4843369A-B602-8A46-B416-EFD87D66692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9D84560E-F54A-A14B-975D-B637F1A5E429}"/>
              </a:ext>
            </a:extLst>
          </p:cNvPr>
          <p:cNvSpPr>
            <a:spLocks noGrp="1"/>
          </p:cNvSpPr>
          <p:nvPr>
            <p:ph type="sldNum" sz="quarter" idx="12"/>
          </p:nvPr>
        </p:nvSpPr>
        <p:spPr/>
        <p:txBody>
          <a:bodyPr/>
          <a:lstStyle/>
          <a:p>
            <a:fld id="{279D7F45-99E6-9D42-8A6D-721B5C953275}" type="slidenum">
              <a:rPr lang="x-none" smtClean="0"/>
              <a:pPr/>
              <a:t>‹#›</a:t>
            </a:fld>
            <a:endParaRPr lang="x-none"/>
          </a:p>
        </p:txBody>
      </p:sp>
    </p:spTree>
    <p:extLst>
      <p:ext uri="{BB962C8B-B14F-4D97-AF65-F5344CB8AC3E}">
        <p14:creationId xmlns="" xmlns:p14="http://schemas.microsoft.com/office/powerpoint/2010/main" val="1113899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02C3C2-D798-7E47-A48D-A26B383AF62D}"/>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680CF0E6-E2AD-FC49-94BD-9EE6E26E12E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2F2E62BA-9658-FA42-B1DD-D940DAB06EBB}"/>
              </a:ext>
            </a:extLst>
          </p:cNvPr>
          <p:cNvSpPr>
            <a:spLocks noGrp="1"/>
          </p:cNvSpPr>
          <p:nvPr>
            <p:ph type="dt" sz="half" idx="10"/>
          </p:nvPr>
        </p:nvSpPr>
        <p:spPr/>
        <p:txBody>
          <a:bodyPr/>
          <a:lstStyle/>
          <a:p>
            <a:fld id="{8B59E633-A107-444E-B813-79850C9FC503}" type="datetimeFigureOut">
              <a:rPr lang="x-none" smtClean="0"/>
              <a:pPr/>
              <a:t>15.08.2022</a:t>
            </a:fld>
            <a:endParaRPr lang="x-none"/>
          </a:p>
        </p:txBody>
      </p:sp>
      <p:sp>
        <p:nvSpPr>
          <p:cNvPr id="5" name="Footer Placeholder 4">
            <a:extLst>
              <a:ext uri="{FF2B5EF4-FFF2-40B4-BE49-F238E27FC236}">
                <a16:creationId xmlns="" xmlns:a16="http://schemas.microsoft.com/office/drawing/2014/main" id="{04D30168-DB67-E84F-962F-DC19D80D778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7D16066B-B00E-CA4F-ABD8-7EE2EF637E07}"/>
              </a:ext>
            </a:extLst>
          </p:cNvPr>
          <p:cNvSpPr>
            <a:spLocks noGrp="1"/>
          </p:cNvSpPr>
          <p:nvPr>
            <p:ph type="sldNum" sz="quarter" idx="12"/>
          </p:nvPr>
        </p:nvSpPr>
        <p:spPr/>
        <p:txBody>
          <a:bodyPr/>
          <a:lstStyle/>
          <a:p>
            <a:fld id="{279D7F45-99E6-9D42-8A6D-721B5C953275}" type="slidenum">
              <a:rPr lang="x-none" smtClean="0"/>
              <a:pPr/>
              <a:t>‹#›</a:t>
            </a:fld>
            <a:endParaRPr lang="x-none"/>
          </a:p>
        </p:txBody>
      </p:sp>
    </p:spTree>
    <p:extLst>
      <p:ext uri="{BB962C8B-B14F-4D97-AF65-F5344CB8AC3E}">
        <p14:creationId xmlns="" xmlns:p14="http://schemas.microsoft.com/office/powerpoint/2010/main" val="1728091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50FEEE-01DF-A04A-8176-C695F236300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11B584E3-D211-FA47-8019-20D77E018D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E7D4E654-701C-5945-8C56-AC2C1C0D938E}"/>
              </a:ext>
            </a:extLst>
          </p:cNvPr>
          <p:cNvSpPr>
            <a:spLocks noGrp="1"/>
          </p:cNvSpPr>
          <p:nvPr>
            <p:ph type="dt" sz="half" idx="10"/>
          </p:nvPr>
        </p:nvSpPr>
        <p:spPr/>
        <p:txBody>
          <a:bodyPr/>
          <a:lstStyle/>
          <a:p>
            <a:fld id="{8B59E633-A107-444E-B813-79850C9FC503}" type="datetimeFigureOut">
              <a:rPr lang="x-none" smtClean="0"/>
              <a:pPr/>
              <a:t>15.08.2022</a:t>
            </a:fld>
            <a:endParaRPr lang="x-none"/>
          </a:p>
        </p:txBody>
      </p:sp>
      <p:sp>
        <p:nvSpPr>
          <p:cNvPr id="5" name="Footer Placeholder 4">
            <a:extLst>
              <a:ext uri="{FF2B5EF4-FFF2-40B4-BE49-F238E27FC236}">
                <a16:creationId xmlns="" xmlns:a16="http://schemas.microsoft.com/office/drawing/2014/main" id="{31230B2F-AEEF-A84C-8BA4-8A5FBCAA7D3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5327B0F3-E7FF-2A4E-8520-42A8F6C3CED8}"/>
              </a:ext>
            </a:extLst>
          </p:cNvPr>
          <p:cNvSpPr>
            <a:spLocks noGrp="1"/>
          </p:cNvSpPr>
          <p:nvPr>
            <p:ph type="sldNum" sz="quarter" idx="12"/>
          </p:nvPr>
        </p:nvSpPr>
        <p:spPr/>
        <p:txBody>
          <a:bodyPr/>
          <a:lstStyle/>
          <a:p>
            <a:fld id="{279D7F45-99E6-9D42-8A6D-721B5C953275}" type="slidenum">
              <a:rPr lang="x-none" smtClean="0"/>
              <a:pPr/>
              <a:t>‹#›</a:t>
            </a:fld>
            <a:endParaRPr lang="x-none"/>
          </a:p>
        </p:txBody>
      </p:sp>
    </p:spTree>
    <p:extLst>
      <p:ext uri="{BB962C8B-B14F-4D97-AF65-F5344CB8AC3E}">
        <p14:creationId xmlns="" xmlns:p14="http://schemas.microsoft.com/office/powerpoint/2010/main" val="180650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7A4CC6-3A5F-D343-A319-EF3569941E7E}"/>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C78DB0C6-BAB0-634F-AA40-DF9C1593277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 xmlns:a16="http://schemas.microsoft.com/office/drawing/2014/main" id="{101C00CD-C028-9C4C-804E-2F62A79E2EA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 xmlns:a16="http://schemas.microsoft.com/office/drawing/2014/main" id="{16DD5FEB-4B07-1E49-92DF-545AFD3689E0}"/>
              </a:ext>
            </a:extLst>
          </p:cNvPr>
          <p:cNvSpPr>
            <a:spLocks noGrp="1"/>
          </p:cNvSpPr>
          <p:nvPr>
            <p:ph type="dt" sz="half" idx="10"/>
          </p:nvPr>
        </p:nvSpPr>
        <p:spPr/>
        <p:txBody>
          <a:bodyPr/>
          <a:lstStyle/>
          <a:p>
            <a:fld id="{8B59E633-A107-444E-B813-79850C9FC503}" type="datetimeFigureOut">
              <a:rPr lang="x-none" smtClean="0"/>
              <a:pPr/>
              <a:t>15.08.2022</a:t>
            </a:fld>
            <a:endParaRPr lang="x-none"/>
          </a:p>
        </p:txBody>
      </p:sp>
      <p:sp>
        <p:nvSpPr>
          <p:cNvPr id="6" name="Footer Placeholder 5">
            <a:extLst>
              <a:ext uri="{FF2B5EF4-FFF2-40B4-BE49-F238E27FC236}">
                <a16:creationId xmlns="" xmlns:a16="http://schemas.microsoft.com/office/drawing/2014/main" id="{3577A95E-40AA-7C45-884C-335CB2296F93}"/>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A5D6A91D-5234-0144-87D4-38769311DDA5}"/>
              </a:ext>
            </a:extLst>
          </p:cNvPr>
          <p:cNvSpPr>
            <a:spLocks noGrp="1"/>
          </p:cNvSpPr>
          <p:nvPr>
            <p:ph type="sldNum" sz="quarter" idx="12"/>
          </p:nvPr>
        </p:nvSpPr>
        <p:spPr/>
        <p:txBody>
          <a:bodyPr/>
          <a:lstStyle/>
          <a:p>
            <a:fld id="{279D7F45-99E6-9D42-8A6D-721B5C953275}" type="slidenum">
              <a:rPr lang="x-none" smtClean="0"/>
              <a:pPr/>
              <a:t>‹#›</a:t>
            </a:fld>
            <a:endParaRPr lang="x-none"/>
          </a:p>
        </p:txBody>
      </p:sp>
    </p:spTree>
    <p:extLst>
      <p:ext uri="{BB962C8B-B14F-4D97-AF65-F5344CB8AC3E}">
        <p14:creationId xmlns="" xmlns:p14="http://schemas.microsoft.com/office/powerpoint/2010/main" val="3872669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E6705F-72B8-F641-AABC-BC5FB7993B39}"/>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A8995026-1062-3E47-8B56-3570743200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7856607A-7D12-A34F-B5C6-CD38853F8CB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 xmlns:a16="http://schemas.microsoft.com/office/drawing/2014/main" id="{3AAA5BAF-6FF2-2344-B60B-186B0B284B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09936B0F-AEC5-554D-B863-72695541C18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 xmlns:a16="http://schemas.microsoft.com/office/drawing/2014/main" id="{CF4AA2EC-2568-7B4E-A421-A2B9A70A7B23}"/>
              </a:ext>
            </a:extLst>
          </p:cNvPr>
          <p:cNvSpPr>
            <a:spLocks noGrp="1"/>
          </p:cNvSpPr>
          <p:nvPr>
            <p:ph type="dt" sz="half" idx="10"/>
          </p:nvPr>
        </p:nvSpPr>
        <p:spPr/>
        <p:txBody>
          <a:bodyPr/>
          <a:lstStyle/>
          <a:p>
            <a:fld id="{8B59E633-A107-444E-B813-79850C9FC503}" type="datetimeFigureOut">
              <a:rPr lang="x-none" smtClean="0"/>
              <a:pPr/>
              <a:t>15.08.2022</a:t>
            </a:fld>
            <a:endParaRPr lang="x-none"/>
          </a:p>
        </p:txBody>
      </p:sp>
      <p:sp>
        <p:nvSpPr>
          <p:cNvPr id="8" name="Footer Placeholder 7">
            <a:extLst>
              <a:ext uri="{FF2B5EF4-FFF2-40B4-BE49-F238E27FC236}">
                <a16:creationId xmlns="" xmlns:a16="http://schemas.microsoft.com/office/drawing/2014/main" id="{8A70382C-C79C-1149-9D0B-8096363CDD07}"/>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 xmlns:a16="http://schemas.microsoft.com/office/drawing/2014/main" id="{0A824DDD-74D9-CB49-B149-A7329654C0BF}"/>
              </a:ext>
            </a:extLst>
          </p:cNvPr>
          <p:cNvSpPr>
            <a:spLocks noGrp="1"/>
          </p:cNvSpPr>
          <p:nvPr>
            <p:ph type="sldNum" sz="quarter" idx="12"/>
          </p:nvPr>
        </p:nvSpPr>
        <p:spPr/>
        <p:txBody>
          <a:bodyPr/>
          <a:lstStyle/>
          <a:p>
            <a:fld id="{279D7F45-99E6-9D42-8A6D-721B5C953275}" type="slidenum">
              <a:rPr lang="x-none" smtClean="0"/>
              <a:pPr/>
              <a:t>‹#›</a:t>
            </a:fld>
            <a:endParaRPr lang="x-none"/>
          </a:p>
        </p:txBody>
      </p:sp>
    </p:spTree>
    <p:extLst>
      <p:ext uri="{BB962C8B-B14F-4D97-AF65-F5344CB8AC3E}">
        <p14:creationId xmlns="" xmlns:p14="http://schemas.microsoft.com/office/powerpoint/2010/main" val="3698629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D06FAE-BB99-2845-B89F-B0983BE350C5}"/>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 xmlns:a16="http://schemas.microsoft.com/office/drawing/2014/main" id="{3BE95D35-5E48-B34D-88AB-E3415F8B4849}"/>
              </a:ext>
            </a:extLst>
          </p:cNvPr>
          <p:cNvSpPr>
            <a:spLocks noGrp="1"/>
          </p:cNvSpPr>
          <p:nvPr>
            <p:ph type="dt" sz="half" idx="10"/>
          </p:nvPr>
        </p:nvSpPr>
        <p:spPr/>
        <p:txBody>
          <a:bodyPr/>
          <a:lstStyle/>
          <a:p>
            <a:fld id="{8B59E633-A107-444E-B813-79850C9FC503}" type="datetimeFigureOut">
              <a:rPr lang="x-none" smtClean="0"/>
              <a:pPr/>
              <a:t>15.08.2022</a:t>
            </a:fld>
            <a:endParaRPr lang="x-none"/>
          </a:p>
        </p:txBody>
      </p:sp>
      <p:sp>
        <p:nvSpPr>
          <p:cNvPr id="4" name="Footer Placeholder 3">
            <a:extLst>
              <a:ext uri="{FF2B5EF4-FFF2-40B4-BE49-F238E27FC236}">
                <a16:creationId xmlns="" xmlns:a16="http://schemas.microsoft.com/office/drawing/2014/main" id="{D9903D29-701E-5240-8F13-EBF9FBC42196}"/>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 xmlns:a16="http://schemas.microsoft.com/office/drawing/2014/main" id="{E6EEAD22-A5AE-874D-A57D-1455C7AD53F2}"/>
              </a:ext>
            </a:extLst>
          </p:cNvPr>
          <p:cNvSpPr>
            <a:spLocks noGrp="1"/>
          </p:cNvSpPr>
          <p:nvPr>
            <p:ph type="sldNum" sz="quarter" idx="12"/>
          </p:nvPr>
        </p:nvSpPr>
        <p:spPr/>
        <p:txBody>
          <a:bodyPr/>
          <a:lstStyle/>
          <a:p>
            <a:fld id="{279D7F45-99E6-9D42-8A6D-721B5C953275}" type="slidenum">
              <a:rPr lang="x-none" smtClean="0"/>
              <a:pPr/>
              <a:t>‹#›</a:t>
            </a:fld>
            <a:endParaRPr lang="x-none"/>
          </a:p>
        </p:txBody>
      </p:sp>
    </p:spTree>
    <p:extLst>
      <p:ext uri="{BB962C8B-B14F-4D97-AF65-F5344CB8AC3E}">
        <p14:creationId xmlns="" xmlns:p14="http://schemas.microsoft.com/office/powerpoint/2010/main" val="1876614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FAAE8E6-EBD9-FE43-A4A7-CCC51A94E718}"/>
              </a:ext>
            </a:extLst>
          </p:cNvPr>
          <p:cNvSpPr>
            <a:spLocks noGrp="1"/>
          </p:cNvSpPr>
          <p:nvPr>
            <p:ph type="dt" sz="half" idx="10"/>
          </p:nvPr>
        </p:nvSpPr>
        <p:spPr/>
        <p:txBody>
          <a:bodyPr/>
          <a:lstStyle/>
          <a:p>
            <a:fld id="{8B59E633-A107-444E-B813-79850C9FC503}" type="datetimeFigureOut">
              <a:rPr lang="x-none" smtClean="0"/>
              <a:pPr/>
              <a:t>15.08.2022</a:t>
            </a:fld>
            <a:endParaRPr lang="x-none"/>
          </a:p>
        </p:txBody>
      </p:sp>
      <p:sp>
        <p:nvSpPr>
          <p:cNvPr id="3" name="Footer Placeholder 2">
            <a:extLst>
              <a:ext uri="{FF2B5EF4-FFF2-40B4-BE49-F238E27FC236}">
                <a16:creationId xmlns="" xmlns:a16="http://schemas.microsoft.com/office/drawing/2014/main" id="{F0684808-1D52-B444-AF35-472984A49718}"/>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 xmlns:a16="http://schemas.microsoft.com/office/drawing/2014/main" id="{07D6EA34-012B-9E43-940B-4916AAD49215}"/>
              </a:ext>
            </a:extLst>
          </p:cNvPr>
          <p:cNvSpPr>
            <a:spLocks noGrp="1"/>
          </p:cNvSpPr>
          <p:nvPr>
            <p:ph type="sldNum" sz="quarter" idx="12"/>
          </p:nvPr>
        </p:nvSpPr>
        <p:spPr/>
        <p:txBody>
          <a:bodyPr/>
          <a:lstStyle/>
          <a:p>
            <a:fld id="{279D7F45-99E6-9D42-8A6D-721B5C953275}" type="slidenum">
              <a:rPr lang="x-none" smtClean="0"/>
              <a:pPr/>
              <a:t>‹#›</a:t>
            </a:fld>
            <a:endParaRPr lang="x-none"/>
          </a:p>
        </p:txBody>
      </p:sp>
    </p:spTree>
    <p:extLst>
      <p:ext uri="{BB962C8B-B14F-4D97-AF65-F5344CB8AC3E}">
        <p14:creationId xmlns="" xmlns:p14="http://schemas.microsoft.com/office/powerpoint/2010/main" val="354891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58C6C6-E469-AA41-91DA-596BB1E79F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1AA43474-DDA9-3C40-8196-6BCC4A69CD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 xmlns:a16="http://schemas.microsoft.com/office/drawing/2014/main" id="{2494878D-163D-CD49-839A-E7CA85E27F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BC0CC164-EB56-0741-B801-9F4F543138EF}"/>
              </a:ext>
            </a:extLst>
          </p:cNvPr>
          <p:cNvSpPr>
            <a:spLocks noGrp="1"/>
          </p:cNvSpPr>
          <p:nvPr>
            <p:ph type="dt" sz="half" idx="10"/>
          </p:nvPr>
        </p:nvSpPr>
        <p:spPr/>
        <p:txBody>
          <a:bodyPr/>
          <a:lstStyle/>
          <a:p>
            <a:fld id="{8B59E633-A107-444E-B813-79850C9FC503}" type="datetimeFigureOut">
              <a:rPr lang="x-none" smtClean="0"/>
              <a:pPr/>
              <a:t>15.08.2022</a:t>
            </a:fld>
            <a:endParaRPr lang="x-none"/>
          </a:p>
        </p:txBody>
      </p:sp>
      <p:sp>
        <p:nvSpPr>
          <p:cNvPr id="6" name="Footer Placeholder 5">
            <a:extLst>
              <a:ext uri="{FF2B5EF4-FFF2-40B4-BE49-F238E27FC236}">
                <a16:creationId xmlns="" xmlns:a16="http://schemas.microsoft.com/office/drawing/2014/main" id="{ACD3A1DF-8173-C24B-8FE2-CE555B68ECC9}"/>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87354455-C399-404E-BEC5-EEA1301D5807}"/>
              </a:ext>
            </a:extLst>
          </p:cNvPr>
          <p:cNvSpPr>
            <a:spLocks noGrp="1"/>
          </p:cNvSpPr>
          <p:nvPr>
            <p:ph type="sldNum" sz="quarter" idx="12"/>
          </p:nvPr>
        </p:nvSpPr>
        <p:spPr/>
        <p:txBody>
          <a:bodyPr/>
          <a:lstStyle/>
          <a:p>
            <a:fld id="{279D7F45-99E6-9D42-8A6D-721B5C953275}" type="slidenum">
              <a:rPr lang="x-none" smtClean="0"/>
              <a:pPr/>
              <a:t>‹#›</a:t>
            </a:fld>
            <a:endParaRPr lang="x-none"/>
          </a:p>
        </p:txBody>
      </p:sp>
    </p:spTree>
    <p:extLst>
      <p:ext uri="{BB962C8B-B14F-4D97-AF65-F5344CB8AC3E}">
        <p14:creationId xmlns="" xmlns:p14="http://schemas.microsoft.com/office/powerpoint/2010/main" val="33853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782936-4456-0F4F-B325-E010BDEED04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 xmlns:a16="http://schemas.microsoft.com/office/drawing/2014/main" id="{ABC282C1-F5A2-CA4A-9D21-23D2589B93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04544E15-2510-DA4B-9FFF-EEE09AC9A6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9B66865D-C2B6-024B-B0C9-2733B42D1D6E}"/>
              </a:ext>
            </a:extLst>
          </p:cNvPr>
          <p:cNvSpPr>
            <a:spLocks noGrp="1"/>
          </p:cNvSpPr>
          <p:nvPr>
            <p:ph type="dt" sz="half" idx="10"/>
          </p:nvPr>
        </p:nvSpPr>
        <p:spPr/>
        <p:txBody>
          <a:bodyPr/>
          <a:lstStyle/>
          <a:p>
            <a:fld id="{8B59E633-A107-444E-B813-79850C9FC503}" type="datetimeFigureOut">
              <a:rPr lang="x-none" smtClean="0"/>
              <a:pPr/>
              <a:t>15.08.2022</a:t>
            </a:fld>
            <a:endParaRPr lang="x-none"/>
          </a:p>
        </p:txBody>
      </p:sp>
      <p:sp>
        <p:nvSpPr>
          <p:cNvPr id="6" name="Footer Placeholder 5">
            <a:extLst>
              <a:ext uri="{FF2B5EF4-FFF2-40B4-BE49-F238E27FC236}">
                <a16:creationId xmlns="" xmlns:a16="http://schemas.microsoft.com/office/drawing/2014/main" id="{DB990A68-5D4F-A149-BACF-463FF4049C5C}"/>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9B8F12A7-AF1A-924C-9310-7612AEF8AD6D}"/>
              </a:ext>
            </a:extLst>
          </p:cNvPr>
          <p:cNvSpPr>
            <a:spLocks noGrp="1"/>
          </p:cNvSpPr>
          <p:nvPr>
            <p:ph type="sldNum" sz="quarter" idx="12"/>
          </p:nvPr>
        </p:nvSpPr>
        <p:spPr/>
        <p:txBody>
          <a:bodyPr/>
          <a:lstStyle/>
          <a:p>
            <a:fld id="{279D7F45-99E6-9D42-8A6D-721B5C953275}" type="slidenum">
              <a:rPr lang="x-none" smtClean="0"/>
              <a:pPr/>
              <a:t>‹#›</a:t>
            </a:fld>
            <a:endParaRPr lang="x-none"/>
          </a:p>
        </p:txBody>
      </p:sp>
    </p:spTree>
    <p:extLst>
      <p:ext uri="{BB962C8B-B14F-4D97-AF65-F5344CB8AC3E}">
        <p14:creationId xmlns="" xmlns:p14="http://schemas.microsoft.com/office/powerpoint/2010/main" val="354217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1DE4A5A-61F0-6046-A3C1-2088B2507F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B3DC5879-96D1-9049-8E6C-BE275F0D3C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647C0B9F-5446-A840-9C6A-2D683CF75D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9E633-A107-444E-B813-79850C9FC503}" type="datetimeFigureOut">
              <a:rPr lang="x-none" smtClean="0"/>
              <a:pPr/>
              <a:t>15.08.2022</a:t>
            </a:fld>
            <a:endParaRPr lang="x-none"/>
          </a:p>
        </p:txBody>
      </p:sp>
      <p:sp>
        <p:nvSpPr>
          <p:cNvPr id="5" name="Footer Placeholder 4">
            <a:extLst>
              <a:ext uri="{FF2B5EF4-FFF2-40B4-BE49-F238E27FC236}">
                <a16:creationId xmlns="" xmlns:a16="http://schemas.microsoft.com/office/drawing/2014/main" id="{20A2E68F-B49D-5947-AC09-F39A394BC6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 xmlns:a16="http://schemas.microsoft.com/office/drawing/2014/main" id="{36D455AF-A30D-6547-905E-AE65E09613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D7F45-99E6-9D42-8A6D-721B5C953275}" type="slidenum">
              <a:rPr lang="x-none" smtClean="0"/>
              <a:pPr/>
              <a:t>‹#›</a:t>
            </a:fld>
            <a:endParaRPr lang="x-none"/>
          </a:p>
        </p:txBody>
      </p:sp>
      <p:pic>
        <p:nvPicPr>
          <p:cNvPr id="8" name="Picture 7">
            <a:extLst>
              <a:ext uri="{FF2B5EF4-FFF2-40B4-BE49-F238E27FC236}">
                <a16:creationId xmlns="" xmlns:a16="http://schemas.microsoft.com/office/drawing/2014/main" id="{EF9C5337-70AD-9C4A-8D27-A04FECEE4C02}"/>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 xmlns:p14="http://schemas.microsoft.com/office/powerpoint/2010/main" val="1989972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92CED5-A472-3444-9A45-B1816BE09A85}"/>
              </a:ext>
            </a:extLst>
          </p:cNvPr>
          <p:cNvSpPr>
            <a:spLocks noGrp="1"/>
          </p:cNvSpPr>
          <p:nvPr>
            <p:ph type="ctrTitle"/>
          </p:nvPr>
        </p:nvSpPr>
        <p:spPr>
          <a:xfrm>
            <a:off x="3206338" y="1811132"/>
            <a:ext cx="7010400" cy="2387600"/>
          </a:xfrm>
        </p:spPr>
        <p:txBody>
          <a:bodyPr>
            <a:normAutofit fontScale="90000"/>
          </a:bodyPr>
          <a:lstStyle/>
          <a:p>
            <a:r>
              <a:rPr lang="pl-PL" dirty="0" smtClean="0">
                <a:latin typeface="Arial" panose="020B0604020202020204" pitchFamily="34" charset="0"/>
                <a:cs typeface="Arial" panose="020B0604020202020204" pitchFamily="34" charset="0"/>
              </a:rPr>
              <a:t>Deutsch</a:t>
            </a:r>
            <a:br>
              <a:rPr lang="pl-PL" dirty="0" smtClean="0">
                <a:latin typeface="Arial" panose="020B0604020202020204" pitchFamily="34" charset="0"/>
                <a:cs typeface="Arial" panose="020B0604020202020204" pitchFamily="34" charset="0"/>
              </a:rPr>
            </a:br>
            <a:r>
              <a:rPr lang="pl-PL" dirty="0" smtClean="0">
                <a:latin typeface="Arial" panose="020B0604020202020204" pitchFamily="34" charset="0"/>
                <a:cs typeface="Arial" panose="020B0604020202020204" pitchFamily="34" charset="0"/>
              </a:rPr>
              <a:t>leicht und interessant</a:t>
            </a:r>
            <a:endParaRPr lang="x-none"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 xmlns:a16="http://schemas.microsoft.com/office/drawing/2014/main" id="{1DAF5D57-3012-8E4C-BF3D-4E7E908D61A0}"/>
              </a:ext>
            </a:extLst>
          </p:cNvPr>
          <p:cNvSpPr>
            <a:spLocks noGrp="1"/>
          </p:cNvSpPr>
          <p:nvPr>
            <p:ph type="subTitle" idx="1"/>
          </p:nvPr>
        </p:nvSpPr>
        <p:spPr>
          <a:xfrm>
            <a:off x="3206338" y="5005137"/>
            <a:ext cx="7010400" cy="941432"/>
          </a:xfrm>
        </p:spPr>
        <p:txBody>
          <a:bodyPr/>
          <a:lstStyle/>
          <a:p>
            <a:r>
              <a:rPr lang="pl-PL" dirty="0" smtClean="0"/>
              <a:t>Autorin</a:t>
            </a:r>
            <a:r>
              <a:rPr lang="uk-UA" dirty="0" smtClean="0"/>
              <a:t>:</a:t>
            </a:r>
            <a:r>
              <a:rPr lang="pl-PL" dirty="0" smtClean="0"/>
              <a:t> Mariia Yatchuk</a:t>
            </a:r>
            <a:endParaRPr lang="x-none" dirty="0"/>
          </a:p>
        </p:txBody>
      </p:sp>
    </p:spTree>
    <p:extLst>
      <p:ext uri="{BB962C8B-B14F-4D97-AF65-F5344CB8AC3E}">
        <p14:creationId xmlns="" xmlns:p14="http://schemas.microsoft.com/office/powerpoint/2010/main" val="3301628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sl-SI" b="1" dirty="0" smtClean="0"/>
              <a:t>WAS ICH EINMAL WERDEN MÖCHTE</a:t>
            </a:r>
            <a:endParaRPr lang="uk-UA" dirty="0"/>
          </a:p>
        </p:txBody>
      </p:sp>
      <p:sp>
        <p:nvSpPr>
          <p:cNvPr id="5" name="Прямоугольник 4"/>
          <p:cNvSpPr/>
          <p:nvPr/>
        </p:nvSpPr>
        <p:spPr>
          <a:xfrm>
            <a:off x="510640" y="1476933"/>
            <a:ext cx="4068288" cy="2394423"/>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sl-SI" b="1" i="1" dirty="0" smtClean="0"/>
              <a:t>Stefanie:</a:t>
            </a:r>
            <a:endParaRPr lang="uk-UA" dirty="0" smtClean="0"/>
          </a:p>
          <a:p>
            <a:r>
              <a:rPr lang="sl-SI" dirty="0" smtClean="0"/>
              <a:t>Ich weiß noch nicht genau, was ich werden will, aber ich möchte nicht in einem Büro arbeiten. Ich will keine Sekretärin sein. Und ich möchte nicht lange studieren. Meine Mutter</a:t>
            </a:r>
            <a:r>
              <a:rPr lang="uk-UA" dirty="0" smtClean="0"/>
              <a:t> </a:t>
            </a:r>
            <a:r>
              <a:rPr lang="sl-SI" dirty="0" smtClean="0"/>
              <a:t>sagt, daß Schneiderin der richtige Beruf fürmich ist. Vielleicht, weil ich schöne  Kleider mag.</a:t>
            </a:r>
            <a:endParaRPr lang="uk-UA" dirty="0"/>
          </a:p>
        </p:txBody>
      </p:sp>
      <p:sp>
        <p:nvSpPr>
          <p:cNvPr id="6" name="Прямоугольник 5"/>
          <p:cNvSpPr/>
          <p:nvPr/>
        </p:nvSpPr>
        <p:spPr>
          <a:xfrm>
            <a:off x="4861956" y="1460666"/>
            <a:ext cx="3448792" cy="241069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sl-SI" b="1" i="1" dirty="0" smtClean="0"/>
              <a:t>Tom:</a:t>
            </a:r>
            <a:endParaRPr lang="uk-UA" dirty="0" smtClean="0"/>
          </a:p>
          <a:p>
            <a:r>
              <a:rPr lang="sl-SI" dirty="0" smtClean="0"/>
              <a:t>Ich</a:t>
            </a:r>
            <a:r>
              <a:rPr lang="en-US" dirty="0" smtClean="0"/>
              <a:t> </a:t>
            </a:r>
            <a:r>
              <a:rPr lang="sl-SI" dirty="0" smtClean="0"/>
              <a:t>möchte</a:t>
            </a:r>
            <a:r>
              <a:rPr lang="en-US" dirty="0" smtClean="0"/>
              <a:t> </a:t>
            </a:r>
            <a:r>
              <a:rPr lang="sl-SI" dirty="0" smtClean="0"/>
              <a:t>Musiker</a:t>
            </a:r>
            <a:r>
              <a:rPr lang="en-US" dirty="0" smtClean="0"/>
              <a:t> </a:t>
            </a:r>
            <a:r>
              <a:rPr lang="sl-SI" dirty="0" smtClean="0"/>
              <a:t>werden. Ich</a:t>
            </a:r>
            <a:r>
              <a:rPr lang="en-US" dirty="0" smtClean="0"/>
              <a:t> </a:t>
            </a:r>
            <a:r>
              <a:rPr lang="sl-SI" dirty="0" smtClean="0"/>
              <a:t>spiele</a:t>
            </a:r>
            <a:r>
              <a:rPr lang="en-US" dirty="0" smtClean="0"/>
              <a:t> </a:t>
            </a:r>
            <a:r>
              <a:rPr lang="sl-SI" dirty="0" smtClean="0"/>
              <a:t>schon</a:t>
            </a:r>
            <a:r>
              <a:rPr lang="en-US" dirty="0" smtClean="0"/>
              <a:t> </a:t>
            </a:r>
            <a:r>
              <a:rPr lang="sl-SI" dirty="0" smtClean="0"/>
              <a:t>jetzt in einer</a:t>
            </a:r>
            <a:r>
              <a:rPr lang="en-US" dirty="0" smtClean="0"/>
              <a:t> </a:t>
            </a:r>
            <a:r>
              <a:rPr lang="sl-SI" dirty="0" smtClean="0"/>
              <a:t>Jazzband. Später</a:t>
            </a:r>
            <a:r>
              <a:rPr lang="en-US" dirty="0" smtClean="0"/>
              <a:t> </a:t>
            </a:r>
            <a:r>
              <a:rPr lang="sl-SI" dirty="0" smtClean="0"/>
              <a:t>will</a:t>
            </a:r>
            <a:r>
              <a:rPr lang="en-US" dirty="0" smtClean="0"/>
              <a:t> </a:t>
            </a:r>
            <a:r>
              <a:rPr lang="sl-SI" dirty="0" smtClean="0"/>
              <a:t>ich in einem</a:t>
            </a:r>
            <a:r>
              <a:rPr lang="en-US" dirty="0" smtClean="0"/>
              <a:t> </a:t>
            </a:r>
            <a:r>
              <a:rPr lang="sl-SI" dirty="0" smtClean="0"/>
              <a:t>richtigen</a:t>
            </a:r>
            <a:r>
              <a:rPr lang="en-US" dirty="0" smtClean="0"/>
              <a:t> </a:t>
            </a:r>
            <a:r>
              <a:rPr lang="sl-SI" dirty="0" smtClean="0"/>
              <a:t>Orchester</a:t>
            </a:r>
            <a:r>
              <a:rPr lang="en-US" dirty="0" smtClean="0"/>
              <a:t> </a:t>
            </a:r>
            <a:r>
              <a:rPr lang="sl-SI" dirty="0" smtClean="0"/>
              <a:t>spielen. Ich</a:t>
            </a:r>
            <a:r>
              <a:rPr lang="en-US" dirty="0" smtClean="0"/>
              <a:t> </a:t>
            </a:r>
            <a:r>
              <a:rPr lang="sl-SI" dirty="0" smtClean="0"/>
              <a:t>kann</a:t>
            </a:r>
            <a:r>
              <a:rPr lang="en-US" dirty="0" smtClean="0"/>
              <a:t> </a:t>
            </a:r>
            <a:r>
              <a:rPr lang="sl-SI" dirty="0" smtClean="0"/>
              <a:t>Gitarre</a:t>
            </a:r>
            <a:r>
              <a:rPr lang="en-US" dirty="0" smtClean="0"/>
              <a:t> </a:t>
            </a:r>
            <a:r>
              <a:rPr lang="sl-SI" dirty="0" smtClean="0"/>
              <a:t>und</a:t>
            </a:r>
            <a:r>
              <a:rPr lang="en-US" dirty="0" smtClean="0"/>
              <a:t> </a:t>
            </a:r>
            <a:r>
              <a:rPr lang="sl-SI" dirty="0" smtClean="0"/>
              <a:t>Geige</a:t>
            </a:r>
            <a:r>
              <a:rPr lang="en-US" dirty="0" smtClean="0"/>
              <a:t> </a:t>
            </a:r>
            <a:r>
              <a:rPr lang="sl-SI" dirty="0" smtClean="0"/>
              <a:t>spielen. Ich</a:t>
            </a:r>
            <a:r>
              <a:rPr lang="en-US" dirty="0" smtClean="0"/>
              <a:t> </a:t>
            </a:r>
            <a:r>
              <a:rPr lang="sl-SI" dirty="0" smtClean="0"/>
              <a:t>und</a:t>
            </a:r>
            <a:r>
              <a:rPr lang="en-US" dirty="0" smtClean="0"/>
              <a:t> </a:t>
            </a:r>
            <a:r>
              <a:rPr lang="sl-SI" dirty="0" smtClean="0"/>
              <a:t>meine</a:t>
            </a:r>
            <a:r>
              <a:rPr lang="en-US" dirty="0" smtClean="0"/>
              <a:t> </a:t>
            </a:r>
            <a:r>
              <a:rPr lang="sl-SI" dirty="0" smtClean="0"/>
              <a:t>Musik – wir</a:t>
            </a:r>
            <a:r>
              <a:rPr lang="en-US" dirty="0" smtClean="0"/>
              <a:t> </a:t>
            </a:r>
            <a:r>
              <a:rPr lang="sl-SI" dirty="0" smtClean="0"/>
              <a:t>sind</a:t>
            </a:r>
            <a:r>
              <a:rPr lang="en-US" dirty="0" smtClean="0"/>
              <a:t> </a:t>
            </a:r>
            <a:r>
              <a:rPr lang="sl-SI" dirty="0" smtClean="0"/>
              <a:t>unzertrennlich.</a:t>
            </a:r>
            <a:endParaRPr lang="uk-UA" dirty="0"/>
          </a:p>
        </p:txBody>
      </p:sp>
      <p:sp>
        <p:nvSpPr>
          <p:cNvPr id="7" name="Прямоугольник 6"/>
          <p:cNvSpPr/>
          <p:nvPr/>
        </p:nvSpPr>
        <p:spPr>
          <a:xfrm>
            <a:off x="8505701" y="1425039"/>
            <a:ext cx="3448792" cy="2446317"/>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sl-SI" b="1" i="1" dirty="0" smtClean="0"/>
              <a:t>Heike:</a:t>
            </a:r>
            <a:endParaRPr lang="uk-UA" dirty="0" smtClean="0"/>
          </a:p>
          <a:p>
            <a:r>
              <a:rPr lang="sl-SI" dirty="0" smtClean="0"/>
              <a:t>Ich</a:t>
            </a:r>
            <a:r>
              <a:rPr lang="en-US" dirty="0" smtClean="0"/>
              <a:t> </a:t>
            </a:r>
            <a:r>
              <a:rPr lang="sl-SI" dirty="0" smtClean="0"/>
              <a:t>werde</a:t>
            </a:r>
            <a:r>
              <a:rPr lang="en-US" dirty="0" smtClean="0"/>
              <a:t> </a:t>
            </a:r>
            <a:r>
              <a:rPr lang="sl-SI" dirty="0" smtClean="0"/>
              <a:t>ganz</a:t>
            </a:r>
            <a:r>
              <a:rPr lang="en-US" dirty="0" smtClean="0"/>
              <a:t> </a:t>
            </a:r>
            <a:r>
              <a:rPr lang="sl-SI" dirty="0" smtClean="0"/>
              <a:t>bestimmt</a:t>
            </a:r>
            <a:r>
              <a:rPr lang="en-US" dirty="0" smtClean="0"/>
              <a:t> </a:t>
            </a:r>
            <a:r>
              <a:rPr lang="sl-SI" dirty="0" smtClean="0"/>
              <a:t>Kindergärtnerin oder Lehrerin in einer</a:t>
            </a:r>
            <a:r>
              <a:rPr lang="en-US" dirty="0" smtClean="0"/>
              <a:t> </a:t>
            </a:r>
            <a:r>
              <a:rPr lang="sl-SI" dirty="0" smtClean="0"/>
              <a:t>Grundschule. Ich mag  Kinder</a:t>
            </a:r>
            <a:r>
              <a:rPr lang="en-US" dirty="0" smtClean="0"/>
              <a:t> </a:t>
            </a:r>
            <a:r>
              <a:rPr lang="sl-SI" dirty="0" smtClean="0"/>
              <a:t>sehr – ich</a:t>
            </a:r>
            <a:r>
              <a:rPr lang="en-US" dirty="0" smtClean="0"/>
              <a:t> </a:t>
            </a:r>
            <a:r>
              <a:rPr lang="sl-SI" dirty="0" smtClean="0"/>
              <a:t>finde</a:t>
            </a:r>
            <a:r>
              <a:rPr lang="en-US" dirty="0" smtClean="0"/>
              <a:t> </a:t>
            </a:r>
            <a:r>
              <a:rPr lang="sl-SI" dirty="0" smtClean="0"/>
              <a:t>sie</a:t>
            </a:r>
            <a:r>
              <a:rPr lang="en-US" dirty="0" smtClean="0"/>
              <a:t> </a:t>
            </a:r>
            <a:r>
              <a:rPr lang="sl-SI" dirty="0" smtClean="0"/>
              <a:t>interessant. Mit Kindern</a:t>
            </a:r>
            <a:r>
              <a:rPr lang="en-US" dirty="0" smtClean="0"/>
              <a:t> </a:t>
            </a:r>
            <a:r>
              <a:rPr lang="sl-SI" dirty="0" smtClean="0"/>
              <a:t>ist</a:t>
            </a:r>
            <a:r>
              <a:rPr lang="en-US" dirty="0" smtClean="0"/>
              <a:t> </a:t>
            </a:r>
            <a:r>
              <a:rPr lang="sl-SI" dirty="0" smtClean="0"/>
              <a:t>es</a:t>
            </a:r>
            <a:r>
              <a:rPr lang="en-US" dirty="0" smtClean="0"/>
              <a:t> </a:t>
            </a:r>
            <a:r>
              <a:rPr lang="sl-SI" dirty="0" smtClean="0"/>
              <a:t>nie</a:t>
            </a:r>
            <a:r>
              <a:rPr lang="en-US" dirty="0" smtClean="0"/>
              <a:t> </a:t>
            </a:r>
            <a:r>
              <a:rPr lang="sl-SI" dirty="0" smtClean="0"/>
              <a:t>langweilig. Ich</a:t>
            </a:r>
            <a:r>
              <a:rPr lang="en-US" dirty="0" smtClean="0"/>
              <a:t> </a:t>
            </a:r>
            <a:r>
              <a:rPr lang="sl-SI" dirty="0" smtClean="0"/>
              <a:t>habe</a:t>
            </a:r>
            <a:r>
              <a:rPr lang="en-US" dirty="0" smtClean="0"/>
              <a:t> </a:t>
            </a:r>
            <a:r>
              <a:rPr lang="sl-SI" dirty="0" smtClean="0"/>
              <a:t>immer</a:t>
            </a:r>
            <a:r>
              <a:rPr lang="en-US" dirty="0" smtClean="0"/>
              <a:t> </a:t>
            </a:r>
            <a:r>
              <a:rPr lang="sl-SI" dirty="0" smtClean="0"/>
              <a:t>viel</a:t>
            </a:r>
            <a:r>
              <a:rPr lang="en-US" dirty="0" smtClean="0"/>
              <a:t> </a:t>
            </a:r>
            <a:r>
              <a:rPr lang="sl-SI" dirty="0" smtClean="0"/>
              <a:t>Spaß mit meinen</a:t>
            </a:r>
            <a:r>
              <a:rPr lang="en-US" dirty="0" smtClean="0"/>
              <a:t> </a:t>
            </a:r>
            <a:r>
              <a:rPr lang="sl-SI" dirty="0" smtClean="0"/>
              <a:t>zwei</a:t>
            </a:r>
            <a:r>
              <a:rPr lang="en-US" dirty="0" smtClean="0"/>
              <a:t> </a:t>
            </a:r>
            <a:r>
              <a:rPr lang="sl-SI" dirty="0" smtClean="0"/>
              <a:t>Neffen.</a:t>
            </a:r>
            <a:endParaRPr lang="uk-UA" dirty="0"/>
          </a:p>
        </p:txBody>
      </p:sp>
      <p:sp>
        <p:nvSpPr>
          <p:cNvPr id="8" name="Прямоугольник 7"/>
          <p:cNvSpPr/>
          <p:nvPr/>
        </p:nvSpPr>
        <p:spPr>
          <a:xfrm>
            <a:off x="6789222" y="4101378"/>
            <a:ext cx="4709556" cy="1909516"/>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sl-SI" b="1" i="1" dirty="0" smtClean="0"/>
              <a:t>Jens:</a:t>
            </a:r>
            <a:endParaRPr lang="uk-UA" dirty="0" smtClean="0"/>
          </a:p>
          <a:p>
            <a:r>
              <a:rPr lang="sl-SI" dirty="0" smtClean="0"/>
              <a:t>Ich</a:t>
            </a:r>
            <a:r>
              <a:rPr lang="en-US" dirty="0" smtClean="0"/>
              <a:t> </a:t>
            </a:r>
            <a:r>
              <a:rPr lang="sl-SI" dirty="0" smtClean="0"/>
              <a:t>finde</a:t>
            </a:r>
            <a:r>
              <a:rPr lang="en-US" dirty="0" smtClean="0"/>
              <a:t> </a:t>
            </a:r>
            <a:r>
              <a:rPr lang="sl-SI" dirty="0" smtClean="0"/>
              <a:t>die</a:t>
            </a:r>
            <a:r>
              <a:rPr lang="en-US" dirty="0" smtClean="0"/>
              <a:t> </a:t>
            </a:r>
            <a:r>
              <a:rPr lang="sl-SI" dirty="0" smtClean="0"/>
              <a:t>Arbeit</a:t>
            </a:r>
            <a:r>
              <a:rPr lang="en-US" dirty="0" smtClean="0"/>
              <a:t> </a:t>
            </a:r>
            <a:r>
              <a:rPr lang="sl-SI" dirty="0" smtClean="0"/>
              <a:t>eines</a:t>
            </a:r>
            <a:r>
              <a:rPr lang="en-US" dirty="0" smtClean="0"/>
              <a:t> </a:t>
            </a:r>
            <a:r>
              <a:rPr lang="sl-SI" dirty="0" smtClean="0"/>
              <a:t>Mechanikers</a:t>
            </a:r>
            <a:r>
              <a:rPr lang="en-US" dirty="0" smtClean="0"/>
              <a:t> </a:t>
            </a:r>
            <a:r>
              <a:rPr lang="sl-SI" dirty="0" smtClean="0"/>
              <a:t>sehr</a:t>
            </a:r>
            <a:r>
              <a:rPr lang="en-US" dirty="0" smtClean="0"/>
              <a:t> </a:t>
            </a:r>
            <a:r>
              <a:rPr lang="sl-SI" dirty="0" smtClean="0"/>
              <a:t>interessant. Mein Nachbar ist</a:t>
            </a:r>
            <a:r>
              <a:rPr lang="en-US" dirty="0" smtClean="0"/>
              <a:t> </a:t>
            </a:r>
            <a:r>
              <a:rPr lang="sl-SI" dirty="0" smtClean="0"/>
              <a:t>einMechaniker. Er</a:t>
            </a:r>
            <a:r>
              <a:rPr lang="en-US" dirty="0" smtClean="0"/>
              <a:t> r</a:t>
            </a:r>
            <a:r>
              <a:rPr lang="sl-SI" dirty="0" smtClean="0"/>
              <a:t>epariert</a:t>
            </a:r>
            <a:r>
              <a:rPr lang="en-US" dirty="0" smtClean="0"/>
              <a:t> </a:t>
            </a:r>
            <a:r>
              <a:rPr lang="sl-SI" dirty="0" smtClean="0"/>
              <a:t>Autos</a:t>
            </a:r>
            <a:r>
              <a:rPr lang="en-US" dirty="0" smtClean="0"/>
              <a:t> </a:t>
            </a:r>
            <a:r>
              <a:rPr lang="sl-SI" dirty="0" smtClean="0"/>
              <a:t>und</a:t>
            </a:r>
            <a:r>
              <a:rPr lang="en-US" dirty="0" smtClean="0"/>
              <a:t> </a:t>
            </a:r>
            <a:r>
              <a:rPr lang="sl-SI" dirty="0" smtClean="0"/>
              <a:t>Motorräder</a:t>
            </a:r>
            <a:r>
              <a:rPr lang="en-US" dirty="0" smtClean="0"/>
              <a:t> </a:t>
            </a:r>
            <a:r>
              <a:rPr lang="sl-SI" dirty="0" smtClean="0"/>
              <a:t>und</a:t>
            </a:r>
            <a:r>
              <a:rPr lang="en-US" dirty="0" smtClean="0"/>
              <a:t> </a:t>
            </a:r>
            <a:r>
              <a:rPr lang="sl-SI" dirty="0" smtClean="0"/>
              <a:t>manchmal</a:t>
            </a:r>
            <a:r>
              <a:rPr lang="en-US" dirty="0" smtClean="0"/>
              <a:t> </a:t>
            </a:r>
            <a:r>
              <a:rPr lang="sl-SI" dirty="0" smtClean="0"/>
              <a:t>darf</a:t>
            </a:r>
            <a:r>
              <a:rPr lang="en-US" dirty="0" smtClean="0"/>
              <a:t> </a:t>
            </a:r>
            <a:r>
              <a:rPr lang="sl-SI" dirty="0" smtClean="0"/>
              <a:t>ich</a:t>
            </a:r>
            <a:r>
              <a:rPr lang="en-US" dirty="0" smtClean="0"/>
              <a:t> </a:t>
            </a:r>
            <a:r>
              <a:rPr lang="sl-SI" dirty="0" smtClean="0"/>
              <a:t>ihm</a:t>
            </a:r>
            <a:r>
              <a:rPr lang="en-US" dirty="0" smtClean="0"/>
              <a:t> </a:t>
            </a:r>
            <a:r>
              <a:rPr lang="sl-SI" dirty="0" smtClean="0"/>
              <a:t>helfen. Diese</a:t>
            </a:r>
            <a:r>
              <a:rPr lang="en-US" dirty="0" smtClean="0"/>
              <a:t> </a:t>
            </a:r>
            <a:r>
              <a:rPr lang="sl-SI" dirty="0" smtClean="0"/>
              <a:t>Arbeit</a:t>
            </a:r>
            <a:r>
              <a:rPr lang="en-US" dirty="0" smtClean="0"/>
              <a:t> </a:t>
            </a:r>
            <a:r>
              <a:rPr lang="sl-SI" dirty="0" smtClean="0"/>
              <a:t>gefällt mir</a:t>
            </a:r>
            <a:r>
              <a:rPr lang="en-US" dirty="0" smtClean="0"/>
              <a:t> </a:t>
            </a:r>
            <a:r>
              <a:rPr lang="sl-SI" dirty="0" smtClean="0"/>
              <a:t>sehr. Das</a:t>
            </a:r>
            <a:r>
              <a:rPr lang="en-US" dirty="0" smtClean="0"/>
              <a:t> </a:t>
            </a:r>
            <a:r>
              <a:rPr lang="sl-SI" dirty="0" smtClean="0"/>
              <a:t>ist</a:t>
            </a:r>
            <a:r>
              <a:rPr lang="en-US" dirty="0" smtClean="0"/>
              <a:t> </a:t>
            </a:r>
            <a:r>
              <a:rPr lang="sl-SI" dirty="0" smtClean="0"/>
              <a:t>ganz</a:t>
            </a:r>
            <a:r>
              <a:rPr lang="en-US" dirty="0" smtClean="0"/>
              <a:t> </a:t>
            </a:r>
            <a:r>
              <a:rPr lang="sl-SI" dirty="0" smtClean="0"/>
              <a:t>bestimmt</a:t>
            </a:r>
            <a:r>
              <a:rPr lang="en-US" dirty="0" smtClean="0"/>
              <a:t> </a:t>
            </a:r>
            <a:r>
              <a:rPr lang="sl-SI" dirty="0" smtClean="0"/>
              <a:t>der</a:t>
            </a:r>
            <a:r>
              <a:rPr lang="en-US" dirty="0" smtClean="0"/>
              <a:t> </a:t>
            </a:r>
            <a:r>
              <a:rPr lang="sl-SI" dirty="0" smtClean="0"/>
              <a:t>richtige</a:t>
            </a:r>
            <a:r>
              <a:rPr lang="en-US" dirty="0" smtClean="0"/>
              <a:t> </a:t>
            </a:r>
            <a:r>
              <a:rPr lang="sl-SI" dirty="0" smtClean="0"/>
              <a:t>Beruf</a:t>
            </a:r>
            <a:r>
              <a:rPr lang="en-US" dirty="0" smtClean="0"/>
              <a:t> </a:t>
            </a:r>
            <a:r>
              <a:rPr lang="sl-SI" dirty="0" smtClean="0"/>
              <a:t>für</a:t>
            </a:r>
            <a:r>
              <a:rPr lang="en-US" dirty="0" smtClean="0"/>
              <a:t> </a:t>
            </a:r>
            <a:r>
              <a:rPr lang="sl-SI" dirty="0" smtClean="0"/>
              <a:t>mich.</a:t>
            </a:r>
            <a:endParaRPr lang="uk-UA" dirty="0"/>
          </a:p>
        </p:txBody>
      </p:sp>
      <p:graphicFrame>
        <p:nvGraphicFramePr>
          <p:cNvPr id="9" name="Таблица 8"/>
          <p:cNvGraphicFramePr>
            <a:graphicFrameLocks noGrp="1"/>
          </p:cNvGraphicFramePr>
          <p:nvPr/>
        </p:nvGraphicFramePr>
        <p:xfrm>
          <a:off x="400488" y="4337542"/>
          <a:ext cx="5703430" cy="1673352"/>
        </p:xfrm>
        <a:graphic>
          <a:graphicData uri="http://schemas.openxmlformats.org/drawingml/2006/table">
            <a:tbl>
              <a:tblPr/>
              <a:tblGrid>
                <a:gridCol w="1105993"/>
                <a:gridCol w="1526621"/>
                <a:gridCol w="3070816"/>
              </a:tblGrid>
              <a:tr h="0">
                <a:tc>
                  <a:txBody>
                    <a:bodyPr/>
                    <a:lstStyle/>
                    <a:p>
                      <a:pPr>
                        <a:lnSpc>
                          <a:spcPct val="115000"/>
                        </a:lnSpc>
                        <a:spcAft>
                          <a:spcPts val="0"/>
                        </a:spcAft>
                      </a:pPr>
                      <a:endParaRPr lang="sl-SI" sz="1200">
                        <a:latin typeface="Comic Sans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200">
                          <a:latin typeface="Comic Sans MS"/>
                          <a:ea typeface="Calibri"/>
                          <a:cs typeface="Times New Roman"/>
                        </a:rPr>
                        <a:t>Wunschberuf</a:t>
                      </a:r>
                      <a:endParaRPr lang="uk-UA" sz="1200">
                        <a:latin typeface="Comic Sans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l-SI" sz="1200">
                          <a:latin typeface="Comic Sans MS"/>
                          <a:ea typeface="Calibri"/>
                          <a:cs typeface="Times New Roman"/>
                        </a:rPr>
                        <a:t>Warum?</a:t>
                      </a:r>
                      <a:endParaRPr lang="uk-UA" sz="1200">
                        <a:latin typeface="Comic Sans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200000"/>
                        </a:lnSpc>
                        <a:spcAft>
                          <a:spcPts val="0"/>
                        </a:spcAft>
                      </a:pPr>
                      <a:r>
                        <a:rPr lang="sl-SI" sz="1200">
                          <a:latin typeface="Comic Sans MS"/>
                          <a:ea typeface="Calibri"/>
                          <a:cs typeface="Times New Roman"/>
                        </a:rPr>
                        <a:t>Stefanie</a:t>
                      </a:r>
                      <a:endParaRPr lang="uk-UA" sz="1200">
                        <a:latin typeface="Comic Sans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endParaRPr lang="sl-SI" sz="1200">
                        <a:latin typeface="Comic Sans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endParaRPr lang="sl-SI" sz="1200">
                        <a:latin typeface="Comic Sans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200000"/>
                        </a:lnSpc>
                        <a:spcAft>
                          <a:spcPts val="0"/>
                        </a:spcAft>
                      </a:pPr>
                      <a:r>
                        <a:rPr lang="sl-SI" sz="1200">
                          <a:latin typeface="Comic Sans MS"/>
                          <a:ea typeface="Calibri"/>
                          <a:cs typeface="Times New Roman"/>
                        </a:rPr>
                        <a:t>Tom</a:t>
                      </a:r>
                      <a:endParaRPr lang="uk-UA" sz="1200">
                        <a:latin typeface="Comic Sans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endParaRPr lang="sl-SI" sz="1200">
                        <a:latin typeface="Comic Sans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endParaRPr lang="sl-SI" sz="1200">
                        <a:latin typeface="Comic Sans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200000"/>
                        </a:lnSpc>
                        <a:spcAft>
                          <a:spcPts val="0"/>
                        </a:spcAft>
                      </a:pPr>
                      <a:r>
                        <a:rPr lang="sl-SI" sz="1200">
                          <a:latin typeface="Comic Sans MS"/>
                          <a:ea typeface="Calibri"/>
                          <a:cs typeface="Times New Roman"/>
                        </a:rPr>
                        <a:t>Heike</a:t>
                      </a:r>
                      <a:endParaRPr lang="uk-UA" sz="1200">
                        <a:latin typeface="Comic Sans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endParaRPr lang="sl-SI" sz="1200">
                        <a:latin typeface="Comic Sans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endParaRPr lang="sl-SI" sz="1200">
                        <a:latin typeface="Comic Sans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200000"/>
                        </a:lnSpc>
                        <a:spcAft>
                          <a:spcPts val="0"/>
                        </a:spcAft>
                      </a:pPr>
                      <a:r>
                        <a:rPr lang="sl-SI" sz="1200">
                          <a:latin typeface="Comic Sans MS"/>
                          <a:ea typeface="Calibri"/>
                          <a:cs typeface="Times New Roman"/>
                        </a:rPr>
                        <a:t>Jens</a:t>
                      </a:r>
                      <a:endParaRPr lang="uk-UA" sz="1200">
                        <a:latin typeface="Comic Sans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endParaRPr lang="sl-SI" sz="1200">
                        <a:latin typeface="Comic Sans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endParaRPr lang="sl-SI" sz="1200" dirty="0">
                        <a:latin typeface="Comic Sans MS"/>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idx="1"/>
          </p:nvPr>
        </p:nvSpPr>
        <p:spPr bwMode="auto">
          <a:xfrm>
            <a:off x="838201" y="486889"/>
            <a:ext cx="10515600"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Berufswahl</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Es gibt in der Welt sehr viele Berufe. Deshalb ist es kompliziert einen Beruf f</a:t>
            </a:r>
            <a:r>
              <a:rPr kumimoji="0" lang="de-DE" sz="1800" b="0" i="0" u="none" strike="noStrike" cap="none" normalizeH="0" baseline="0" dirty="0" smtClean="0">
                <a:ln>
                  <a:noFill/>
                </a:ln>
                <a:solidFill>
                  <a:srgbClr val="000000"/>
                </a:solidFill>
                <a:effectLst/>
                <a:latin typeface="Calibri"/>
                <a:ea typeface="Calibri" pitchFamily="34" charset="0"/>
                <a:cs typeface="Times New Roman" pitchFamily="18" charset="0"/>
              </a:rPr>
              <a:t>ü</a:t>
            </a: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r sich zu w</a:t>
            </a:r>
            <a:r>
              <a:rPr kumimoji="0" lang="de-DE" sz="1800" b="0" i="0" u="none" strike="noStrike" cap="none" normalizeH="0" baseline="0" dirty="0" smtClean="0">
                <a:ln>
                  <a:noFill/>
                </a:ln>
                <a:solidFill>
                  <a:srgbClr val="000000"/>
                </a:solidFill>
                <a:effectLst/>
                <a:latin typeface="Calibri"/>
                <a:ea typeface="Calibri" pitchFamily="34" charset="0"/>
                <a:cs typeface="Times New Roman" pitchFamily="18" charset="0"/>
              </a:rPr>
              <a:t>ä</a:t>
            </a: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hlen. Jeder muss eine Arbeit nach seinem Geschmack haben. Sonst w</a:t>
            </a:r>
            <a:r>
              <a:rPr kumimoji="0" lang="de-DE" sz="1800" b="0" i="0" u="none" strike="noStrike" cap="none" normalizeH="0" baseline="0" dirty="0" smtClean="0">
                <a:ln>
                  <a:noFill/>
                </a:ln>
                <a:solidFill>
                  <a:srgbClr val="000000"/>
                </a:solidFill>
                <a:effectLst/>
                <a:latin typeface="Calibri"/>
                <a:ea typeface="Calibri" pitchFamily="34" charset="0"/>
                <a:cs typeface="Times New Roman" pitchFamily="18" charset="0"/>
              </a:rPr>
              <a:t>ü</a:t>
            </a: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rde das Leben des Menschen ungl</a:t>
            </a:r>
            <a:r>
              <a:rPr kumimoji="0" lang="de-DE" sz="1800" b="0" i="0" u="none" strike="noStrike" cap="none" normalizeH="0" baseline="0" dirty="0" smtClean="0">
                <a:ln>
                  <a:noFill/>
                </a:ln>
                <a:solidFill>
                  <a:srgbClr val="000000"/>
                </a:solidFill>
                <a:effectLst/>
                <a:latin typeface="Calibri"/>
                <a:ea typeface="Calibri" pitchFamily="34" charset="0"/>
                <a:cs typeface="Times New Roman" pitchFamily="18" charset="0"/>
              </a:rPr>
              <a:t>ü</a:t>
            </a: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cklich und uninteressant sein.</a:t>
            </a:r>
            <a:endParaRPr kumimoji="0" lang="pl-PL"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Jeder Beruf verlangt von dem Menschen bestimmte Eigenschaften. Die T</a:t>
            </a:r>
            <a:r>
              <a:rPr kumimoji="0" lang="de-DE" sz="1800" b="0" i="0" u="none" strike="noStrike" cap="none" normalizeH="0" baseline="0" dirty="0" smtClean="0">
                <a:ln>
                  <a:noFill/>
                </a:ln>
                <a:solidFill>
                  <a:srgbClr val="000000"/>
                </a:solidFill>
                <a:effectLst/>
                <a:latin typeface="Calibri"/>
                <a:ea typeface="Calibri" pitchFamily="34" charset="0"/>
                <a:cs typeface="Times New Roman" pitchFamily="18" charset="0"/>
              </a:rPr>
              <a:t>ä</a:t>
            </a: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tigkeit in einem B</a:t>
            </a:r>
            <a:r>
              <a:rPr kumimoji="0" lang="de-DE" sz="1800" b="0" i="0" u="none" strike="noStrike" cap="none" normalizeH="0" baseline="0" dirty="0" smtClean="0">
                <a:ln>
                  <a:noFill/>
                </a:ln>
                <a:solidFill>
                  <a:srgbClr val="000000"/>
                </a:solidFill>
                <a:effectLst/>
                <a:latin typeface="Calibri"/>
                <a:ea typeface="Calibri" pitchFamily="34" charset="0"/>
                <a:cs typeface="Times New Roman" pitchFamily="18" charset="0"/>
              </a:rPr>
              <a:t>ü</a:t>
            </a: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ro, auf dem Feld, in einem Kaufhaus unterscheidet sich voneinander. Jede Arbeitsstelle stellt also gewisse Anforderungen an den Menschen zur Arbeit. Etwas ist aber </a:t>
            </a:r>
            <a:r>
              <a:rPr kumimoji="0" lang="de-DE" sz="1800" b="0" i="0" u="none" strike="noStrike" cap="none" normalizeH="0" baseline="0" dirty="0" smtClean="0">
                <a:ln>
                  <a:noFill/>
                </a:ln>
                <a:solidFill>
                  <a:srgbClr val="000000"/>
                </a:solidFill>
                <a:effectLst/>
                <a:latin typeface="Calibri"/>
                <a:ea typeface="Calibri" pitchFamily="34" charset="0"/>
                <a:cs typeface="Times New Roman" pitchFamily="18" charset="0"/>
              </a:rPr>
              <a:t>ü</a:t>
            </a: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berall gleich. Das ist die Einstellung des Menschen zur Arbeit. Sie soll immer verantwortungsvoll sein. Man braucht nur flei</a:t>
            </a:r>
            <a:r>
              <a:rPr kumimoji="0" lang="de-DE" sz="1800" b="0" i="0" u="none" strike="noStrike" cap="none" normalizeH="0" baseline="0" dirty="0" smtClean="0">
                <a:ln>
                  <a:noFill/>
                </a:ln>
                <a:solidFill>
                  <a:srgbClr val="000000"/>
                </a:solidFill>
                <a:effectLst/>
                <a:latin typeface="Calibri"/>
                <a:ea typeface="Calibri" pitchFamily="34" charset="0"/>
                <a:cs typeface="Times New Roman" pitchFamily="18" charset="0"/>
              </a:rPr>
              <a:t>ß</a:t>
            </a: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ige H</a:t>
            </a:r>
            <a:r>
              <a:rPr kumimoji="0" lang="de-DE" sz="1800" b="0" i="0" u="none" strike="noStrike" cap="none" normalizeH="0" baseline="0" dirty="0" smtClean="0">
                <a:ln>
                  <a:noFill/>
                </a:ln>
                <a:solidFill>
                  <a:srgbClr val="000000"/>
                </a:solidFill>
                <a:effectLst/>
                <a:latin typeface="Calibri"/>
                <a:ea typeface="Calibri" pitchFamily="34" charset="0"/>
                <a:cs typeface="Times New Roman" pitchFamily="18" charset="0"/>
              </a:rPr>
              <a:t>ä</a:t>
            </a: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nde. Faulheit bringt keinen Nutzen.</a:t>
            </a:r>
            <a:endParaRPr kumimoji="0" lang="pl-PL"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Um ein guter Fachmann zu werden, muss man zuerst den gew</a:t>
            </a:r>
            <a:r>
              <a:rPr kumimoji="0" lang="de-DE" sz="1800" b="0" i="0" u="none" strike="noStrike" cap="none" normalizeH="0" baseline="0" dirty="0" smtClean="0">
                <a:ln>
                  <a:noFill/>
                </a:ln>
                <a:solidFill>
                  <a:srgbClr val="000000"/>
                </a:solidFill>
                <a:effectLst/>
                <a:latin typeface="Calibri"/>
                <a:ea typeface="Calibri" pitchFamily="34" charset="0"/>
                <a:cs typeface="Times New Roman" pitchFamily="18" charset="0"/>
              </a:rPr>
              <a:t>ä</a:t>
            </a: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hlten Beruf erlernen. Es gibt viele Wege zum Studium nach der Schule: Berufsschule, Fachschule, Hochschule usw. Man muss den starken Wunsch haben, ordentlich und flei</a:t>
            </a:r>
            <a:r>
              <a:rPr kumimoji="0" lang="de-DE" sz="1800" b="0" i="0" u="none" strike="noStrike" cap="none" normalizeH="0" baseline="0" dirty="0" smtClean="0">
                <a:ln>
                  <a:noFill/>
                </a:ln>
                <a:solidFill>
                  <a:srgbClr val="000000"/>
                </a:solidFill>
                <a:effectLst/>
                <a:latin typeface="Calibri"/>
                <a:ea typeface="Calibri" pitchFamily="34" charset="0"/>
                <a:cs typeface="Times New Roman" pitchFamily="18" charset="0"/>
              </a:rPr>
              <a:t>ß</a:t>
            </a: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ig zu studieren. </a:t>
            </a:r>
            <a:endParaRPr kumimoji="0" lang="pl-PL"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Die Jugendlichen sollen auch aktiv am politischen, kulturellen und sportlichen Leben des Landes teilnehmen. Jeder hat bei uns die M</a:t>
            </a:r>
            <a:r>
              <a:rPr kumimoji="0" lang="de-DE" sz="1800" b="0" i="0" u="none" strike="noStrike" cap="none" normalizeH="0" baseline="0" dirty="0" smtClean="0">
                <a:ln>
                  <a:noFill/>
                </a:ln>
                <a:solidFill>
                  <a:srgbClr val="000000"/>
                </a:solidFill>
                <a:effectLst/>
                <a:latin typeface="Calibri"/>
                <a:ea typeface="Calibri" pitchFamily="34" charset="0"/>
                <a:cs typeface="Times New Roman" pitchFamily="18" charset="0"/>
              </a:rPr>
              <a:t>ö</a:t>
            </a: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glichkeit, in verschiedenen Vereinen ehrenamtlich t</a:t>
            </a:r>
            <a:r>
              <a:rPr kumimoji="0" lang="de-DE" sz="1800" b="0" i="0" u="none" strike="noStrike" cap="none" normalizeH="0" baseline="0" dirty="0" smtClean="0">
                <a:ln>
                  <a:noFill/>
                </a:ln>
                <a:solidFill>
                  <a:srgbClr val="000000"/>
                </a:solidFill>
                <a:effectLst/>
                <a:latin typeface="Calibri"/>
                <a:ea typeface="Calibri" pitchFamily="34" charset="0"/>
                <a:cs typeface="Times New Roman" pitchFamily="18" charset="0"/>
              </a:rPr>
              <a:t>ä</a:t>
            </a: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tig zu sein. Diese T</a:t>
            </a:r>
            <a:r>
              <a:rPr kumimoji="0" lang="de-DE" sz="1800" b="0" i="0" u="none" strike="noStrike" cap="none" normalizeH="0" baseline="0" dirty="0" smtClean="0">
                <a:ln>
                  <a:noFill/>
                </a:ln>
                <a:solidFill>
                  <a:srgbClr val="000000"/>
                </a:solidFill>
                <a:effectLst/>
                <a:latin typeface="Calibri"/>
                <a:ea typeface="Calibri" pitchFamily="34" charset="0"/>
                <a:cs typeface="Times New Roman" pitchFamily="18" charset="0"/>
              </a:rPr>
              <a:t>ä</a:t>
            </a: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tigkeit hilft uns viele gute Eigenschaften zu entwickeln.</a:t>
            </a:r>
            <a:endParaRPr kumimoji="0" lang="pl-PL"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Unser Staat braucht ehrliche freundliche, hilfsbereite und zuverl</a:t>
            </a:r>
            <a:r>
              <a:rPr kumimoji="0" lang="de-DE" sz="1800" b="0" i="0" u="none" strike="noStrike" cap="none" normalizeH="0" baseline="0" dirty="0" smtClean="0">
                <a:ln>
                  <a:noFill/>
                </a:ln>
                <a:solidFill>
                  <a:srgbClr val="000000"/>
                </a:solidFill>
                <a:effectLst/>
                <a:latin typeface="Calibri"/>
                <a:ea typeface="Calibri" pitchFamily="34" charset="0"/>
                <a:cs typeface="Times New Roman" pitchFamily="18" charset="0"/>
              </a:rPr>
              <a:t>ä</a:t>
            </a: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ssige Arbeiter, Lehrer, Ingenieure, Wirtschaftler, Wissenschaftler usw. Ein gleichg</a:t>
            </a:r>
            <a:r>
              <a:rPr kumimoji="0" lang="de-DE" sz="1800" b="0" i="0" u="none" strike="noStrike" cap="none" normalizeH="0" baseline="0" dirty="0" smtClean="0">
                <a:ln>
                  <a:noFill/>
                </a:ln>
                <a:solidFill>
                  <a:srgbClr val="000000"/>
                </a:solidFill>
                <a:effectLst/>
                <a:latin typeface="Calibri"/>
                <a:ea typeface="Calibri" pitchFamily="34" charset="0"/>
                <a:cs typeface="Times New Roman" pitchFamily="18" charset="0"/>
              </a:rPr>
              <a:t>ü</a:t>
            </a: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ltiger Mensch ist in jedem Arbeitskollektiv unbeliebt und nicht erw</a:t>
            </a:r>
            <a:r>
              <a:rPr kumimoji="0" lang="de-DE" sz="1800" b="0" i="0" u="none" strike="noStrike" cap="none" normalizeH="0" baseline="0" dirty="0" smtClean="0">
                <a:ln>
                  <a:noFill/>
                </a:ln>
                <a:solidFill>
                  <a:srgbClr val="000000"/>
                </a:solidFill>
                <a:effectLst/>
                <a:latin typeface="Calibri"/>
                <a:ea typeface="Calibri" pitchFamily="34" charset="0"/>
                <a:cs typeface="Times New Roman" pitchFamily="18" charset="0"/>
              </a:rPr>
              <a:t>ü</a:t>
            </a:r>
            <a:r>
              <a:rPr kumimoji="0" lang="de-DE" sz="1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nscht. Man muss also gleichzeitig sein Fach gut kennen, allseitig entwickelt und gut erzogen sein. Die Eltern, die Lehrer oder die Freunde helfen bei der Berufswahl. Die Literatur und das Fernsehen sind dabei auch wichtig.</a:t>
            </a:r>
            <a:endParaRPr kumimoji="0" lang="de-DE"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959428" y="498764"/>
            <a:ext cx="9394371" cy="5678199"/>
          </a:xfrm>
        </p:spPr>
        <p:txBody>
          <a:bodyPr>
            <a:normAutofit/>
          </a:bodyPr>
          <a:lstStyle/>
          <a:p>
            <a:pPr>
              <a:buNone/>
            </a:pPr>
            <a:r>
              <a:rPr lang="de-DE" b="1" i="1" dirty="0" smtClean="0"/>
              <a:t>Es ist nicht sehr einfach, einen Beruf, der zu den eigenen Interessen passt, zu finden. Um deinen Interessen auf die Spur zu kommen, können dir folgende Fragen helfen.</a:t>
            </a:r>
            <a:endParaRPr lang="pl-PL" b="1" i="1" dirty="0" smtClean="0"/>
          </a:p>
          <a:p>
            <a:pPr>
              <a:buNone/>
            </a:pPr>
            <a:endParaRPr lang="uk-UA" dirty="0" smtClean="0"/>
          </a:p>
          <a:p>
            <a:pPr lvl="0"/>
            <a:r>
              <a:rPr lang="de-DE" dirty="0" smtClean="0"/>
              <a:t>Welche Studienfächer bringen di</a:t>
            </a:r>
            <a:r>
              <a:rPr lang="pl-PL" dirty="0" smtClean="0"/>
              <a:t>r</a:t>
            </a:r>
            <a:r>
              <a:rPr lang="de-DE" dirty="0" smtClean="0"/>
              <a:t> am meisten Spaß?</a:t>
            </a:r>
            <a:endParaRPr lang="uk-UA" dirty="0" smtClean="0"/>
          </a:p>
          <a:p>
            <a:pPr lvl="0"/>
            <a:r>
              <a:rPr lang="de-DE" dirty="0" smtClean="0"/>
              <a:t>Welche Fächer kannst du überhaupt nicht leiden?</a:t>
            </a:r>
            <a:endParaRPr lang="uk-UA" dirty="0" smtClean="0"/>
          </a:p>
          <a:p>
            <a:pPr lvl="0"/>
            <a:r>
              <a:rPr lang="de-DE" dirty="0" smtClean="0"/>
              <a:t>Wofür hättest du mehr Zeit?</a:t>
            </a:r>
            <a:endParaRPr lang="uk-UA" dirty="0" smtClean="0"/>
          </a:p>
          <a:p>
            <a:pPr lvl="0"/>
            <a:r>
              <a:rPr lang="de-DE" dirty="0" smtClean="0"/>
              <a:t>Was machst du am liebsten, wenn du alleine bist?</a:t>
            </a:r>
            <a:endParaRPr lang="uk-UA" dirty="0" smtClean="0"/>
          </a:p>
          <a:p>
            <a:pPr lvl="0"/>
            <a:r>
              <a:rPr lang="de-DE" dirty="0" smtClean="0"/>
              <a:t>Was machst du am liebsten gemeinsam mit anderen?</a:t>
            </a:r>
            <a:endParaRPr lang="uk-UA" dirty="0" smtClean="0"/>
          </a:p>
          <a:p>
            <a:pPr lvl="0"/>
            <a:r>
              <a:rPr lang="de-DE" dirty="0" smtClean="0"/>
              <a:t>Arbeitest du lieber alleine oder in einem Team?</a:t>
            </a:r>
            <a:endParaRPr lang="uk-UA" dirty="0" smtClean="0"/>
          </a:p>
          <a:p>
            <a:pPr lvl="0"/>
            <a:r>
              <a:rPr lang="de-DE" dirty="0" smtClean="0"/>
              <a:t>Arbeitest du lieber mit den Menschen oder mit Papieren?</a:t>
            </a:r>
            <a:endParaRPr lang="uk-UA" dirty="0" smtClean="0"/>
          </a:p>
          <a:p>
            <a:endParaRPr lang="uk-U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522514"/>
            <a:ext cx="10515600" cy="6008915"/>
          </a:xfrm>
        </p:spPr>
        <p:txBody>
          <a:bodyPr>
            <a:noAutofit/>
          </a:bodyPr>
          <a:lstStyle/>
          <a:p>
            <a:r>
              <a:rPr lang="uk-UA" sz="2400" b="1" dirty="0" err="1" smtClean="0"/>
              <a:t>Lesen</a:t>
            </a:r>
            <a:r>
              <a:rPr lang="uk-UA" sz="2400" b="1" dirty="0" smtClean="0"/>
              <a:t> </a:t>
            </a:r>
            <a:r>
              <a:rPr lang="uk-UA" sz="2400" b="1" dirty="0" err="1" smtClean="0"/>
              <a:t>Sie</a:t>
            </a:r>
            <a:r>
              <a:rPr lang="uk-UA" sz="2400" b="1" dirty="0" smtClean="0"/>
              <a:t> </a:t>
            </a:r>
            <a:r>
              <a:rPr lang="uk-UA" sz="2400" b="1" dirty="0" err="1" smtClean="0"/>
              <a:t>die</a:t>
            </a:r>
            <a:r>
              <a:rPr lang="uk-UA" sz="2400" b="1" dirty="0" smtClean="0"/>
              <a:t> </a:t>
            </a:r>
            <a:r>
              <a:rPr lang="uk-UA" sz="2400" b="1" dirty="0" err="1" smtClean="0"/>
              <a:t>Berufsbeschreibungen</a:t>
            </a:r>
            <a:r>
              <a:rPr lang="uk-UA" sz="2400" b="1" dirty="0" smtClean="0"/>
              <a:t>. </a:t>
            </a:r>
            <a:r>
              <a:rPr lang="uk-UA" sz="2400" b="1" dirty="0" err="1" smtClean="0"/>
              <a:t>Wer</a:t>
            </a:r>
            <a:r>
              <a:rPr lang="uk-UA" sz="2400" b="1" dirty="0" smtClean="0"/>
              <a:t> </a:t>
            </a:r>
            <a:r>
              <a:rPr lang="uk-UA" sz="2400" b="1" dirty="0" err="1" smtClean="0"/>
              <a:t>hat</a:t>
            </a:r>
            <a:r>
              <a:rPr lang="uk-UA" sz="2400" b="1" dirty="0" smtClean="0"/>
              <a:t> </a:t>
            </a:r>
            <a:r>
              <a:rPr lang="uk-UA" sz="2400" b="1" dirty="0" err="1" smtClean="0"/>
              <a:t>welchen</a:t>
            </a:r>
            <a:r>
              <a:rPr lang="uk-UA" sz="2400" b="1" dirty="0" smtClean="0"/>
              <a:t> </a:t>
            </a:r>
            <a:r>
              <a:rPr lang="uk-UA" sz="2400" b="1" dirty="0" err="1" smtClean="0"/>
              <a:t>Beruf</a:t>
            </a:r>
            <a:r>
              <a:rPr lang="uk-UA" sz="2400" b="1" dirty="0" smtClean="0"/>
              <a:t>?</a:t>
            </a:r>
            <a:endParaRPr lang="uk-UA" sz="2400" dirty="0" smtClean="0"/>
          </a:p>
          <a:p>
            <a:pPr>
              <a:buNone/>
            </a:pPr>
            <a:r>
              <a:rPr lang="en-US" sz="2400" dirty="0" smtClean="0"/>
              <a:t>1. </a:t>
            </a:r>
            <a:r>
              <a:rPr lang="uk-UA" sz="2400" dirty="0" err="1" smtClean="0"/>
              <a:t>Sabrina</a:t>
            </a:r>
            <a:r>
              <a:rPr lang="uk-UA" sz="2400" dirty="0" smtClean="0"/>
              <a:t> </a:t>
            </a:r>
            <a:r>
              <a:rPr lang="uk-UA" sz="2400" dirty="0" err="1" smtClean="0"/>
              <a:t>arbeitet</a:t>
            </a:r>
            <a:r>
              <a:rPr lang="uk-UA" sz="2400" dirty="0" smtClean="0"/>
              <a:t> </a:t>
            </a:r>
            <a:r>
              <a:rPr lang="uk-UA" sz="2400" dirty="0" err="1" smtClean="0"/>
              <a:t>im</a:t>
            </a:r>
            <a:r>
              <a:rPr lang="uk-UA" sz="2400" dirty="0" smtClean="0"/>
              <a:t> </a:t>
            </a:r>
            <a:r>
              <a:rPr lang="uk-UA" sz="2400" dirty="0" err="1" smtClean="0"/>
              <a:t>Büro</a:t>
            </a:r>
            <a:r>
              <a:rPr lang="uk-UA" sz="2400" dirty="0" smtClean="0"/>
              <a:t>. </a:t>
            </a:r>
            <a:r>
              <a:rPr lang="uk-UA" sz="2400" dirty="0" err="1" smtClean="0"/>
              <a:t>Eigentlich</a:t>
            </a:r>
            <a:r>
              <a:rPr lang="uk-UA" sz="2400" dirty="0" smtClean="0"/>
              <a:t> </a:t>
            </a:r>
            <a:r>
              <a:rPr lang="uk-UA" sz="2400" dirty="0" err="1" smtClean="0"/>
              <a:t>muss</a:t>
            </a:r>
            <a:r>
              <a:rPr lang="uk-UA" sz="2400" dirty="0" smtClean="0"/>
              <a:t> </a:t>
            </a:r>
            <a:r>
              <a:rPr lang="uk-UA" sz="2400" dirty="0" err="1" smtClean="0"/>
              <a:t>man</a:t>
            </a:r>
            <a:r>
              <a:rPr lang="uk-UA" sz="2400" dirty="0" smtClean="0"/>
              <a:t> </a:t>
            </a:r>
            <a:r>
              <a:rPr lang="uk-UA" sz="2400" dirty="0" err="1" smtClean="0"/>
              <a:t>sagen</a:t>
            </a:r>
            <a:r>
              <a:rPr lang="uk-UA" sz="2400" dirty="0" smtClean="0"/>
              <a:t>: </a:t>
            </a:r>
            <a:r>
              <a:rPr lang="uk-UA" sz="2400" dirty="0" err="1" smtClean="0"/>
              <a:t>Sie</a:t>
            </a:r>
            <a:r>
              <a:rPr lang="uk-UA" sz="2400" dirty="0" smtClean="0"/>
              <a:t> </a:t>
            </a:r>
            <a:r>
              <a:rPr lang="uk-UA" sz="2400" dirty="0" err="1" smtClean="0"/>
              <a:t>arbeitet</a:t>
            </a:r>
            <a:r>
              <a:rPr lang="uk-UA" sz="2400" dirty="0" smtClean="0"/>
              <a:t> </a:t>
            </a:r>
            <a:r>
              <a:rPr lang="uk-UA" sz="2400" dirty="0" err="1" smtClean="0"/>
              <a:t>in</a:t>
            </a:r>
            <a:r>
              <a:rPr lang="uk-UA" sz="2400" dirty="0" smtClean="0"/>
              <a:t> </a:t>
            </a:r>
            <a:r>
              <a:rPr lang="uk-UA" sz="2400" dirty="0" err="1" smtClean="0"/>
              <a:t>vielen</a:t>
            </a:r>
            <a:r>
              <a:rPr lang="uk-UA" sz="2400" dirty="0" smtClean="0"/>
              <a:t> </a:t>
            </a:r>
            <a:r>
              <a:rPr lang="uk-UA" sz="2400" dirty="0" err="1" smtClean="0"/>
              <a:t>Büros</a:t>
            </a:r>
            <a:r>
              <a:rPr lang="uk-UA" sz="2400" dirty="0" smtClean="0"/>
              <a:t>. </a:t>
            </a:r>
            <a:r>
              <a:rPr lang="uk-UA" sz="2400" dirty="0" err="1" smtClean="0"/>
              <a:t>Aber</a:t>
            </a:r>
            <a:r>
              <a:rPr lang="uk-UA" sz="2400" dirty="0" smtClean="0"/>
              <a:t> </a:t>
            </a:r>
            <a:r>
              <a:rPr lang="uk-UA" sz="2400" dirty="0" err="1" smtClean="0"/>
              <a:t>sie</a:t>
            </a:r>
            <a:r>
              <a:rPr lang="uk-UA" sz="2400" dirty="0" smtClean="0"/>
              <a:t> </a:t>
            </a:r>
            <a:r>
              <a:rPr lang="uk-UA" sz="2400" dirty="0" err="1" smtClean="0"/>
              <a:t>telefoniert</a:t>
            </a:r>
            <a:r>
              <a:rPr lang="uk-UA" sz="2400" dirty="0" smtClean="0"/>
              <a:t> </a:t>
            </a:r>
            <a:r>
              <a:rPr lang="uk-UA" sz="2400" dirty="0" err="1" smtClean="0"/>
              <a:t>nicht</a:t>
            </a:r>
            <a:r>
              <a:rPr lang="uk-UA" sz="2400" dirty="0" smtClean="0"/>
              <a:t> </a:t>
            </a:r>
            <a:r>
              <a:rPr lang="uk-UA" sz="2400" dirty="0" err="1" smtClean="0"/>
              <a:t>und</a:t>
            </a:r>
            <a:r>
              <a:rPr lang="uk-UA" sz="2400" dirty="0" smtClean="0"/>
              <a:t> </a:t>
            </a:r>
            <a:r>
              <a:rPr lang="uk-UA" sz="2400" dirty="0" err="1" smtClean="0"/>
              <a:t>sie</a:t>
            </a:r>
            <a:r>
              <a:rPr lang="uk-UA" sz="2400" dirty="0" smtClean="0"/>
              <a:t> </a:t>
            </a:r>
            <a:r>
              <a:rPr lang="uk-UA" sz="2400" dirty="0" err="1" smtClean="0"/>
              <a:t>arbeitet</a:t>
            </a:r>
            <a:r>
              <a:rPr lang="uk-UA" sz="2400" dirty="0" smtClean="0"/>
              <a:t> </a:t>
            </a:r>
            <a:r>
              <a:rPr lang="uk-UA" sz="2400" dirty="0" err="1" smtClean="0"/>
              <a:t>auch</a:t>
            </a:r>
            <a:r>
              <a:rPr lang="uk-UA" sz="2400" dirty="0" smtClean="0"/>
              <a:t> </a:t>
            </a:r>
            <a:r>
              <a:rPr lang="uk-UA" sz="2400" dirty="0" err="1" smtClean="0"/>
              <a:t>nicht</a:t>
            </a:r>
            <a:r>
              <a:rPr lang="uk-UA" sz="2400" dirty="0" smtClean="0"/>
              <a:t> </a:t>
            </a:r>
            <a:r>
              <a:rPr lang="uk-UA" sz="2400" dirty="0" err="1" smtClean="0"/>
              <a:t>am</a:t>
            </a:r>
            <a:r>
              <a:rPr lang="uk-UA" sz="2400" dirty="0" smtClean="0"/>
              <a:t> </a:t>
            </a:r>
            <a:r>
              <a:rPr lang="uk-UA" sz="2400" dirty="0" err="1" smtClean="0"/>
              <a:t>Computer</a:t>
            </a:r>
            <a:r>
              <a:rPr lang="uk-UA" sz="2400" dirty="0" smtClean="0"/>
              <a:t>. </a:t>
            </a:r>
            <a:r>
              <a:rPr lang="uk-UA" sz="2400" dirty="0" err="1" smtClean="0"/>
              <a:t>Sie</a:t>
            </a:r>
            <a:r>
              <a:rPr lang="uk-UA" sz="2400" dirty="0" smtClean="0"/>
              <a:t> </a:t>
            </a:r>
            <a:r>
              <a:rPr lang="uk-UA" sz="2400" dirty="0" err="1" smtClean="0"/>
              <a:t>geht</a:t>
            </a:r>
            <a:r>
              <a:rPr lang="uk-UA" sz="2400" dirty="0" smtClean="0"/>
              <a:t> </a:t>
            </a:r>
            <a:r>
              <a:rPr lang="uk-UA" sz="2400" dirty="0" err="1" smtClean="0"/>
              <a:t>jeden</a:t>
            </a:r>
            <a:r>
              <a:rPr lang="uk-UA" sz="2400" dirty="0" smtClean="0"/>
              <a:t> </a:t>
            </a:r>
            <a:r>
              <a:rPr lang="uk-UA" sz="2400" dirty="0" err="1" smtClean="0"/>
              <a:t>Morgen</a:t>
            </a:r>
            <a:r>
              <a:rPr lang="uk-UA" sz="2400" dirty="0" smtClean="0"/>
              <a:t> </a:t>
            </a:r>
            <a:r>
              <a:rPr lang="uk-UA" sz="2400" dirty="0" err="1" smtClean="0"/>
              <a:t>sehr</a:t>
            </a:r>
            <a:r>
              <a:rPr lang="uk-UA" sz="2400" dirty="0" smtClean="0"/>
              <a:t> </a:t>
            </a:r>
            <a:r>
              <a:rPr lang="uk-UA" sz="2400" dirty="0" err="1" smtClean="0"/>
              <a:t>früh</a:t>
            </a:r>
            <a:r>
              <a:rPr lang="uk-UA" sz="2400" dirty="0" smtClean="0"/>
              <a:t> </a:t>
            </a:r>
            <a:r>
              <a:rPr lang="uk-UA" sz="2400" dirty="0" err="1" smtClean="0"/>
              <a:t>aus</a:t>
            </a:r>
            <a:r>
              <a:rPr lang="uk-UA" sz="2400" dirty="0" smtClean="0"/>
              <a:t> </a:t>
            </a:r>
            <a:r>
              <a:rPr lang="uk-UA" sz="2400" dirty="0" err="1" smtClean="0"/>
              <a:t>dem</a:t>
            </a:r>
            <a:r>
              <a:rPr lang="uk-UA" sz="2400" dirty="0" smtClean="0"/>
              <a:t> </a:t>
            </a:r>
            <a:r>
              <a:rPr lang="uk-UA" sz="2400" dirty="0" err="1" smtClean="0"/>
              <a:t>Haus</a:t>
            </a:r>
            <a:r>
              <a:rPr lang="uk-UA" sz="2400" dirty="0" smtClean="0"/>
              <a:t>. </a:t>
            </a:r>
            <a:r>
              <a:rPr lang="uk-UA" sz="2400" dirty="0" err="1" smtClean="0"/>
              <a:t>Sie</a:t>
            </a:r>
            <a:r>
              <a:rPr lang="uk-UA" sz="2400" dirty="0" smtClean="0"/>
              <a:t> </a:t>
            </a:r>
            <a:r>
              <a:rPr lang="uk-UA" sz="2400" dirty="0" err="1" smtClean="0"/>
              <a:t>arbeitet</a:t>
            </a:r>
            <a:r>
              <a:rPr lang="uk-UA" sz="2400" dirty="0" smtClean="0"/>
              <a:t> </a:t>
            </a:r>
            <a:r>
              <a:rPr lang="uk-UA" sz="2400" dirty="0" err="1" smtClean="0"/>
              <a:t>nicht</a:t>
            </a:r>
            <a:r>
              <a:rPr lang="uk-UA" sz="2400" dirty="0" smtClean="0"/>
              <a:t> </a:t>
            </a:r>
            <a:r>
              <a:rPr lang="uk-UA" sz="2400" dirty="0" err="1" smtClean="0"/>
              <a:t>allein</a:t>
            </a:r>
            <a:r>
              <a:rPr lang="uk-UA" sz="2400" dirty="0" smtClean="0"/>
              <a:t>, </a:t>
            </a:r>
            <a:r>
              <a:rPr lang="uk-UA" sz="2400" dirty="0" err="1" smtClean="0"/>
              <a:t>sondern</a:t>
            </a:r>
            <a:r>
              <a:rPr lang="uk-UA" sz="2400" dirty="0" smtClean="0"/>
              <a:t> </a:t>
            </a:r>
            <a:r>
              <a:rPr lang="uk-UA" sz="2400" dirty="0" err="1" smtClean="0"/>
              <a:t>in</a:t>
            </a:r>
            <a:r>
              <a:rPr lang="uk-UA" sz="2400" dirty="0" smtClean="0"/>
              <a:t> </a:t>
            </a:r>
            <a:r>
              <a:rPr lang="uk-UA" sz="2400" dirty="0" err="1" smtClean="0"/>
              <a:t>einem</a:t>
            </a:r>
            <a:r>
              <a:rPr lang="uk-UA" sz="2400" dirty="0" smtClean="0"/>
              <a:t> </a:t>
            </a:r>
            <a:r>
              <a:rPr lang="uk-UA" sz="2400" dirty="0" err="1" smtClean="0"/>
              <a:t>Team</a:t>
            </a:r>
            <a:r>
              <a:rPr lang="uk-UA" sz="2400" dirty="0" smtClean="0"/>
              <a:t>. </a:t>
            </a:r>
            <a:r>
              <a:rPr lang="uk-UA" sz="2400" dirty="0" err="1" smtClean="0"/>
              <a:t>In</a:t>
            </a:r>
            <a:r>
              <a:rPr lang="uk-UA" sz="2400" dirty="0" smtClean="0"/>
              <a:t> </a:t>
            </a:r>
            <a:r>
              <a:rPr lang="uk-UA" sz="2400" dirty="0" err="1" smtClean="0"/>
              <a:t>jedem</a:t>
            </a:r>
            <a:r>
              <a:rPr lang="uk-UA" sz="2400" dirty="0" smtClean="0"/>
              <a:t> </a:t>
            </a:r>
            <a:r>
              <a:rPr lang="uk-UA" sz="2400" dirty="0" err="1" smtClean="0"/>
              <a:t>Büro</a:t>
            </a:r>
            <a:r>
              <a:rPr lang="uk-UA" sz="2400" dirty="0" smtClean="0"/>
              <a:t> </a:t>
            </a:r>
            <a:r>
              <a:rPr lang="uk-UA" sz="2400" dirty="0" err="1" smtClean="0"/>
              <a:t>bleibt</a:t>
            </a:r>
            <a:r>
              <a:rPr lang="uk-UA" sz="2400" dirty="0" smtClean="0"/>
              <a:t> </a:t>
            </a:r>
            <a:r>
              <a:rPr lang="uk-UA" sz="2400" dirty="0" err="1" smtClean="0"/>
              <a:t>sie</a:t>
            </a:r>
            <a:r>
              <a:rPr lang="uk-UA" sz="2400" dirty="0" smtClean="0"/>
              <a:t> </a:t>
            </a:r>
            <a:r>
              <a:rPr lang="uk-UA" sz="2400" dirty="0" err="1" smtClean="0"/>
              <a:t>nur</a:t>
            </a:r>
            <a:r>
              <a:rPr lang="uk-UA" sz="2400" dirty="0" smtClean="0"/>
              <a:t> </a:t>
            </a:r>
            <a:r>
              <a:rPr lang="uk-UA" sz="2400" dirty="0" err="1" smtClean="0"/>
              <a:t>ungefähr</a:t>
            </a:r>
            <a:r>
              <a:rPr lang="uk-UA" sz="2400" dirty="0" smtClean="0"/>
              <a:t> </a:t>
            </a:r>
            <a:r>
              <a:rPr lang="uk-UA" sz="2400" dirty="0" err="1" smtClean="0"/>
              <a:t>eine</a:t>
            </a:r>
            <a:r>
              <a:rPr lang="uk-UA" sz="2400" dirty="0" smtClean="0"/>
              <a:t> </a:t>
            </a:r>
            <a:r>
              <a:rPr lang="uk-UA" sz="2400" dirty="0" err="1" smtClean="0"/>
              <a:t>halbe</a:t>
            </a:r>
            <a:r>
              <a:rPr lang="uk-UA" sz="2400" dirty="0" smtClean="0"/>
              <a:t> </a:t>
            </a:r>
            <a:r>
              <a:rPr lang="uk-UA" sz="2400" dirty="0" err="1" smtClean="0"/>
              <a:t>Stunde</a:t>
            </a:r>
            <a:r>
              <a:rPr lang="uk-UA" sz="2400" dirty="0" smtClean="0"/>
              <a:t>. </a:t>
            </a:r>
            <a:r>
              <a:rPr lang="uk-UA" sz="2400" dirty="0" err="1" smtClean="0"/>
              <a:t>Dann</a:t>
            </a:r>
            <a:r>
              <a:rPr lang="uk-UA" sz="2400" dirty="0" smtClean="0"/>
              <a:t> </a:t>
            </a:r>
            <a:r>
              <a:rPr lang="uk-UA" sz="2400" dirty="0" err="1" smtClean="0"/>
              <a:t>geht</a:t>
            </a:r>
            <a:r>
              <a:rPr lang="uk-UA" sz="2400" dirty="0" smtClean="0"/>
              <a:t> </a:t>
            </a:r>
            <a:r>
              <a:rPr lang="uk-UA" sz="2400" dirty="0" err="1" smtClean="0"/>
              <a:t>sie</a:t>
            </a:r>
            <a:r>
              <a:rPr lang="uk-UA" sz="2400" dirty="0" smtClean="0"/>
              <a:t> </a:t>
            </a:r>
            <a:r>
              <a:rPr lang="uk-UA" sz="2400" dirty="0" err="1" smtClean="0"/>
              <a:t>in</a:t>
            </a:r>
            <a:r>
              <a:rPr lang="uk-UA" sz="2400" dirty="0" smtClean="0"/>
              <a:t> </a:t>
            </a:r>
            <a:r>
              <a:rPr lang="uk-UA" sz="2400" dirty="0" err="1" smtClean="0"/>
              <a:t>das</a:t>
            </a:r>
            <a:r>
              <a:rPr lang="uk-UA" sz="2400" dirty="0" smtClean="0"/>
              <a:t> </a:t>
            </a:r>
            <a:r>
              <a:rPr lang="uk-UA" sz="2400" dirty="0" err="1" smtClean="0"/>
              <a:t>nächste</a:t>
            </a:r>
            <a:r>
              <a:rPr lang="uk-UA" sz="2400" dirty="0" smtClean="0"/>
              <a:t>.</a:t>
            </a:r>
          </a:p>
          <a:p>
            <a:r>
              <a:rPr lang="uk-UA" sz="2400" dirty="0" err="1" smtClean="0"/>
              <a:t>Sabrina</a:t>
            </a:r>
            <a:r>
              <a:rPr lang="uk-UA" sz="2400" dirty="0" smtClean="0"/>
              <a:t> </a:t>
            </a:r>
            <a:r>
              <a:rPr lang="uk-UA" sz="2400" dirty="0" err="1" smtClean="0"/>
              <a:t>ist</a:t>
            </a:r>
            <a:r>
              <a:rPr lang="uk-UA" sz="2400" dirty="0" smtClean="0"/>
              <a:t> _____________________________________________.</a:t>
            </a:r>
          </a:p>
          <a:p>
            <a:pPr>
              <a:buNone/>
            </a:pPr>
            <a:r>
              <a:rPr lang="uk-UA" sz="2400" dirty="0" smtClean="0"/>
              <a:t>2.</a:t>
            </a:r>
            <a:r>
              <a:rPr lang="en-US" sz="2400" dirty="0" smtClean="0"/>
              <a:t> </a:t>
            </a:r>
            <a:r>
              <a:rPr lang="uk-UA" sz="2400" dirty="0" err="1" smtClean="0"/>
              <a:t>Thomas</a:t>
            </a:r>
            <a:r>
              <a:rPr lang="uk-UA" sz="2400" dirty="0" smtClean="0"/>
              <a:t> </a:t>
            </a:r>
            <a:r>
              <a:rPr lang="uk-UA" sz="2400" dirty="0" err="1" smtClean="0"/>
              <a:t>geht</a:t>
            </a:r>
            <a:r>
              <a:rPr lang="uk-UA" sz="2400" dirty="0" smtClean="0"/>
              <a:t> </a:t>
            </a:r>
            <a:r>
              <a:rPr lang="uk-UA" sz="2400" dirty="0" err="1" smtClean="0"/>
              <a:t>jeden</a:t>
            </a:r>
            <a:r>
              <a:rPr lang="uk-UA" sz="2400" dirty="0" smtClean="0"/>
              <a:t> </a:t>
            </a:r>
            <a:r>
              <a:rPr lang="uk-UA" sz="2400" dirty="0" err="1" smtClean="0"/>
              <a:t>Morgen</a:t>
            </a:r>
            <a:r>
              <a:rPr lang="uk-UA" sz="2400" dirty="0" smtClean="0"/>
              <a:t> </a:t>
            </a:r>
            <a:r>
              <a:rPr lang="uk-UA" sz="2400" dirty="0" err="1" smtClean="0"/>
              <a:t>zur</a:t>
            </a:r>
            <a:r>
              <a:rPr lang="uk-UA" sz="2400" dirty="0" smtClean="0"/>
              <a:t> </a:t>
            </a:r>
            <a:r>
              <a:rPr lang="uk-UA" sz="2400" dirty="0" err="1" smtClean="0"/>
              <a:t>Arbeit</a:t>
            </a:r>
            <a:r>
              <a:rPr lang="uk-UA" sz="2400" dirty="0" smtClean="0"/>
              <a:t>. </a:t>
            </a:r>
            <a:r>
              <a:rPr lang="uk-UA" sz="2400" dirty="0" err="1" smtClean="0"/>
              <a:t>Er</a:t>
            </a:r>
            <a:r>
              <a:rPr lang="uk-UA" sz="2400" dirty="0" smtClean="0"/>
              <a:t> </a:t>
            </a:r>
            <a:r>
              <a:rPr lang="uk-UA" sz="2400" dirty="0" err="1" smtClean="0"/>
              <a:t>arbeitet</a:t>
            </a:r>
            <a:r>
              <a:rPr lang="uk-UA" sz="2400" dirty="0" smtClean="0"/>
              <a:t> </a:t>
            </a:r>
            <a:r>
              <a:rPr lang="uk-UA" sz="2400" dirty="0" err="1" smtClean="0"/>
              <a:t>zusammen</a:t>
            </a:r>
            <a:r>
              <a:rPr lang="uk-UA" sz="2400" dirty="0" smtClean="0"/>
              <a:t> </a:t>
            </a:r>
            <a:r>
              <a:rPr lang="uk-UA" sz="2400" dirty="0" err="1" smtClean="0"/>
              <a:t>mit</a:t>
            </a:r>
            <a:r>
              <a:rPr lang="uk-UA" sz="2400" dirty="0" smtClean="0"/>
              <a:t> </a:t>
            </a:r>
            <a:r>
              <a:rPr lang="uk-UA" sz="2400" dirty="0" err="1" smtClean="0"/>
              <a:t>Jugendlichen</a:t>
            </a:r>
            <a:r>
              <a:rPr lang="uk-UA" sz="2400" dirty="0" smtClean="0"/>
              <a:t>. </a:t>
            </a:r>
            <a:r>
              <a:rPr lang="uk-UA" sz="2400" dirty="0" err="1" smtClean="0"/>
              <a:t>Er</a:t>
            </a:r>
            <a:r>
              <a:rPr lang="uk-UA" sz="2400" dirty="0" smtClean="0"/>
              <a:t> </a:t>
            </a:r>
            <a:r>
              <a:rPr lang="uk-UA" sz="2400" dirty="0" err="1" smtClean="0"/>
              <a:t>stellt</a:t>
            </a:r>
            <a:r>
              <a:rPr lang="uk-UA" sz="2400" dirty="0" smtClean="0"/>
              <a:t> </a:t>
            </a:r>
            <a:r>
              <a:rPr lang="uk-UA" sz="2400" dirty="0" err="1" smtClean="0"/>
              <a:t>den</a:t>
            </a:r>
            <a:r>
              <a:rPr lang="uk-UA" sz="2400" dirty="0" smtClean="0"/>
              <a:t> </a:t>
            </a:r>
            <a:r>
              <a:rPr lang="uk-UA" sz="2400" dirty="0" err="1" smtClean="0"/>
              <a:t>Jugendlichen</a:t>
            </a:r>
            <a:r>
              <a:rPr lang="uk-UA" sz="2400" dirty="0" smtClean="0"/>
              <a:t> </a:t>
            </a:r>
            <a:r>
              <a:rPr lang="uk-UA" sz="2400" dirty="0" err="1" smtClean="0"/>
              <a:t>viele</a:t>
            </a:r>
            <a:r>
              <a:rPr lang="uk-UA" sz="2400" dirty="0" smtClean="0"/>
              <a:t> </a:t>
            </a:r>
            <a:r>
              <a:rPr lang="uk-UA" sz="2400" dirty="0" err="1" smtClean="0"/>
              <a:t>Fragen</a:t>
            </a:r>
            <a:r>
              <a:rPr lang="uk-UA" sz="2400" dirty="0" smtClean="0"/>
              <a:t>. </a:t>
            </a:r>
            <a:r>
              <a:rPr lang="uk-UA" sz="2400" dirty="0" err="1" smtClean="0"/>
              <a:t>Sie</a:t>
            </a:r>
            <a:r>
              <a:rPr lang="uk-UA" sz="2400" dirty="0" smtClean="0"/>
              <a:t> </a:t>
            </a:r>
            <a:r>
              <a:rPr lang="uk-UA" sz="2400" dirty="0" err="1" smtClean="0"/>
              <a:t>rechnen</a:t>
            </a:r>
            <a:r>
              <a:rPr lang="uk-UA" sz="2400" dirty="0" smtClean="0"/>
              <a:t> </a:t>
            </a:r>
            <a:r>
              <a:rPr lang="uk-UA" sz="2400" dirty="0" err="1" smtClean="0"/>
              <a:t>und</a:t>
            </a:r>
            <a:r>
              <a:rPr lang="uk-UA" sz="2400" dirty="0" smtClean="0"/>
              <a:t> </a:t>
            </a:r>
            <a:r>
              <a:rPr lang="uk-UA" sz="2400" dirty="0" err="1" smtClean="0"/>
              <a:t>suchen</a:t>
            </a:r>
            <a:r>
              <a:rPr lang="uk-UA" sz="2400" dirty="0" smtClean="0"/>
              <a:t> </a:t>
            </a:r>
            <a:r>
              <a:rPr lang="uk-UA" sz="2400" dirty="0" err="1" smtClean="0"/>
              <a:t>zusammen</a:t>
            </a:r>
            <a:r>
              <a:rPr lang="uk-UA" sz="2400" dirty="0" smtClean="0"/>
              <a:t> </a:t>
            </a:r>
            <a:r>
              <a:rPr lang="uk-UA" sz="2400" dirty="0" err="1" smtClean="0"/>
              <a:t>nach</a:t>
            </a:r>
            <a:r>
              <a:rPr lang="uk-UA" sz="2400" dirty="0" smtClean="0"/>
              <a:t> </a:t>
            </a:r>
            <a:r>
              <a:rPr lang="uk-UA" sz="2400" dirty="0" err="1" smtClean="0"/>
              <a:t>Lösungen</a:t>
            </a:r>
            <a:r>
              <a:rPr lang="uk-UA" sz="2400" dirty="0" smtClean="0"/>
              <a:t>. </a:t>
            </a:r>
            <a:r>
              <a:rPr lang="uk-UA" sz="2400" dirty="0" err="1" smtClean="0"/>
              <a:t>Am</a:t>
            </a:r>
            <a:r>
              <a:rPr lang="uk-UA" sz="2400" dirty="0" smtClean="0"/>
              <a:t> </a:t>
            </a:r>
            <a:r>
              <a:rPr lang="uk-UA" sz="2400" dirty="0" err="1" smtClean="0"/>
              <a:t>Nachmittag</a:t>
            </a:r>
            <a:r>
              <a:rPr lang="uk-UA" sz="2400" dirty="0" smtClean="0"/>
              <a:t> </a:t>
            </a:r>
            <a:r>
              <a:rPr lang="uk-UA" sz="2400" dirty="0" err="1" smtClean="0"/>
              <a:t>geht</a:t>
            </a:r>
            <a:r>
              <a:rPr lang="uk-UA" sz="2400" dirty="0" smtClean="0"/>
              <a:t> </a:t>
            </a:r>
            <a:r>
              <a:rPr lang="uk-UA" sz="2400" dirty="0" err="1" smtClean="0"/>
              <a:t>Thomas</a:t>
            </a:r>
            <a:r>
              <a:rPr lang="uk-UA" sz="2400" dirty="0" smtClean="0"/>
              <a:t> </a:t>
            </a:r>
            <a:r>
              <a:rPr lang="uk-UA" sz="2400" dirty="0" err="1" smtClean="0"/>
              <a:t>nach</a:t>
            </a:r>
            <a:r>
              <a:rPr lang="uk-UA" sz="2400" dirty="0" smtClean="0"/>
              <a:t> </a:t>
            </a:r>
            <a:r>
              <a:rPr lang="uk-UA" sz="2400" dirty="0" err="1" smtClean="0"/>
              <a:t>Hause</a:t>
            </a:r>
            <a:r>
              <a:rPr lang="uk-UA" sz="2400" dirty="0" smtClean="0"/>
              <a:t>. </a:t>
            </a:r>
            <a:r>
              <a:rPr lang="uk-UA" sz="2400" dirty="0" err="1" smtClean="0"/>
              <a:t>Dort</a:t>
            </a:r>
            <a:r>
              <a:rPr lang="uk-UA" sz="2400" dirty="0" smtClean="0"/>
              <a:t> </a:t>
            </a:r>
            <a:r>
              <a:rPr lang="uk-UA" sz="2400" dirty="0" err="1" smtClean="0"/>
              <a:t>arbeitet</a:t>
            </a:r>
            <a:r>
              <a:rPr lang="uk-UA" sz="2400" dirty="0" smtClean="0"/>
              <a:t> </a:t>
            </a:r>
            <a:r>
              <a:rPr lang="uk-UA" sz="2400" dirty="0" err="1" smtClean="0"/>
              <a:t>er</a:t>
            </a:r>
            <a:r>
              <a:rPr lang="uk-UA" sz="2400" dirty="0" smtClean="0"/>
              <a:t> </a:t>
            </a:r>
            <a:r>
              <a:rPr lang="uk-UA" sz="2400" dirty="0" err="1" smtClean="0"/>
              <a:t>am</a:t>
            </a:r>
            <a:r>
              <a:rPr lang="uk-UA" sz="2400" dirty="0" smtClean="0"/>
              <a:t> </a:t>
            </a:r>
            <a:r>
              <a:rPr lang="uk-UA" sz="2400" dirty="0" err="1" smtClean="0"/>
              <a:t>Schreibtisch</a:t>
            </a:r>
            <a:r>
              <a:rPr lang="uk-UA" sz="2400" dirty="0" smtClean="0"/>
              <a:t> </a:t>
            </a:r>
            <a:r>
              <a:rPr lang="uk-UA" sz="2400" dirty="0" err="1" smtClean="0"/>
              <a:t>und</a:t>
            </a:r>
            <a:r>
              <a:rPr lang="uk-UA" sz="2400" dirty="0" smtClean="0"/>
              <a:t> </a:t>
            </a:r>
            <a:r>
              <a:rPr lang="uk-UA" sz="2400" dirty="0" err="1" smtClean="0"/>
              <a:t>am</a:t>
            </a:r>
            <a:r>
              <a:rPr lang="uk-UA" sz="2400" dirty="0" smtClean="0"/>
              <a:t> </a:t>
            </a:r>
            <a:r>
              <a:rPr lang="uk-UA" sz="2400" dirty="0" err="1" smtClean="0"/>
              <a:t>Computer</a:t>
            </a:r>
            <a:r>
              <a:rPr lang="uk-UA" sz="2400" dirty="0" smtClean="0"/>
              <a:t> </a:t>
            </a:r>
            <a:r>
              <a:rPr lang="uk-UA" sz="2400" dirty="0" err="1" smtClean="0"/>
              <a:t>weiter</a:t>
            </a:r>
            <a:r>
              <a:rPr lang="uk-UA" sz="2400" dirty="0" smtClean="0"/>
              <a:t> – </a:t>
            </a:r>
            <a:r>
              <a:rPr lang="uk-UA" sz="2400" dirty="0" err="1" smtClean="0"/>
              <a:t>aber</a:t>
            </a:r>
            <a:r>
              <a:rPr lang="uk-UA" sz="2400" dirty="0" smtClean="0"/>
              <a:t> </a:t>
            </a:r>
            <a:r>
              <a:rPr lang="uk-UA" sz="2400" dirty="0" err="1" smtClean="0"/>
              <a:t>dann</a:t>
            </a:r>
            <a:r>
              <a:rPr lang="uk-UA" sz="2400" dirty="0" smtClean="0"/>
              <a:t> </a:t>
            </a:r>
            <a:r>
              <a:rPr lang="uk-UA" sz="2400" dirty="0" err="1" smtClean="0"/>
              <a:t>ist</a:t>
            </a:r>
            <a:r>
              <a:rPr lang="uk-UA" sz="2400" dirty="0" smtClean="0"/>
              <a:t> </a:t>
            </a:r>
            <a:r>
              <a:rPr lang="uk-UA" sz="2400" dirty="0" err="1" smtClean="0"/>
              <a:t>er</a:t>
            </a:r>
            <a:r>
              <a:rPr lang="uk-UA" sz="2400" dirty="0" smtClean="0"/>
              <a:t> </a:t>
            </a:r>
            <a:r>
              <a:rPr lang="uk-UA" sz="2400" dirty="0" err="1" smtClean="0"/>
              <a:t>allein</a:t>
            </a:r>
            <a:r>
              <a:rPr lang="uk-UA" sz="2400" dirty="0" smtClean="0"/>
              <a:t>.</a:t>
            </a:r>
          </a:p>
          <a:p>
            <a:pPr>
              <a:buNone/>
            </a:pPr>
            <a:r>
              <a:rPr lang="uk-UA" sz="2400" dirty="0" err="1" smtClean="0"/>
              <a:t>Thomas</a:t>
            </a:r>
            <a:r>
              <a:rPr lang="uk-UA" sz="2400" dirty="0" smtClean="0"/>
              <a:t> </a:t>
            </a:r>
            <a:r>
              <a:rPr lang="uk-UA" sz="2400" dirty="0" err="1" smtClean="0"/>
              <a:t>ist</a:t>
            </a:r>
            <a:r>
              <a:rPr lang="uk-UA" sz="2400" dirty="0" smtClean="0"/>
              <a:t> _____________________________________________.</a:t>
            </a:r>
          </a:p>
          <a:p>
            <a:pPr>
              <a:buNone/>
            </a:pPr>
            <a:r>
              <a:rPr lang="uk-UA" sz="2400" dirty="0" smtClean="0"/>
              <a:t>3.Susanne </a:t>
            </a:r>
            <a:r>
              <a:rPr lang="uk-UA" sz="2400" dirty="0" err="1" smtClean="0"/>
              <a:t>arbeitet</a:t>
            </a:r>
            <a:r>
              <a:rPr lang="uk-UA" sz="2400" dirty="0" smtClean="0"/>
              <a:t> </a:t>
            </a:r>
            <a:r>
              <a:rPr lang="uk-UA" sz="2400" dirty="0" err="1" smtClean="0"/>
              <a:t>nur</a:t>
            </a:r>
            <a:r>
              <a:rPr lang="uk-UA" sz="2400" dirty="0" smtClean="0"/>
              <a:t> </a:t>
            </a:r>
            <a:r>
              <a:rPr lang="uk-UA" sz="2400" dirty="0" err="1" smtClean="0"/>
              <a:t>abends</a:t>
            </a:r>
            <a:r>
              <a:rPr lang="uk-UA" sz="2400" dirty="0" smtClean="0"/>
              <a:t>, </a:t>
            </a:r>
            <a:r>
              <a:rPr lang="uk-UA" sz="2400" dirty="0" err="1" smtClean="0"/>
              <a:t>manchmal</a:t>
            </a:r>
            <a:r>
              <a:rPr lang="uk-UA" sz="2400" dirty="0" smtClean="0"/>
              <a:t> </a:t>
            </a:r>
            <a:r>
              <a:rPr lang="uk-UA" sz="2400" dirty="0" err="1" smtClean="0"/>
              <a:t>aber</a:t>
            </a:r>
            <a:r>
              <a:rPr lang="uk-UA" sz="2400" dirty="0" smtClean="0"/>
              <a:t> </a:t>
            </a:r>
            <a:r>
              <a:rPr lang="uk-UA" sz="2400" dirty="0" err="1" smtClean="0"/>
              <a:t>bis</a:t>
            </a:r>
            <a:r>
              <a:rPr lang="uk-UA" sz="2400" dirty="0" smtClean="0"/>
              <a:t> </a:t>
            </a:r>
            <a:r>
              <a:rPr lang="uk-UA" sz="2400" dirty="0" err="1" smtClean="0"/>
              <a:t>in</a:t>
            </a:r>
            <a:r>
              <a:rPr lang="uk-UA" sz="2400" dirty="0" smtClean="0"/>
              <a:t> </a:t>
            </a:r>
            <a:r>
              <a:rPr lang="uk-UA" sz="2400" dirty="0" err="1" smtClean="0"/>
              <a:t>die</a:t>
            </a:r>
            <a:r>
              <a:rPr lang="uk-UA" sz="2400" dirty="0" smtClean="0"/>
              <a:t> </a:t>
            </a:r>
            <a:r>
              <a:rPr lang="uk-UA" sz="2400" dirty="0" err="1" smtClean="0"/>
              <a:t>Nacht</a:t>
            </a:r>
            <a:r>
              <a:rPr lang="uk-UA" sz="2400" dirty="0" smtClean="0"/>
              <a:t>. </a:t>
            </a:r>
            <a:r>
              <a:rPr lang="uk-UA" sz="2400" dirty="0" err="1" smtClean="0"/>
              <a:t>Sie</a:t>
            </a:r>
            <a:r>
              <a:rPr lang="uk-UA" sz="2400" dirty="0" smtClean="0"/>
              <a:t> </a:t>
            </a:r>
            <a:r>
              <a:rPr lang="uk-UA" sz="2400" dirty="0" err="1" smtClean="0"/>
              <a:t>muss</a:t>
            </a:r>
            <a:r>
              <a:rPr lang="uk-UA" sz="2400" dirty="0" smtClean="0"/>
              <a:t> </a:t>
            </a:r>
            <a:r>
              <a:rPr lang="uk-UA" sz="2400" dirty="0" err="1" smtClean="0"/>
              <a:t>viel</a:t>
            </a:r>
            <a:r>
              <a:rPr lang="uk-UA" sz="2400" dirty="0" smtClean="0"/>
              <a:t> </a:t>
            </a:r>
            <a:r>
              <a:rPr lang="uk-UA" sz="2400" dirty="0" err="1" smtClean="0"/>
              <a:t>tragen</a:t>
            </a:r>
            <a:r>
              <a:rPr lang="uk-UA" sz="2400" dirty="0" smtClean="0"/>
              <a:t> </a:t>
            </a:r>
            <a:r>
              <a:rPr lang="uk-UA" sz="2400" dirty="0" err="1" smtClean="0"/>
              <a:t>und</a:t>
            </a:r>
            <a:r>
              <a:rPr lang="uk-UA" sz="2400" dirty="0" smtClean="0"/>
              <a:t> </a:t>
            </a:r>
            <a:r>
              <a:rPr lang="uk-UA" sz="2400" dirty="0" err="1" smtClean="0"/>
              <a:t>außerdem</a:t>
            </a:r>
            <a:r>
              <a:rPr lang="uk-UA" sz="2400" dirty="0" smtClean="0"/>
              <a:t> </a:t>
            </a:r>
            <a:r>
              <a:rPr lang="uk-UA" sz="2400" dirty="0" err="1" smtClean="0"/>
              <a:t>schnell</a:t>
            </a:r>
            <a:r>
              <a:rPr lang="uk-UA" sz="2400" dirty="0" smtClean="0"/>
              <a:t> </a:t>
            </a:r>
            <a:r>
              <a:rPr lang="uk-UA" sz="2400" dirty="0" err="1" smtClean="0"/>
              <a:t>rechnen</a:t>
            </a:r>
            <a:r>
              <a:rPr lang="uk-UA" sz="2400" dirty="0" smtClean="0"/>
              <a:t>. </a:t>
            </a:r>
            <a:r>
              <a:rPr lang="uk-UA" sz="2400" dirty="0" err="1" smtClean="0"/>
              <a:t>Und</a:t>
            </a:r>
            <a:r>
              <a:rPr lang="uk-UA" sz="2400" dirty="0" smtClean="0"/>
              <a:t> </a:t>
            </a:r>
            <a:r>
              <a:rPr lang="uk-UA" sz="2400" dirty="0" err="1" smtClean="0"/>
              <a:t>sie</a:t>
            </a:r>
            <a:r>
              <a:rPr lang="uk-UA" sz="2400" dirty="0" smtClean="0"/>
              <a:t> </a:t>
            </a:r>
            <a:r>
              <a:rPr lang="uk-UA" sz="2400" dirty="0" err="1" smtClean="0"/>
              <a:t>läuft</a:t>
            </a:r>
            <a:r>
              <a:rPr lang="uk-UA" sz="2400" dirty="0" smtClean="0"/>
              <a:t> </a:t>
            </a:r>
            <a:r>
              <a:rPr lang="uk-UA" sz="2400" dirty="0" err="1" smtClean="0"/>
              <a:t>viel</a:t>
            </a:r>
            <a:r>
              <a:rPr lang="uk-UA" sz="2400" dirty="0" smtClean="0"/>
              <a:t>. </a:t>
            </a:r>
            <a:r>
              <a:rPr lang="uk-UA" sz="2400" dirty="0" err="1" smtClean="0"/>
              <a:t>Darum</a:t>
            </a:r>
            <a:r>
              <a:rPr lang="uk-UA" sz="2400" dirty="0" smtClean="0"/>
              <a:t> </a:t>
            </a:r>
            <a:r>
              <a:rPr lang="uk-UA" sz="2400" dirty="0" err="1" smtClean="0"/>
              <a:t>tun</a:t>
            </a:r>
            <a:r>
              <a:rPr lang="uk-UA" sz="2400" dirty="0" smtClean="0"/>
              <a:t> </a:t>
            </a:r>
            <a:r>
              <a:rPr lang="uk-UA" sz="2400" dirty="0" err="1" smtClean="0"/>
              <a:t>ihr</a:t>
            </a:r>
            <a:r>
              <a:rPr lang="uk-UA" sz="2400" dirty="0" smtClean="0"/>
              <a:t> </a:t>
            </a:r>
            <a:r>
              <a:rPr lang="uk-UA" sz="2400" dirty="0" err="1" smtClean="0"/>
              <a:t>nach</a:t>
            </a:r>
            <a:r>
              <a:rPr lang="uk-UA" sz="2400" dirty="0" smtClean="0"/>
              <a:t> </a:t>
            </a:r>
            <a:r>
              <a:rPr lang="uk-UA" sz="2400" dirty="0" err="1" smtClean="0"/>
              <a:t>der</a:t>
            </a:r>
            <a:r>
              <a:rPr lang="uk-UA" sz="2400" dirty="0" smtClean="0"/>
              <a:t> </a:t>
            </a:r>
            <a:r>
              <a:rPr lang="uk-UA" sz="2400" dirty="0" err="1" smtClean="0"/>
              <a:t>Arbeit</a:t>
            </a:r>
            <a:r>
              <a:rPr lang="uk-UA" sz="2400" dirty="0" smtClean="0"/>
              <a:t> </a:t>
            </a:r>
            <a:r>
              <a:rPr lang="uk-UA" sz="2400" dirty="0" err="1" smtClean="0"/>
              <a:t>oft</a:t>
            </a:r>
            <a:r>
              <a:rPr lang="uk-UA" sz="2400" dirty="0" smtClean="0"/>
              <a:t> </a:t>
            </a:r>
            <a:r>
              <a:rPr lang="uk-UA" sz="2400" dirty="0" err="1" smtClean="0"/>
              <a:t>die</a:t>
            </a:r>
            <a:r>
              <a:rPr lang="uk-UA" sz="2400" dirty="0" smtClean="0"/>
              <a:t> </a:t>
            </a:r>
            <a:r>
              <a:rPr lang="uk-UA" sz="2400" dirty="0" err="1" smtClean="0"/>
              <a:t>Füße</a:t>
            </a:r>
            <a:r>
              <a:rPr lang="uk-UA" sz="2400" dirty="0" smtClean="0"/>
              <a:t> </a:t>
            </a:r>
            <a:r>
              <a:rPr lang="uk-UA" sz="2400" dirty="0" err="1" smtClean="0"/>
              <a:t>weh</a:t>
            </a:r>
            <a:r>
              <a:rPr lang="uk-UA" sz="2400" dirty="0" smtClean="0"/>
              <a:t>.</a:t>
            </a:r>
          </a:p>
          <a:p>
            <a:pPr>
              <a:buNone/>
            </a:pPr>
            <a:r>
              <a:rPr lang="uk-UA" sz="2400" dirty="0" err="1" smtClean="0"/>
              <a:t>Susanne</a:t>
            </a:r>
            <a:r>
              <a:rPr lang="uk-UA" sz="2400" dirty="0" smtClean="0"/>
              <a:t> </a:t>
            </a:r>
            <a:r>
              <a:rPr lang="uk-UA" sz="2400" dirty="0" err="1" smtClean="0"/>
              <a:t>ist</a:t>
            </a:r>
            <a:r>
              <a:rPr lang="uk-UA" sz="2400" dirty="0" smtClean="0"/>
              <a:t> _____________________________________________.</a:t>
            </a:r>
          </a:p>
          <a:p>
            <a:endParaRPr lang="uk-UA"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4420" y="365125"/>
            <a:ext cx="9679379" cy="1325563"/>
          </a:xfrm>
        </p:spPr>
        <p:txBody>
          <a:bodyPr/>
          <a:lstStyle/>
          <a:p>
            <a:r>
              <a:rPr lang="de-DE" i="1" dirty="0" smtClean="0"/>
              <a:t>Finden Sie für jedes Wort ein Synonym</a:t>
            </a:r>
            <a:endParaRPr lang="uk-UA" dirty="0"/>
          </a:p>
        </p:txBody>
      </p:sp>
      <p:graphicFrame>
        <p:nvGraphicFramePr>
          <p:cNvPr id="4" name="Таблица 3"/>
          <p:cNvGraphicFramePr>
            <a:graphicFrameLocks noGrp="1"/>
          </p:cNvGraphicFramePr>
          <p:nvPr/>
        </p:nvGraphicFramePr>
        <p:xfrm>
          <a:off x="2430219" y="2109977"/>
          <a:ext cx="7545053" cy="4741164"/>
        </p:xfrm>
        <a:graphic>
          <a:graphicData uri="http://schemas.openxmlformats.org/drawingml/2006/table">
            <a:tbl>
              <a:tblPr/>
              <a:tblGrid>
                <a:gridCol w="481599"/>
                <a:gridCol w="321067"/>
                <a:gridCol w="2586024"/>
                <a:gridCol w="516897"/>
                <a:gridCol w="3639466"/>
              </a:tblGrid>
              <a:tr h="0">
                <a:tc>
                  <a:txBody>
                    <a:bodyPr/>
                    <a:lstStyle/>
                    <a:p>
                      <a:pPr>
                        <a:lnSpc>
                          <a:spcPct val="115000"/>
                        </a:lnSpc>
                        <a:spcAft>
                          <a:spcPts val="0"/>
                        </a:spcAft>
                      </a:pPr>
                      <a:endParaRPr lang="uk-UA" sz="20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dirty="0" smtClean="0">
                          <a:latin typeface="Times New Roman"/>
                          <a:ea typeface="Calibri"/>
                          <a:cs typeface="Times New Roman"/>
                        </a:rPr>
                        <a:t>1</a:t>
                      </a:r>
                      <a:endParaRPr lang="uk-UA" sz="20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dirty="0">
                          <a:latin typeface="Times New Roman"/>
                          <a:ea typeface="Calibri"/>
                          <a:cs typeface="Times New Roman"/>
                        </a:rPr>
                        <a:t>der Job</a:t>
                      </a:r>
                      <a:endParaRPr lang="uk-UA" sz="20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a.</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arbeiten</a:t>
                      </a:r>
                      <a:endParaRPr lang="uk-UA" sz="20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endParaRPr lang="uk-UA" sz="20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2. </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das Interview</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b.</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Fragen stellen</a:t>
                      </a:r>
                      <a:endParaRPr lang="uk-UA" sz="20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endParaRPr lang="uk-UA" sz="20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3. </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dirty="0">
                          <a:latin typeface="Times New Roman"/>
                          <a:ea typeface="Calibri"/>
                          <a:cs typeface="Times New Roman"/>
                        </a:rPr>
                        <a:t>der Betrieb</a:t>
                      </a:r>
                      <a:endParaRPr lang="uk-UA" sz="20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c.</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dirty="0">
                          <a:latin typeface="Times New Roman"/>
                          <a:ea typeface="Calibri"/>
                          <a:cs typeface="Times New Roman"/>
                        </a:rPr>
                        <a:t>die Stelle</a:t>
                      </a:r>
                      <a:endParaRPr lang="uk-UA" sz="20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endParaRPr lang="uk-UA" sz="20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4. </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nachfragen über</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dirty="0">
                          <a:latin typeface="Times New Roman"/>
                          <a:ea typeface="Calibri"/>
                          <a:cs typeface="Times New Roman"/>
                        </a:rPr>
                        <a:t>d.</a:t>
                      </a:r>
                      <a:endParaRPr lang="uk-UA" sz="20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sprechen mit</a:t>
                      </a:r>
                      <a:endParaRPr lang="uk-UA" sz="20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endParaRPr lang="uk-UA" sz="20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5. </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sich unterhalten mit</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e.</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dirty="0">
                          <a:latin typeface="Times New Roman"/>
                          <a:ea typeface="Calibri"/>
                          <a:cs typeface="Times New Roman"/>
                        </a:rPr>
                        <a:t>die Firma</a:t>
                      </a:r>
                      <a:endParaRPr lang="uk-UA" sz="20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endParaRPr lang="uk-UA" sz="20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6. </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dirty="0">
                          <a:latin typeface="Times New Roman"/>
                          <a:ea typeface="Calibri"/>
                          <a:cs typeface="Times New Roman"/>
                        </a:rPr>
                        <a:t>jobben</a:t>
                      </a:r>
                      <a:endParaRPr lang="uk-UA" sz="20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f.</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dirty="0">
                          <a:latin typeface="Times New Roman"/>
                          <a:ea typeface="Calibri"/>
                          <a:cs typeface="Times New Roman"/>
                        </a:rPr>
                        <a:t>das Vorstellungsgespräch</a:t>
                      </a:r>
                      <a:endParaRPr lang="uk-UA" sz="2000" dirty="0">
                        <a:latin typeface="Calibri"/>
                        <a:ea typeface="Calibri"/>
                        <a:cs typeface="Times New Roman"/>
                      </a:endParaRPr>
                    </a:p>
                  </a:txBody>
                  <a:tcPr marL="9525" marR="9525" marT="9525" marB="9525">
                    <a:lnL>
                      <a:noFill/>
                    </a:lnL>
                    <a:lnR>
                      <a:noFill/>
                    </a:lnR>
                    <a:lnT>
                      <a:noFill/>
                    </a:lnT>
                    <a:lnB>
                      <a:noFill/>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nvGraphicFramePr>
        <p:xfrm>
          <a:off x="2032000" y="2363190"/>
          <a:ext cx="8128000" cy="3584448"/>
        </p:xfrm>
        <a:graphic>
          <a:graphicData uri="http://schemas.openxmlformats.org/drawingml/2006/table">
            <a:tbl>
              <a:tblPr/>
              <a:tblGrid>
                <a:gridCol w="345353"/>
                <a:gridCol w="7782647"/>
              </a:tblGrid>
              <a:tr h="0">
                <a:tc>
                  <a:txBody>
                    <a:bodyPr/>
                    <a:lstStyle/>
                    <a:p>
                      <a:pPr>
                        <a:lnSpc>
                          <a:spcPct val="115000"/>
                        </a:lnSpc>
                        <a:spcAft>
                          <a:spcPts val="0"/>
                        </a:spcAft>
                      </a:pPr>
                      <a:r>
                        <a:rPr lang="ru-RU" sz="1800">
                          <a:latin typeface="Times New Roman"/>
                          <a:ea typeface="Calibri"/>
                          <a:cs typeface="Times New Roman"/>
                        </a:rPr>
                        <a:t>1.</a:t>
                      </a:r>
                      <a:endParaRPr lang="uk-UA" sz="16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1800">
                          <a:latin typeface="Times New Roman"/>
                          <a:ea typeface="Calibri"/>
                          <a:cs typeface="Times New Roman"/>
                        </a:rPr>
                        <a:t>Ein Job, in dem man nur 10 oder 20 Stunden in der Woche arbeitet, ist ein ___________________________.</a:t>
                      </a:r>
                      <a:endParaRPr lang="uk-UA" sz="16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ru-RU" sz="1800">
                          <a:latin typeface="Times New Roman"/>
                          <a:ea typeface="Calibri"/>
                          <a:cs typeface="Times New Roman"/>
                        </a:rPr>
                        <a:t>2.</a:t>
                      </a:r>
                      <a:endParaRPr lang="uk-UA" sz="16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1800">
                          <a:latin typeface="Times New Roman"/>
                          <a:ea typeface="Calibri"/>
                          <a:cs typeface="Times New Roman"/>
                        </a:rPr>
                        <a:t>Das Zimmer, in dem ein Sekretär arbeitet, ist ein _______________________________.</a:t>
                      </a:r>
                      <a:endParaRPr lang="uk-UA" sz="16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ru-RU" sz="1800">
                          <a:latin typeface="Times New Roman"/>
                          <a:ea typeface="Calibri"/>
                          <a:cs typeface="Times New Roman"/>
                        </a:rPr>
                        <a:t>3.</a:t>
                      </a:r>
                      <a:endParaRPr lang="uk-UA" sz="16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1800">
                          <a:latin typeface="Times New Roman"/>
                          <a:ea typeface="Calibri"/>
                          <a:cs typeface="Times New Roman"/>
                        </a:rPr>
                        <a:t>Eine kleine Annonce, die man in der Zeitung findet, ist ein ______________________________.</a:t>
                      </a:r>
                      <a:endParaRPr lang="uk-UA" sz="16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ru-RU" sz="1800">
                          <a:latin typeface="Times New Roman"/>
                          <a:ea typeface="Calibri"/>
                          <a:cs typeface="Times New Roman"/>
                        </a:rPr>
                        <a:t>4.</a:t>
                      </a:r>
                      <a:endParaRPr lang="uk-UA" sz="16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1800">
                          <a:latin typeface="Times New Roman"/>
                          <a:ea typeface="Calibri"/>
                          <a:cs typeface="Times New Roman"/>
                        </a:rPr>
                        <a:t>Ein Mann, der eine neue Stelle sucht, ist ein _______________________________.</a:t>
                      </a:r>
                      <a:endParaRPr lang="uk-UA" sz="16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ru-RU" sz="1800">
                          <a:latin typeface="Times New Roman"/>
                          <a:ea typeface="Calibri"/>
                          <a:cs typeface="Times New Roman"/>
                        </a:rPr>
                        <a:t>5.</a:t>
                      </a:r>
                      <a:endParaRPr lang="uk-UA" sz="16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1800">
                          <a:latin typeface="Times New Roman"/>
                          <a:ea typeface="Calibri"/>
                          <a:cs typeface="Times New Roman"/>
                        </a:rPr>
                        <a:t>Das Geld, das man extra für gute Arbeit bekommt, heißt ______________________________.</a:t>
                      </a:r>
                      <a:endParaRPr lang="uk-UA" sz="16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ru-RU" sz="1800">
                          <a:latin typeface="Times New Roman"/>
                          <a:ea typeface="Calibri"/>
                          <a:cs typeface="Times New Roman"/>
                        </a:rPr>
                        <a:t>6.</a:t>
                      </a:r>
                      <a:endParaRPr lang="uk-UA" sz="16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1800" dirty="0">
                          <a:latin typeface="Times New Roman"/>
                          <a:ea typeface="Calibri"/>
                          <a:cs typeface="Times New Roman"/>
                        </a:rPr>
                        <a:t>Eine Frau, mit der man zusammen arbeitet, heißt eine _______________________________.</a:t>
                      </a:r>
                      <a:endParaRPr lang="uk-UA" sz="1600" dirty="0">
                        <a:latin typeface="Calibri"/>
                        <a:ea typeface="Calibri"/>
                        <a:cs typeface="Times New Roman"/>
                      </a:endParaRPr>
                    </a:p>
                  </a:txBody>
                  <a:tcPr marL="9525" marR="9525" marT="9525" marB="9525">
                    <a:lnL>
                      <a:noFill/>
                    </a:lnL>
                    <a:lnR>
                      <a:noFill/>
                    </a:lnR>
                    <a:lnT>
                      <a:noFill/>
                    </a:lnT>
                    <a:lnB>
                      <a:noFill/>
                    </a:lnB>
                  </a:tcPr>
                </a:tc>
              </a:tr>
            </a:tbl>
          </a:graphicData>
        </a:graphic>
      </p:graphicFrame>
      <p:sp>
        <p:nvSpPr>
          <p:cNvPr id="7" name="TextBox 6"/>
          <p:cNvSpPr txBox="1"/>
          <p:nvPr/>
        </p:nvSpPr>
        <p:spPr>
          <a:xfrm>
            <a:off x="2032000" y="1033153"/>
            <a:ext cx="7622639" cy="646331"/>
          </a:xfrm>
          <a:prstGeom prst="rect">
            <a:avLst/>
          </a:prstGeom>
          <a:noFill/>
        </p:spPr>
        <p:txBody>
          <a:bodyPr wrap="square" rtlCol="0">
            <a:spAutoFit/>
          </a:bodyPr>
          <a:lstStyle/>
          <a:p>
            <a:r>
              <a:rPr lang="de-DE" dirty="0" smtClean="0"/>
              <a:t>Bewerber(in)     •     Büro     •     Inserat     •     Mitarbeiter(in)     •     Teilzeitjob     •     Trinkgeld   </a:t>
            </a:r>
            <a:endParaRPr lang="uk-UA" dirty="0"/>
          </a:p>
        </p:txBody>
      </p:sp>
      <p:sp>
        <p:nvSpPr>
          <p:cNvPr id="8" name="TextBox 7"/>
          <p:cNvSpPr txBox="1"/>
          <p:nvPr/>
        </p:nvSpPr>
        <p:spPr>
          <a:xfrm>
            <a:off x="2363190" y="365603"/>
            <a:ext cx="7291449" cy="646331"/>
          </a:xfrm>
          <a:prstGeom prst="rect">
            <a:avLst/>
          </a:prstGeom>
          <a:noFill/>
        </p:spPr>
        <p:txBody>
          <a:bodyPr wrap="square" rtlCol="0">
            <a:spAutoFit/>
          </a:bodyPr>
          <a:lstStyle/>
          <a:p>
            <a:r>
              <a:rPr lang="de-DE" b="1" dirty="0" smtClean="0"/>
              <a:t>Was heißt das?</a:t>
            </a:r>
            <a:r>
              <a:rPr lang="de-DE" dirty="0" smtClean="0"/>
              <a:t> </a:t>
            </a:r>
            <a:r>
              <a:rPr lang="de-DE" i="1" dirty="0" smtClean="0"/>
              <a:t>Schreiben Sie das richtige Wort in jede Lücke.</a:t>
            </a:r>
            <a:endParaRPr lang="uk-UA" dirty="0" smtClean="0"/>
          </a:p>
          <a:p>
            <a:endParaRPr lang="uk-U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srcRect/>
          <a:stretch>
            <a:fillRect/>
          </a:stretch>
        </p:blipFill>
        <p:spPr bwMode="auto">
          <a:xfrm>
            <a:off x="672145" y="760021"/>
            <a:ext cx="10833252" cy="3265714"/>
          </a:xfrm>
          <a:prstGeom prst="rect">
            <a:avLst/>
          </a:prstGeom>
          <a:noFill/>
          <a:ln w="9525">
            <a:noFill/>
            <a:miter lim="800000"/>
            <a:headEnd/>
            <a:tailEnd/>
          </a:ln>
          <a:effectLst/>
        </p:spPr>
      </p:pic>
      <p:pic>
        <p:nvPicPr>
          <p:cNvPr id="55299" name="Picture 3"/>
          <p:cNvPicPr>
            <a:picLocks noChangeAspect="1" noChangeArrowheads="1"/>
          </p:cNvPicPr>
          <p:nvPr/>
        </p:nvPicPr>
        <p:blipFill>
          <a:blip r:embed="rId3"/>
          <a:srcRect/>
          <a:stretch>
            <a:fillRect/>
          </a:stretch>
        </p:blipFill>
        <p:spPr bwMode="auto">
          <a:xfrm>
            <a:off x="672145" y="4025734"/>
            <a:ext cx="10861211" cy="2410691"/>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srcRect/>
          <a:stretch>
            <a:fillRect/>
          </a:stretch>
        </p:blipFill>
        <p:spPr bwMode="auto">
          <a:xfrm>
            <a:off x="169286" y="284759"/>
            <a:ext cx="9982919" cy="971055"/>
          </a:xfrm>
          <a:prstGeom prst="rect">
            <a:avLst/>
          </a:prstGeom>
          <a:noFill/>
          <a:ln w="9525">
            <a:noFill/>
            <a:miter lim="800000"/>
            <a:headEnd/>
            <a:tailEnd/>
          </a:ln>
          <a:effectLst/>
        </p:spPr>
      </p:pic>
      <p:pic>
        <p:nvPicPr>
          <p:cNvPr id="56323" name="Picture 3"/>
          <p:cNvPicPr>
            <a:picLocks noChangeAspect="1" noChangeArrowheads="1"/>
          </p:cNvPicPr>
          <p:nvPr/>
        </p:nvPicPr>
        <p:blipFill>
          <a:blip r:embed="rId3"/>
          <a:srcRect/>
          <a:stretch>
            <a:fillRect/>
          </a:stretch>
        </p:blipFill>
        <p:spPr bwMode="auto">
          <a:xfrm>
            <a:off x="2542184" y="1255815"/>
            <a:ext cx="9484023" cy="952995"/>
          </a:xfrm>
          <a:prstGeom prst="rect">
            <a:avLst/>
          </a:prstGeom>
          <a:noFill/>
          <a:ln w="9525">
            <a:noFill/>
            <a:miter lim="800000"/>
            <a:headEnd/>
            <a:tailEnd/>
          </a:ln>
          <a:effectLst/>
        </p:spPr>
      </p:pic>
      <p:graphicFrame>
        <p:nvGraphicFramePr>
          <p:cNvPr id="6" name="Таблица 5"/>
          <p:cNvGraphicFramePr>
            <a:graphicFrameLocks noGrp="1"/>
          </p:cNvGraphicFramePr>
          <p:nvPr/>
        </p:nvGraphicFramePr>
        <p:xfrm>
          <a:off x="1021278" y="2208810"/>
          <a:ext cx="10557164" cy="4470798"/>
        </p:xfrm>
        <a:graphic>
          <a:graphicData uri="http://schemas.openxmlformats.org/drawingml/2006/table">
            <a:tbl>
              <a:tblPr/>
              <a:tblGrid>
                <a:gridCol w="514288"/>
                <a:gridCol w="10042876"/>
              </a:tblGrid>
              <a:tr h="257340">
                <a:tc>
                  <a:txBody>
                    <a:bodyPr/>
                    <a:lstStyle/>
                    <a:p>
                      <a:pPr>
                        <a:lnSpc>
                          <a:spcPct val="115000"/>
                        </a:lnSpc>
                        <a:spcAft>
                          <a:spcPts val="0"/>
                        </a:spcAft>
                      </a:pPr>
                      <a:r>
                        <a:rPr lang="ru-RU" sz="1800">
                          <a:latin typeface="Times New Roman"/>
                          <a:ea typeface="Calibri"/>
                          <a:cs typeface="Times New Roman"/>
                        </a:rPr>
                        <a:t>1</a:t>
                      </a:r>
                      <a:endParaRPr lang="uk-UA" sz="1600">
                        <a:latin typeface="Calibri"/>
                        <a:ea typeface="Calibri"/>
                        <a:cs typeface="Times New Roman"/>
                      </a:endParaRPr>
                    </a:p>
                  </a:txBody>
                  <a:tcPr marL="7563" marR="7563" marT="7563" marB="75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800">
                          <a:latin typeface="Times New Roman"/>
                          <a:ea typeface="Calibri"/>
                          <a:cs typeface="Times New Roman"/>
                        </a:rPr>
                        <a:t>Erik hat morgen ein Vorstellungsgespräch. </a:t>
                      </a:r>
                      <a:r>
                        <a:rPr lang="ru-RU" sz="1800">
                          <a:latin typeface="Times New Roman"/>
                          <a:ea typeface="Calibri"/>
                          <a:cs typeface="Times New Roman"/>
                        </a:rPr>
                        <a:t>Was </a:t>
                      </a:r>
                      <a:r>
                        <a:rPr lang="de-DE" sz="1800">
                          <a:latin typeface="Times New Roman"/>
                          <a:ea typeface="Calibri"/>
                          <a:cs typeface="Times New Roman"/>
                        </a:rPr>
                        <a:t>wünschst</a:t>
                      </a:r>
                      <a:r>
                        <a:rPr lang="ru-RU" sz="1800">
                          <a:latin typeface="Times New Roman"/>
                          <a:ea typeface="Calibri"/>
                          <a:cs typeface="Times New Roman"/>
                        </a:rPr>
                        <a:t> du ihm?</a:t>
                      </a:r>
                      <a:endParaRPr lang="uk-UA" sz="1600">
                        <a:latin typeface="Calibri"/>
                        <a:ea typeface="Calibri"/>
                        <a:cs typeface="Times New Roman"/>
                      </a:endParaRPr>
                    </a:p>
                  </a:txBody>
                  <a:tcPr marL="7563" marR="7563" marT="7563" marB="75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234">
                <a:tc>
                  <a:txBody>
                    <a:bodyPr/>
                    <a:lstStyle/>
                    <a:p>
                      <a:pPr>
                        <a:lnSpc>
                          <a:spcPct val="115000"/>
                        </a:lnSpc>
                        <a:spcAft>
                          <a:spcPts val="0"/>
                        </a:spcAft>
                      </a:pPr>
                      <a:r>
                        <a:rPr lang="ru-RU" sz="1800" dirty="0">
                          <a:latin typeface="Times New Roman"/>
                          <a:ea typeface="Calibri"/>
                          <a:cs typeface="Times New Roman"/>
                        </a:rPr>
                        <a:t>2</a:t>
                      </a:r>
                      <a:endParaRPr lang="uk-UA" sz="1600" dirty="0">
                        <a:latin typeface="Calibri"/>
                        <a:ea typeface="Calibri"/>
                        <a:cs typeface="Times New Roman"/>
                      </a:endParaRPr>
                    </a:p>
                  </a:txBody>
                  <a:tcPr marL="7563" marR="7563" marT="7563" marB="75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800">
                          <a:latin typeface="Times New Roman"/>
                          <a:ea typeface="Calibri"/>
                          <a:cs typeface="Times New Roman"/>
                        </a:rPr>
                        <a:t>Beate hat ihr Vorstellungsgespräch schon gehabt, und sie beginnt heute den neuen Job. Sie ist sehr glücklich aber ein bisschen nervös. Was sagst du ihr?</a:t>
                      </a:r>
                      <a:endParaRPr lang="uk-UA" sz="1600">
                        <a:latin typeface="Calibri"/>
                        <a:ea typeface="Calibri"/>
                        <a:cs typeface="Times New Roman"/>
                      </a:endParaRPr>
                    </a:p>
                  </a:txBody>
                  <a:tcPr marL="7563" marR="7563" marT="7563" marB="75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234">
                <a:tc>
                  <a:txBody>
                    <a:bodyPr/>
                    <a:lstStyle/>
                    <a:p>
                      <a:pPr>
                        <a:lnSpc>
                          <a:spcPct val="115000"/>
                        </a:lnSpc>
                        <a:spcAft>
                          <a:spcPts val="0"/>
                        </a:spcAft>
                      </a:pPr>
                      <a:r>
                        <a:rPr lang="ru-RU" sz="1800" dirty="0">
                          <a:latin typeface="Times New Roman"/>
                          <a:ea typeface="Calibri"/>
                          <a:cs typeface="Times New Roman"/>
                        </a:rPr>
                        <a:t>3</a:t>
                      </a:r>
                      <a:endParaRPr lang="uk-UA" sz="1600" dirty="0">
                        <a:latin typeface="Calibri"/>
                        <a:ea typeface="Calibri"/>
                        <a:cs typeface="Times New Roman"/>
                      </a:endParaRPr>
                    </a:p>
                  </a:txBody>
                  <a:tcPr marL="7563" marR="7563" marT="7563" marB="75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800">
                          <a:latin typeface="Times New Roman"/>
                          <a:ea typeface="Calibri"/>
                          <a:cs typeface="Times New Roman"/>
                        </a:rPr>
                        <a:t>Martin hat auch ein Interview gehabt, aber es ist nicht gut gegangen. </a:t>
                      </a:r>
                      <a:r>
                        <a:rPr lang="ru-RU" sz="1800">
                          <a:latin typeface="Times New Roman"/>
                          <a:ea typeface="Calibri"/>
                          <a:cs typeface="Times New Roman"/>
                        </a:rPr>
                        <a:t>Er fühlt sich traurig (=sad). Was sagst du ihm?</a:t>
                      </a:r>
                      <a:endParaRPr lang="uk-UA" sz="1600">
                        <a:latin typeface="Calibri"/>
                        <a:ea typeface="Calibri"/>
                        <a:cs typeface="Times New Roman"/>
                      </a:endParaRPr>
                    </a:p>
                  </a:txBody>
                  <a:tcPr marL="7563" marR="7563" marT="7563" marB="75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340">
                <a:tc>
                  <a:txBody>
                    <a:bodyPr/>
                    <a:lstStyle/>
                    <a:p>
                      <a:pPr>
                        <a:lnSpc>
                          <a:spcPct val="115000"/>
                        </a:lnSpc>
                        <a:spcAft>
                          <a:spcPts val="0"/>
                        </a:spcAft>
                      </a:pPr>
                      <a:r>
                        <a:rPr lang="ru-RU" sz="1800" dirty="0">
                          <a:latin typeface="Times New Roman"/>
                          <a:ea typeface="Calibri"/>
                          <a:cs typeface="Times New Roman"/>
                        </a:rPr>
                        <a:t>4</a:t>
                      </a:r>
                      <a:endParaRPr lang="uk-UA" sz="1600" dirty="0">
                        <a:latin typeface="Calibri"/>
                        <a:ea typeface="Calibri"/>
                        <a:cs typeface="Times New Roman"/>
                      </a:endParaRPr>
                    </a:p>
                  </a:txBody>
                  <a:tcPr marL="7563" marR="7563" marT="7563" marB="75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800">
                          <a:latin typeface="Times New Roman"/>
                          <a:ea typeface="Calibri"/>
                          <a:cs typeface="Times New Roman"/>
                        </a:rPr>
                        <a:t>Lisa hat heute Geburtstag. Was wünschst du ihr?</a:t>
                      </a:r>
                      <a:endParaRPr lang="uk-UA" sz="1600">
                        <a:latin typeface="Calibri"/>
                        <a:ea typeface="Calibri"/>
                        <a:cs typeface="Times New Roman"/>
                      </a:endParaRPr>
                    </a:p>
                  </a:txBody>
                  <a:tcPr marL="7563" marR="7563" marT="7563" marB="75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234">
                <a:tc>
                  <a:txBody>
                    <a:bodyPr/>
                    <a:lstStyle/>
                    <a:p>
                      <a:pPr>
                        <a:lnSpc>
                          <a:spcPct val="115000"/>
                        </a:lnSpc>
                        <a:spcAft>
                          <a:spcPts val="0"/>
                        </a:spcAft>
                      </a:pPr>
                      <a:r>
                        <a:rPr lang="ru-RU" sz="1800" dirty="0">
                          <a:latin typeface="Times New Roman"/>
                          <a:ea typeface="Calibri"/>
                          <a:cs typeface="Times New Roman"/>
                        </a:rPr>
                        <a:t>5.</a:t>
                      </a:r>
                      <a:endParaRPr lang="uk-UA" sz="1600" dirty="0">
                        <a:latin typeface="Calibri"/>
                        <a:ea typeface="Calibri"/>
                        <a:cs typeface="Times New Roman"/>
                      </a:endParaRPr>
                    </a:p>
                  </a:txBody>
                  <a:tcPr marL="7563" marR="7563" marT="7563" marB="75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800">
                          <a:latin typeface="Times New Roman"/>
                          <a:ea typeface="Calibri"/>
                          <a:cs typeface="Times New Roman"/>
                        </a:rPr>
                        <a:t>Rolf fragt: “Möchtest du heute Nachmittag ins Kino gehen?” Du denkst, das ist eine gute Idee. </a:t>
                      </a:r>
                      <a:r>
                        <a:rPr lang="ru-RU" sz="1800">
                          <a:latin typeface="Times New Roman"/>
                          <a:ea typeface="Calibri"/>
                          <a:cs typeface="Times New Roman"/>
                        </a:rPr>
                        <a:t>Was sagst du ihm?</a:t>
                      </a:r>
                      <a:endParaRPr lang="uk-UA" sz="1600">
                        <a:latin typeface="Calibri"/>
                        <a:ea typeface="Calibri"/>
                        <a:cs typeface="Times New Roman"/>
                      </a:endParaRPr>
                    </a:p>
                  </a:txBody>
                  <a:tcPr marL="7563" marR="7563" marT="7563" marB="75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234">
                <a:tc>
                  <a:txBody>
                    <a:bodyPr/>
                    <a:lstStyle/>
                    <a:p>
                      <a:pPr>
                        <a:lnSpc>
                          <a:spcPct val="115000"/>
                        </a:lnSpc>
                        <a:spcAft>
                          <a:spcPts val="0"/>
                        </a:spcAft>
                      </a:pPr>
                      <a:r>
                        <a:rPr lang="ru-RU" sz="1800" dirty="0">
                          <a:latin typeface="Times New Roman"/>
                          <a:ea typeface="Calibri"/>
                          <a:cs typeface="Times New Roman"/>
                        </a:rPr>
                        <a:t>6.</a:t>
                      </a:r>
                      <a:endParaRPr lang="uk-UA" sz="1600" dirty="0">
                        <a:latin typeface="Calibri"/>
                        <a:ea typeface="Calibri"/>
                        <a:cs typeface="Times New Roman"/>
                      </a:endParaRPr>
                    </a:p>
                  </a:txBody>
                  <a:tcPr marL="7563" marR="7563" marT="7563" marB="75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800">
                          <a:latin typeface="Times New Roman"/>
                          <a:ea typeface="Calibri"/>
                          <a:cs typeface="Times New Roman"/>
                        </a:rPr>
                        <a:t>Antje geht aus dem Haus, und sagt dir: “Wir treffen uns um 13.00 Uhr im Café Kadenz, ja?” </a:t>
                      </a:r>
                      <a:r>
                        <a:rPr lang="ru-RU" sz="1800">
                          <a:latin typeface="Times New Roman"/>
                          <a:ea typeface="Calibri"/>
                          <a:cs typeface="Times New Roman"/>
                        </a:rPr>
                        <a:t>Was sagst du ihr?</a:t>
                      </a:r>
                      <a:endParaRPr lang="uk-UA" sz="1600">
                        <a:latin typeface="Calibri"/>
                        <a:ea typeface="Calibri"/>
                        <a:cs typeface="Times New Roman"/>
                      </a:endParaRPr>
                    </a:p>
                  </a:txBody>
                  <a:tcPr marL="7563" marR="7563" marT="7563" marB="75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234">
                <a:tc>
                  <a:txBody>
                    <a:bodyPr/>
                    <a:lstStyle/>
                    <a:p>
                      <a:pPr>
                        <a:lnSpc>
                          <a:spcPct val="115000"/>
                        </a:lnSpc>
                        <a:spcAft>
                          <a:spcPts val="0"/>
                        </a:spcAft>
                      </a:pPr>
                      <a:r>
                        <a:rPr lang="ru-RU" sz="1800" dirty="0">
                          <a:latin typeface="Times New Roman"/>
                          <a:ea typeface="Calibri"/>
                          <a:cs typeface="Times New Roman"/>
                        </a:rPr>
                        <a:t>7</a:t>
                      </a:r>
                      <a:endParaRPr lang="uk-UA" sz="1600" dirty="0">
                        <a:latin typeface="Calibri"/>
                        <a:ea typeface="Calibri"/>
                        <a:cs typeface="Times New Roman"/>
                      </a:endParaRPr>
                    </a:p>
                  </a:txBody>
                  <a:tcPr marL="7563" marR="7563" marT="7563" marB="75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800">
                          <a:latin typeface="Times New Roman"/>
                          <a:ea typeface="Calibri"/>
                          <a:cs typeface="Times New Roman"/>
                        </a:rPr>
                        <a:t>Laura kann kein Musikinstrument spielen, aber sie sucht eine Stelle im Orchester. </a:t>
                      </a:r>
                      <a:r>
                        <a:rPr lang="ru-RU" sz="1800">
                          <a:latin typeface="Times New Roman"/>
                          <a:ea typeface="Calibri"/>
                          <a:cs typeface="Times New Roman"/>
                        </a:rPr>
                        <a:t>Was sagst du ihr?</a:t>
                      </a:r>
                      <a:endParaRPr lang="uk-UA" sz="1600">
                        <a:latin typeface="Calibri"/>
                        <a:ea typeface="Calibri"/>
                        <a:cs typeface="Times New Roman"/>
                      </a:endParaRPr>
                    </a:p>
                  </a:txBody>
                  <a:tcPr marL="7563" marR="7563" marT="7563" marB="75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1128">
                <a:tc>
                  <a:txBody>
                    <a:bodyPr/>
                    <a:lstStyle/>
                    <a:p>
                      <a:pPr>
                        <a:lnSpc>
                          <a:spcPct val="115000"/>
                        </a:lnSpc>
                        <a:spcAft>
                          <a:spcPts val="0"/>
                        </a:spcAft>
                      </a:pPr>
                      <a:r>
                        <a:rPr lang="ru-RU" sz="1800" dirty="0">
                          <a:latin typeface="Times New Roman"/>
                          <a:ea typeface="Calibri"/>
                          <a:cs typeface="Times New Roman"/>
                        </a:rPr>
                        <a:t>8.</a:t>
                      </a:r>
                      <a:endParaRPr lang="uk-UA" sz="1600" dirty="0">
                        <a:latin typeface="Calibri"/>
                        <a:ea typeface="Calibri"/>
                        <a:cs typeface="Times New Roman"/>
                      </a:endParaRPr>
                    </a:p>
                  </a:txBody>
                  <a:tcPr marL="7563" marR="7563" marT="7563" marB="75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800" dirty="0">
                          <a:latin typeface="Times New Roman"/>
                          <a:ea typeface="Calibri"/>
                          <a:cs typeface="Times New Roman"/>
                        </a:rPr>
                        <a:t>Tobias lernt für sein Examen in Biologie. Er hat alle seine Hausaufgaben gemacht, und er glaubt, dass er alles versteht, aber er liest sein Textbuch noch einmal (=</a:t>
                      </a:r>
                      <a:r>
                        <a:rPr lang="de-DE" sz="1800" dirty="0" err="1">
                          <a:latin typeface="Times New Roman"/>
                          <a:ea typeface="Calibri"/>
                          <a:cs typeface="Times New Roman"/>
                        </a:rPr>
                        <a:t>once</a:t>
                      </a:r>
                      <a:r>
                        <a:rPr lang="de-DE" sz="1800" dirty="0">
                          <a:latin typeface="Times New Roman"/>
                          <a:ea typeface="Calibri"/>
                          <a:cs typeface="Times New Roman"/>
                        </a:rPr>
                        <a:t> </a:t>
                      </a:r>
                      <a:r>
                        <a:rPr lang="de-DE" sz="1800" dirty="0" err="1">
                          <a:latin typeface="Times New Roman"/>
                          <a:ea typeface="Calibri"/>
                          <a:cs typeface="Times New Roman"/>
                        </a:rPr>
                        <a:t>again</a:t>
                      </a:r>
                      <a:r>
                        <a:rPr lang="de-DE" sz="1800" dirty="0">
                          <a:latin typeface="Times New Roman"/>
                          <a:ea typeface="Calibri"/>
                          <a:cs typeface="Times New Roman"/>
                        </a:rPr>
                        <a:t>) durch. Was sagst du ihm?</a:t>
                      </a:r>
                      <a:endParaRPr lang="uk-UA" sz="1600" dirty="0">
                        <a:latin typeface="Calibri"/>
                        <a:ea typeface="Calibri"/>
                        <a:cs typeface="Times New Roman"/>
                      </a:endParaRPr>
                    </a:p>
                  </a:txBody>
                  <a:tcPr marL="7563" marR="7563" marT="7563" marB="75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p:cNvPicPr>
            <a:picLocks noChangeAspect="1" noChangeArrowheads="1"/>
          </p:cNvPicPr>
          <p:nvPr/>
        </p:nvPicPr>
        <p:blipFill>
          <a:blip r:embed="rId2"/>
          <a:srcRect/>
          <a:stretch>
            <a:fillRect/>
          </a:stretch>
        </p:blipFill>
        <p:spPr bwMode="auto">
          <a:xfrm>
            <a:off x="11322" y="736270"/>
            <a:ext cx="11626496" cy="5145222"/>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srcRect/>
          <a:stretch>
            <a:fillRect/>
          </a:stretch>
        </p:blipFill>
        <p:spPr bwMode="auto">
          <a:xfrm>
            <a:off x="1282534" y="1028903"/>
            <a:ext cx="9916323" cy="5395647"/>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03510" y="70016"/>
            <a:ext cx="7150290" cy="590218"/>
          </a:xfrm>
        </p:spPr>
        <p:txBody>
          <a:bodyPr>
            <a:normAutofit fontScale="90000"/>
          </a:bodyPr>
          <a:lstStyle/>
          <a:p>
            <a:r>
              <a:rPr lang="pl-PL" dirty="0" smtClean="0"/>
              <a:t>Wer</a:t>
            </a:r>
            <a:r>
              <a:rPr lang="uk-UA" dirty="0" smtClean="0"/>
              <a:t> </a:t>
            </a:r>
            <a:r>
              <a:rPr lang="pl-PL" dirty="0" smtClean="0"/>
              <a:t>ist</a:t>
            </a:r>
            <a:r>
              <a:rPr lang="uk-UA" dirty="0" smtClean="0"/>
              <a:t> </a:t>
            </a:r>
            <a:r>
              <a:rPr lang="pl-PL" dirty="0" smtClean="0"/>
              <a:t>das</a:t>
            </a:r>
            <a:r>
              <a:rPr lang="uk-UA" dirty="0" smtClean="0"/>
              <a:t>?</a:t>
            </a:r>
            <a:endParaRPr lang="uk-UA" dirty="0"/>
          </a:p>
        </p:txBody>
      </p:sp>
      <p:sp>
        <p:nvSpPr>
          <p:cNvPr id="4" name="TextBox 3"/>
          <p:cNvSpPr txBox="1"/>
          <p:nvPr/>
        </p:nvSpPr>
        <p:spPr>
          <a:xfrm>
            <a:off x="1655379" y="941696"/>
            <a:ext cx="10216055" cy="5262979"/>
          </a:xfrm>
          <a:prstGeom prst="rect">
            <a:avLst/>
          </a:prstGeom>
          <a:noFill/>
        </p:spPr>
        <p:txBody>
          <a:bodyPr wrap="square" rtlCol="0">
            <a:spAutoFit/>
          </a:bodyPr>
          <a:lstStyle/>
          <a:p>
            <a:r>
              <a:rPr lang="en-US" sz="2800" b="1" u="sng" dirty="0" err="1" smtClean="0"/>
              <a:t>Übung</a:t>
            </a:r>
            <a:r>
              <a:rPr lang="en-US" sz="2800" b="1" u="sng" dirty="0" smtClean="0"/>
              <a:t> 1.</a:t>
            </a:r>
            <a:r>
              <a:rPr lang="en-US" sz="2800" dirty="0" smtClean="0"/>
              <a:t> </a:t>
            </a:r>
            <a:r>
              <a:rPr lang="uk-UA" sz="2800" dirty="0" err="1" smtClean="0"/>
              <a:t>Feminine</a:t>
            </a:r>
            <a:r>
              <a:rPr lang="uk-UA" sz="2800" dirty="0" smtClean="0"/>
              <a:t> </a:t>
            </a:r>
            <a:r>
              <a:rPr lang="uk-UA" sz="2800" dirty="0" err="1" smtClean="0"/>
              <a:t>Berufsbezeichnungen</a:t>
            </a:r>
            <a:r>
              <a:rPr lang="uk-UA" sz="2800" dirty="0" smtClean="0"/>
              <a:t>. </a:t>
            </a:r>
            <a:r>
              <a:rPr lang="uk-UA" sz="2800" dirty="0" err="1" smtClean="0"/>
              <a:t>Ergӓnzen</a:t>
            </a:r>
            <a:r>
              <a:rPr lang="uk-UA" sz="2800" dirty="0" smtClean="0"/>
              <a:t> </a:t>
            </a:r>
            <a:r>
              <a:rPr lang="uk-UA" sz="2800" dirty="0" err="1" smtClean="0"/>
              <a:t>Sie</a:t>
            </a:r>
            <a:r>
              <a:rPr lang="uk-UA" sz="2800" dirty="0" smtClean="0"/>
              <a:t>.</a:t>
            </a:r>
          </a:p>
          <a:p>
            <a:r>
              <a:rPr lang="uk-UA" sz="2800" i="1" dirty="0" err="1" smtClean="0"/>
              <a:t>der</a:t>
            </a:r>
            <a:r>
              <a:rPr lang="uk-UA" sz="2800" i="1" dirty="0" smtClean="0"/>
              <a:t> </a:t>
            </a:r>
            <a:r>
              <a:rPr lang="uk-UA" sz="2800" i="1" dirty="0" err="1" smtClean="0"/>
              <a:t>Verkäufer</a:t>
            </a:r>
            <a:r>
              <a:rPr lang="uk-UA" sz="2800" i="1" dirty="0" smtClean="0"/>
              <a:t> </a:t>
            </a:r>
            <a:r>
              <a:rPr lang="uk-UA" sz="2800" i="1" dirty="0" err="1" smtClean="0"/>
              <a:t>die</a:t>
            </a:r>
            <a:r>
              <a:rPr lang="uk-UA" sz="2800" i="1" dirty="0" smtClean="0"/>
              <a:t> </a:t>
            </a:r>
            <a:r>
              <a:rPr lang="uk-UA" sz="2800" i="1" dirty="0" err="1" smtClean="0"/>
              <a:t>Verkäuferin</a:t>
            </a:r>
            <a:endParaRPr lang="uk-UA" sz="2800" dirty="0" smtClean="0"/>
          </a:p>
          <a:p>
            <a:r>
              <a:rPr lang="uk-UA" sz="2800" dirty="0" smtClean="0"/>
              <a:t>1. </a:t>
            </a:r>
            <a:r>
              <a:rPr lang="uk-UA" sz="2800" dirty="0" err="1" smtClean="0"/>
              <a:t>der</a:t>
            </a:r>
            <a:r>
              <a:rPr lang="uk-UA" sz="2800" dirty="0" smtClean="0"/>
              <a:t> </a:t>
            </a:r>
            <a:r>
              <a:rPr lang="uk-UA" sz="2800" dirty="0" err="1" smtClean="0"/>
              <a:t>Apotheker</a:t>
            </a:r>
            <a:r>
              <a:rPr lang="uk-UA" sz="2800" dirty="0" smtClean="0"/>
              <a:t> </a:t>
            </a:r>
            <a:r>
              <a:rPr lang="uk-UA" sz="2800" dirty="0" err="1" smtClean="0"/>
              <a:t>die</a:t>
            </a:r>
            <a:r>
              <a:rPr lang="uk-UA" sz="2800" dirty="0" smtClean="0"/>
              <a:t> ..................................................</a:t>
            </a:r>
            <a:r>
              <a:rPr lang="en-US" sz="2800" dirty="0" smtClean="0"/>
              <a:t>.......</a:t>
            </a:r>
            <a:r>
              <a:rPr lang="uk-UA" sz="2800" dirty="0" smtClean="0"/>
              <a:t>.................</a:t>
            </a:r>
          </a:p>
          <a:p>
            <a:r>
              <a:rPr lang="uk-UA" sz="2800" dirty="0" smtClean="0"/>
              <a:t>2. </a:t>
            </a:r>
            <a:r>
              <a:rPr lang="uk-UA" sz="2800" dirty="0" err="1" smtClean="0"/>
              <a:t>der</a:t>
            </a:r>
            <a:r>
              <a:rPr lang="uk-UA" sz="2800" dirty="0" smtClean="0"/>
              <a:t> </a:t>
            </a:r>
            <a:r>
              <a:rPr lang="uk-UA" sz="2800" dirty="0" err="1" smtClean="0"/>
              <a:t>Frisör</a:t>
            </a:r>
            <a:r>
              <a:rPr lang="uk-UA" sz="2800" dirty="0" smtClean="0"/>
              <a:t> </a:t>
            </a:r>
            <a:r>
              <a:rPr lang="uk-UA" sz="2800" dirty="0" err="1" smtClean="0"/>
              <a:t>die</a:t>
            </a:r>
            <a:r>
              <a:rPr lang="uk-UA" sz="2800" dirty="0" smtClean="0"/>
              <a:t> ..........................................</a:t>
            </a:r>
            <a:r>
              <a:rPr lang="en-US" sz="2800" dirty="0" smtClean="0"/>
              <a:t>...............</a:t>
            </a:r>
            <a:r>
              <a:rPr lang="uk-UA" sz="2800" dirty="0" smtClean="0"/>
              <a:t>.........................</a:t>
            </a:r>
          </a:p>
          <a:p>
            <a:r>
              <a:rPr lang="uk-UA" sz="2800" dirty="0" smtClean="0"/>
              <a:t>3. </a:t>
            </a:r>
            <a:r>
              <a:rPr lang="uk-UA" sz="2800" dirty="0" err="1" smtClean="0"/>
              <a:t>der</a:t>
            </a:r>
            <a:r>
              <a:rPr lang="uk-UA" sz="2800" dirty="0" smtClean="0"/>
              <a:t> </a:t>
            </a:r>
            <a:r>
              <a:rPr lang="uk-UA" sz="2800" dirty="0" err="1" smtClean="0"/>
              <a:t>Programmierer</a:t>
            </a:r>
            <a:r>
              <a:rPr lang="uk-UA" sz="2800" dirty="0" smtClean="0"/>
              <a:t> </a:t>
            </a:r>
            <a:r>
              <a:rPr lang="uk-UA" sz="2800" dirty="0" err="1" smtClean="0"/>
              <a:t>die</a:t>
            </a:r>
            <a:r>
              <a:rPr lang="uk-UA" sz="2800" dirty="0" smtClean="0"/>
              <a:t> ...................................................................</a:t>
            </a:r>
          </a:p>
          <a:p>
            <a:r>
              <a:rPr lang="uk-UA" sz="2800" dirty="0" smtClean="0"/>
              <a:t>4. </a:t>
            </a:r>
            <a:r>
              <a:rPr lang="uk-UA" sz="2800" dirty="0" err="1" smtClean="0"/>
              <a:t>der</a:t>
            </a:r>
            <a:r>
              <a:rPr lang="uk-UA" sz="2800" dirty="0" smtClean="0"/>
              <a:t> </a:t>
            </a:r>
            <a:r>
              <a:rPr lang="uk-UA" sz="2800" dirty="0" err="1" smtClean="0"/>
              <a:t>Ingenieur</a:t>
            </a:r>
            <a:r>
              <a:rPr lang="uk-UA" sz="2800" dirty="0" smtClean="0"/>
              <a:t> </a:t>
            </a:r>
            <a:r>
              <a:rPr lang="uk-UA" sz="2800" dirty="0" err="1" smtClean="0"/>
              <a:t>die</a:t>
            </a:r>
            <a:r>
              <a:rPr lang="uk-UA" sz="2800" dirty="0" smtClean="0"/>
              <a:t> .......................................</a:t>
            </a:r>
            <a:r>
              <a:rPr lang="en-US" sz="2800" dirty="0" smtClean="0"/>
              <a:t>.........</a:t>
            </a:r>
            <a:r>
              <a:rPr lang="uk-UA" sz="2800" dirty="0" smtClean="0"/>
              <a:t>............................</a:t>
            </a:r>
          </a:p>
          <a:p>
            <a:r>
              <a:rPr lang="uk-UA" sz="2800" dirty="0" smtClean="0"/>
              <a:t>5. </a:t>
            </a:r>
            <a:r>
              <a:rPr lang="uk-UA" sz="2800" dirty="0" err="1" smtClean="0"/>
              <a:t>der</a:t>
            </a:r>
            <a:r>
              <a:rPr lang="uk-UA" sz="2800" dirty="0" smtClean="0"/>
              <a:t> </a:t>
            </a:r>
            <a:r>
              <a:rPr lang="uk-UA" sz="2800" dirty="0" err="1" smtClean="0"/>
              <a:t>Zahnarzt</a:t>
            </a:r>
            <a:r>
              <a:rPr lang="uk-UA" sz="2800" dirty="0" smtClean="0"/>
              <a:t> </a:t>
            </a:r>
            <a:r>
              <a:rPr lang="uk-UA" sz="2800" dirty="0" err="1" smtClean="0"/>
              <a:t>die</a:t>
            </a:r>
            <a:r>
              <a:rPr lang="uk-UA" sz="2800" dirty="0" smtClean="0"/>
              <a:t> .........................................</a:t>
            </a:r>
            <a:r>
              <a:rPr lang="en-US" sz="2800" dirty="0" smtClean="0"/>
              <a:t>...........</a:t>
            </a:r>
            <a:r>
              <a:rPr lang="uk-UA" sz="2800" dirty="0" smtClean="0"/>
              <a:t>..........................</a:t>
            </a:r>
          </a:p>
          <a:p>
            <a:r>
              <a:rPr lang="uk-UA" sz="2800" dirty="0" smtClean="0"/>
              <a:t>6. </a:t>
            </a:r>
            <a:r>
              <a:rPr lang="uk-UA" sz="2800" dirty="0" err="1" smtClean="0"/>
              <a:t>der</a:t>
            </a:r>
            <a:r>
              <a:rPr lang="uk-UA" sz="2800" dirty="0" smtClean="0"/>
              <a:t> </a:t>
            </a:r>
            <a:r>
              <a:rPr lang="uk-UA" sz="2800" dirty="0" err="1" smtClean="0"/>
              <a:t>Automechaniker</a:t>
            </a:r>
            <a:r>
              <a:rPr lang="uk-UA" sz="2800" dirty="0" smtClean="0"/>
              <a:t> </a:t>
            </a:r>
            <a:r>
              <a:rPr lang="uk-UA" sz="2800" dirty="0" err="1" smtClean="0"/>
              <a:t>die</a:t>
            </a:r>
            <a:r>
              <a:rPr lang="uk-UA" sz="2800" dirty="0" smtClean="0"/>
              <a:t> ...................................................................</a:t>
            </a:r>
          </a:p>
          <a:p>
            <a:r>
              <a:rPr lang="uk-UA" sz="2800" dirty="0" smtClean="0"/>
              <a:t>7. </a:t>
            </a:r>
            <a:r>
              <a:rPr lang="uk-UA" sz="2800" dirty="0" err="1" smtClean="0"/>
              <a:t>der</a:t>
            </a:r>
            <a:r>
              <a:rPr lang="uk-UA" sz="2800" dirty="0" smtClean="0"/>
              <a:t> </a:t>
            </a:r>
            <a:r>
              <a:rPr lang="uk-UA" sz="2800" dirty="0" err="1" smtClean="0"/>
              <a:t>Krankenpfleger</a:t>
            </a:r>
            <a:r>
              <a:rPr lang="uk-UA" sz="2800" dirty="0" smtClean="0"/>
              <a:t> </a:t>
            </a:r>
            <a:r>
              <a:rPr lang="uk-UA" sz="2800" dirty="0" err="1" smtClean="0"/>
              <a:t>die</a:t>
            </a:r>
            <a:r>
              <a:rPr lang="uk-UA" sz="2800" dirty="0" smtClean="0"/>
              <a:t> ...................................................................</a:t>
            </a:r>
          </a:p>
          <a:p>
            <a:r>
              <a:rPr lang="uk-UA" sz="2800" dirty="0" smtClean="0"/>
              <a:t>8. </a:t>
            </a:r>
            <a:r>
              <a:rPr lang="uk-UA" sz="2800" dirty="0" err="1" smtClean="0"/>
              <a:t>der</a:t>
            </a:r>
            <a:r>
              <a:rPr lang="uk-UA" sz="2800" dirty="0" smtClean="0"/>
              <a:t> </a:t>
            </a:r>
            <a:r>
              <a:rPr lang="uk-UA" sz="2800" dirty="0" err="1" smtClean="0"/>
              <a:t>Kellner</a:t>
            </a:r>
            <a:r>
              <a:rPr lang="uk-UA" sz="2800" dirty="0" smtClean="0"/>
              <a:t> </a:t>
            </a:r>
            <a:r>
              <a:rPr lang="uk-UA" sz="2800" dirty="0" err="1" smtClean="0"/>
              <a:t>die</a:t>
            </a:r>
            <a:r>
              <a:rPr lang="uk-UA" sz="2800" dirty="0" smtClean="0"/>
              <a:t> ..............................................</a:t>
            </a:r>
            <a:r>
              <a:rPr lang="en-US" sz="2800" dirty="0" smtClean="0"/>
              <a:t>...............</a:t>
            </a:r>
            <a:r>
              <a:rPr lang="uk-UA" sz="2800" dirty="0" smtClean="0"/>
              <a:t>.....................</a:t>
            </a:r>
          </a:p>
          <a:p>
            <a:r>
              <a:rPr lang="uk-UA" sz="2800" dirty="0" smtClean="0"/>
              <a:t>9. </a:t>
            </a:r>
            <a:r>
              <a:rPr lang="uk-UA" sz="2800" dirty="0" err="1" smtClean="0"/>
              <a:t>der</a:t>
            </a:r>
            <a:r>
              <a:rPr lang="uk-UA" sz="2800" dirty="0" smtClean="0"/>
              <a:t> </a:t>
            </a:r>
            <a:r>
              <a:rPr lang="uk-UA" sz="2800" dirty="0" err="1" smtClean="0"/>
              <a:t>Bürokaufmann</a:t>
            </a:r>
            <a:r>
              <a:rPr lang="uk-UA" sz="2800" dirty="0" smtClean="0"/>
              <a:t> </a:t>
            </a:r>
            <a:r>
              <a:rPr lang="uk-UA" sz="2800" dirty="0" err="1" smtClean="0"/>
              <a:t>die</a:t>
            </a:r>
            <a:r>
              <a:rPr lang="uk-UA" sz="2800" dirty="0" smtClean="0"/>
              <a:t> ........................................</a:t>
            </a:r>
            <a:r>
              <a:rPr lang="en-US" sz="2800" dirty="0" smtClean="0"/>
              <a:t>....</a:t>
            </a:r>
            <a:r>
              <a:rPr lang="uk-UA" sz="2800" dirty="0" smtClean="0"/>
              <a:t>.......................</a:t>
            </a:r>
          </a:p>
          <a:p>
            <a:r>
              <a:rPr lang="uk-UA" sz="2800" dirty="0" smtClean="0"/>
              <a:t>10. </a:t>
            </a:r>
            <a:r>
              <a:rPr lang="uk-UA" sz="2800" dirty="0" err="1" smtClean="0"/>
              <a:t>der</a:t>
            </a:r>
            <a:r>
              <a:rPr lang="uk-UA" sz="2800" dirty="0" smtClean="0"/>
              <a:t> </a:t>
            </a:r>
            <a:r>
              <a:rPr lang="uk-UA" sz="2800" dirty="0" err="1" smtClean="0"/>
              <a:t>Animateur</a:t>
            </a:r>
            <a:r>
              <a:rPr lang="uk-UA" sz="2800" dirty="0" smtClean="0"/>
              <a:t> </a:t>
            </a:r>
            <a:r>
              <a:rPr lang="uk-UA" sz="2800" dirty="0" err="1" smtClean="0"/>
              <a:t>die</a:t>
            </a:r>
            <a:r>
              <a:rPr lang="uk-UA" sz="2800" dirty="0" smtClean="0"/>
              <a:t> ......................................</a:t>
            </a:r>
            <a:r>
              <a:rPr lang="en-US" sz="2800" dirty="0" smtClean="0"/>
              <a:t>.........</a:t>
            </a:r>
            <a:r>
              <a:rPr lang="uk-UA" sz="2800" dirty="0" smtClean="0"/>
              <a:t>..........................</a:t>
            </a:r>
            <a:endParaRPr lang="uk-UA"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srcRect/>
          <a:stretch>
            <a:fillRect/>
          </a:stretch>
        </p:blipFill>
        <p:spPr bwMode="auto">
          <a:xfrm>
            <a:off x="1543792" y="811139"/>
            <a:ext cx="9215252" cy="5299462"/>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083665"/>
          </a:xfrm>
        </p:spPr>
        <p:txBody>
          <a:bodyPr>
            <a:noAutofit/>
          </a:bodyPr>
          <a:lstStyle/>
          <a:p>
            <a:r>
              <a:rPr lang="de-DE" sz="2000" b="1" dirty="0" smtClean="0"/>
              <a:t>C. Wie muss er/sie sein?</a:t>
            </a:r>
            <a:r>
              <a:rPr lang="de-DE" sz="2000" dirty="0" smtClean="0"/>
              <a:t> </a:t>
            </a:r>
            <a:r>
              <a:rPr lang="de-DE" sz="2000" i="1" dirty="0" smtClean="0"/>
              <a:t>Schreiben Sie ein Adjektiv in jede Lücke, um zu beschreiben, wie die Person sein soll. </a:t>
            </a:r>
            <a:r>
              <a:rPr lang="en-US" sz="2000" i="1" dirty="0" smtClean="0"/>
              <a:t>(There are many possible correct answers, you’ll just need to think of an important characteristic for each job.)</a:t>
            </a:r>
            <a:endParaRPr lang="uk-UA" sz="2000" dirty="0"/>
          </a:p>
        </p:txBody>
      </p:sp>
      <p:sp>
        <p:nvSpPr>
          <p:cNvPr id="3" name="Содержимое 2"/>
          <p:cNvSpPr>
            <a:spLocks noGrp="1"/>
          </p:cNvSpPr>
          <p:nvPr>
            <p:ph idx="1"/>
          </p:nvPr>
        </p:nvSpPr>
        <p:spPr/>
        <p:txBody>
          <a:bodyPr>
            <a:normAutofit fontScale="92500"/>
          </a:bodyPr>
          <a:lstStyle/>
          <a:p>
            <a:r>
              <a:rPr lang="de-DE" dirty="0" smtClean="0"/>
              <a:t>Ein Künstler muss ______________________________________ sein.</a:t>
            </a:r>
            <a:endParaRPr lang="uk-UA" dirty="0" smtClean="0"/>
          </a:p>
          <a:p>
            <a:r>
              <a:rPr lang="de-DE" dirty="0" smtClean="0"/>
              <a:t>Eine Buchhalterin soll ______________________________________ sein.</a:t>
            </a:r>
            <a:endParaRPr lang="uk-UA" dirty="0" smtClean="0"/>
          </a:p>
          <a:p>
            <a:r>
              <a:rPr lang="de-DE" dirty="0" smtClean="0"/>
              <a:t>Ein Arzt soll ______________________________________ sein.</a:t>
            </a:r>
            <a:endParaRPr lang="uk-UA" dirty="0" smtClean="0"/>
          </a:p>
          <a:p>
            <a:r>
              <a:rPr lang="de-DE" dirty="0" smtClean="0"/>
              <a:t>Eine Professorin soll ______________________________________ sein.</a:t>
            </a:r>
            <a:endParaRPr lang="uk-UA" dirty="0" smtClean="0"/>
          </a:p>
          <a:p>
            <a:r>
              <a:rPr lang="de-DE" dirty="0" smtClean="0"/>
              <a:t>Ein Feuerwehrmann muss ______________________________________ sein.</a:t>
            </a:r>
            <a:endParaRPr lang="uk-UA" dirty="0" smtClean="0"/>
          </a:p>
          <a:p>
            <a:r>
              <a:rPr lang="de-DE" dirty="0" smtClean="0"/>
              <a:t>Eine Kellnerin soll ______________________________________ sein.</a:t>
            </a:r>
            <a:endParaRPr lang="uk-UA" dirty="0" smtClean="0"/>
          </a:p>
          <a:p>
            <a:r>
              <a:rPr lang="de-DE" dirty="0" smtClean="0"/>
              <a:t>Ein Fußballspieler soll ______________________________________ sein.</a:t>
            </a:r>
            <a:endParaRPr lang="uk-UA"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1916" y="365125"/>
            <a:ext cx="9821883" cy="1325563"/>
          </a:xfrm>
        </p:spPr>
        <p:txBody>
          <a:bodyPr>
            <a:noAutofit/>
          </a:bodyPr>
          <a:lstStyle/>
          <a:p>
            <a:r>
              <a:rPr lang="de-DE" sz="2400" b="1" dirty="0" smtClean="0"/>
              <a:t>D. Wie soll er/sie NICHT sein?</a:t>
            </a:r>
            <a:r>
              <a:rPr lang="de-DE" sz="2400" dirty="0" smtClean="0"/>
              <a:t> </a:t>
            </a:r>
            <a:r>
              <a:rPr lang="de-DE" sz="2400" i="1" dirty="0" smtClean="0"/>
              <a:t>Schreiben Sie ein Adjektiv in jede Lücke, um zu beschreiben, wie die Person NICHT sein soll. </a:t>
            </a:r>
            <a:r>
              <a:rPr lang="en-US" sz="2400" i="1" dirty="0" smtClean="0"/>
              <a:t>(Remember that with most words, you can add an ‘un-’ prefix, like in English.)</a:t>
            </a:r>
            <a:endParaRPr lang="uk-UA" sz="2400" dirty="0"/>
          </a:p>
        </p:txBody>
      </p:sp>
      <p:sp>
        <p:nvSpPr>
          <p:cNvPr id="3" name="Содержимое 2"/>
          <p:cNvSpPr>
            <a:spLocks noGrp="1"/>
          </p:cNvSpPr>
          <p:nvPr>
            <p:ph idx="1"/>
          </p:nvPr>
        </p:nvSpPr>
        <p:spPr>
          <a:xfrm>
            <a:off x="838200" y="2015630"/>
            <a:ext cx="10515600" cy="3708276"/>
          </a:xfrm>
        </p:spPr>
        <p:txBody>
          <a:bodyPr/>
          <a:lstStyle/>
          <a:p>
            <a:r>
              <a:rPr lang="de-DE" dirty="0" smtClean="0"/>
              <a:t>Eine Sekretärin soll nicht ______________________________________ sein.</a:t>
            </a:r>
            <a:endParaRPr lang="uk-UA" dirty="0" smtClean="0"/>
          </a:p>
          <a:p>
            <a:r>
              <a:rPr lang="de-DE" dirty="0" smtClean="0"/>
              <a:t>Ein Krankenpfleger soll nicht ____________________________________ sein.</a:t>
            </a:r>
            <a:endParaRPr lang="uk-UA" dirty="0" smtClean="0"/>
          </a:p>
          <a:p>
            <a:r>
              <a:rPr lang="de-DE" dirty="0" smtClean="0"/>
              <a:t>Eine Tierärztin soll nicht ______________________________________ sein.</a:t>
            </a:r>
            <a:endParaRPr lang="uk-UA" dirty="0" smtClean="0"/>
          </a:p>
          <a:p>
            <a:r>
              <a:rPr lang="de-DE" dirty="0" smtClean="0"/>
              <a:t>Ein Chemiker soll nicht ______________________________________ sein.</a:t>
            </a:r>
            <a:endParaRPr lang="uk-UA"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de-DE" b="1" dirty="0" smtClean="0"/>
              <a:t>E. Gegenteile.</a:t>
            </a:r>
            <a:r>
              <a:rPr lang="de-DE" dirty="0" smtClean="0"/>
              <a:t> </a:t>
            </a:r>
            <a:r>
              <a:rPr lang="de-DE" i="1" dirty="0" smtClean="0"/>
              <a:t>Finden Sie für jedes Wort sein Gegenteil </a:t>
            </a:r>
            <a:r>
              <a:rPr lang="de-DE" dirty="0" smtClean="0"/>
              <a:t>(=</a:t>
            </a:r>
            <a:r>
              <a:rPr lang="de-DE" dirty="0" err="1" smtClean="0"/>
              <a:t>opposite</a:t>
            </a:r>
            <a:r>
              <a:rPr lang="de-DE" dirty="0" smtClean="0"/>
              <a:t>).</a:t>
            </a:r>
            <a:endParaRPr lang="uk-UA" dirty="0"/>
          </a:p>
        </p:txBody>
      </p:sp>
      <p:graphicFrame>
        <p:nvGraphicFramePr>
          <p:cNvPr id="4" name="Таблица 3"/>
          <p:cNvGraphicFramePr>
            <a:graphicFrameLocks noGrp="1"/>
          </p:cNvGraphicFramePr>
          <p:nvPr/>
        </p:nvGraphicFramePr>
        <p:xfrm>
          <a:off x="2026458" y="2517569"/>
          <a:ext cx="7640320" cy="3077718"/>
        </p:xfrm>
        <a:graphic>
          <a:graphicData uri="http://schemas.openxmlformats.org/drawingml/2006/table">
            <a:tbl>
              <a:tblPr/>
              <a:tblGrid>
                <a:gridCol w="325120"/>
                <a:gridCol w="325120"/>
                <a:gridCol w="3332480"/>
                <a:gridCol w="325120"/>
                <a:gridCol w="3332480"/>
              </a:tblGrid>
              <a:tr h="0">
                <a:tc>
                  <a:txBody>
                    <a:bodyPr/>
                    <a:lstStyle/>
                    <a:p>
                      <a:pPr>
                        <a:lnSpc>
                          <a:spcPct val="115000"/>
                        </a:lnSpc>
                        <a:spcAft>
                          <a:spcPts val="0"/>
                        </a:spcAft>
                      </a:pPr>
                      <a:endParaRPr lang="uk-UA" sz="20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1.</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passiv</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a.</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flexibel</a:t>
                      </a:r>
                      <a:endParaRPr lang="uk-UA" sz="20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de-DE" sz="2400" dirty="0">
                          <a:latin typeface="Times New Roman"/>
                          <a:ea typeface="Calibri"/>
                          <a:cs typeface="Times New Roman"/>
                        </a:rPr>
                        <a:t>  </a:t>
                      </a:r>
                      <a:endParaRPr lang="uk-UA" sz="20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2.</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müde</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b.</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pünktlich</a:t>
                      </a:r>
                      <a:endParaRPr lang="uk-UA" sz="20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de-DE" sz="2400" dirty="0">
                          <a:latin typeface="Times New Roman"/>
                          <a:ea typeface="Calibri"/>
                          <a:cs typeface="Times New Roman"/>
                        </a:rPr>
                        <a:t>  </a:t>
                      </a:r>
                      <a:endParaRPr lang="uk-UA" sz="20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3.</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spät</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c.</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aufgeregt</a:t>
                      </a:r>
                      <a:endParaRPr lang="uk-UA" sz="20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endParaRPr lang="uk-UA" sz="20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4.</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kontaktfreudig</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d.</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hellwach</a:t>
                      </a:r>
                      <a:endParaRPr lang="uk-UA" sz="20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de-DE" sz="2400" dirty="0">
                          <a:latin typeface="Times New Roman"/>
                          <a:ea typeface="Calibri"/>
                          <a:cs typeface="Times New Roman"/>
                        </a:rPr>
                        <a:t>  </a:t>
                      </a:r>
                      <a:endParaRPr lang="uk-UA" sz="20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5.</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monoton</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e.</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aggressiv</a:t>
                      </a:r>
                      <a:endParaRPr lang="uk-UA" sz="20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endParaRPr lang="uk-UA" sz="20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6.</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fest</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f.</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schüchtern</a:t>
                      </a:r>
                      <a:endParaRPr lang="uk-UA" sz="20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endParaRPr lang="uk-UA" sz="20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7.</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ruhig</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a:latin typeface="Times New Roman"/>
                          <a:ea typeface="Calibri"/>
                          <a:cs typeface="Times New Roman"/>
                        </a:rPr>
                        <a:t>g.</a:t>
                      </a:r>
                      <a:endParaRPr lang="uk-UA" sz="20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400" dirty="0">
                          <a:latin typeface="Times New Roman"/>
                          <a:ea typeface="Calibri"/>
                          <a:cs typeface="Times New Roman"/>
                        </a:rPr>
                        <a:t>abwechslungsreich</a:t>
                      </a:r>
                      <a:endParaRPr lang="uk-UA" sz="2000" dirty="0">
                        <a:latin typeface="Calibri"/>
                        <a:ea typeface="Calibri"/>
                        <a:cs typeface="Times New Roman"/>
                      </a:endParaRPr>
                    </a:p>
                  </a:txBody>
                  <a:tcPr marL="9525" marR="9525" marT="9525" marB="9525">
                    <a:lnL>
                      <a:noFill/>
                    </a:lnL>
                    <a:lnR>
                      <a:noFill/>
                    </a:lnR>
                    <a:lnT>
                      <a:noFill/>
                    </a:lnT>
                    <a:lnB>
                      <a:noFill/>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de-DE" b="1" dirty="0" smtClean="0"/>
              <a:t>F. Synonyme.</a:t>
            </a:r>
            <a:r>
              <a:rPr lang="de-DE" dirty="0" smtClean="0"/>
              <a:t> </a:t>
            </a:r>
            <a:r>
              <a:rPr lang="de-DE" i="1" dirty="0" smtClean="0"/>
              <a:t>Finden Sie für jedes Wort ein Synonym.</a:t>
            </a:r>
            <a:endParaRPr lang="uk-UA" dirty="0"/>
          </a:p>
        </p:txBody>
      </p:sp>
      <p:graphicFrame>
        <p:nvGraphicFramePr>
          <p:cNvPr id="4" name="Таблица 3"/>
          <p:cNvGraphicFramePr>
            <a:graphicFrameLocks noGrp="1"/>
          </p:cNvGraphicFramePr>
          <p:nvPr/>
        </p:nvGraphicFramePr>
        <p:xfrm>
          <a:off x="2073959" y="2054431"/>
          <a:ext cx="7640320" cy="3517392"/>
        </p:xfrm>
        <a:graphic>
          <a:graphicData uri="http://schemas.openxmlformats.org/drawingml/2006/table">
            <a:tbl>
              <a:tblPr/>
              <a:tblGrid>
                <a:gridCol w="325120"/>
                <a:gridCol w="325120"/>
                <a:gridCol w="3332480"/>
                <a:gridCol w="325120"/>
                <a:gridCol w="3332480"/>
              </a:tblGrid>
              <a:tr h="0">
                <a:tc>
                  <a:txBody>
                    <a:bodyPr/>
                    <a:lstStyle/>
                    <a:p>
                      <a:pPr>
                        <a:lnSpc>
                          <a:spcPct val="115000"/>
                        </a:lnSpc>
                        <a:spcAft>
                          <a:spcPts val="0"/>
                        </a:spcAft>
                      </a:pPr>
                      <a:endParaRPr lang="uk-UA" sz="24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1.</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unabhängig</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a.</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zuverlässig</a:t>
                      </a:r>
                      <a:endParaRPr lang="uk-UA" sz="24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endParaRPr lang="uk-UA" sz="24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2.</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monoton</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b.</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begabt</a:t>
                      </a:r>
                      <a:endParaRPr lang="uk-UA" sz="24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endParaRPr lang="uk-UA" sz="24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3.</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kollegial</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c.</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zufrieden</a:t>
                      </a:r>
                      <a:endParaRPr lang="uk-UA" sz="24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endParaRPr lang="uk-UA" sz="24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4.</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verantwortlich</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d.</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kontaktfreudig</a:t>
                      </a:r>
                      <a:endParaRPr lang="uk-UA" sz="24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endParaRPr lang="uk-UA" sz="24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5.</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vorher</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e.</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bereit</a:t>
                      </a:r>
                      <a:endParaRPr lang="uk-UA" sz="24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endParaRPr lang="uk-UA" sz="24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6.</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glücklich</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f.</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selbständig</a:t>
                      </a:r>
                      <a:endParaRPr lang="uk-UA" sz="24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endParaRPr lang="uk-UA" sz="24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7.</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talentiert</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g.</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früher</a:t>
                      </a:r>
                      <a:endParaRPr lang="uk-UA" sz="24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endParaRPr lang="uk-UA" sz="24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8.</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fertig</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a:latin typeface="Times New Roman"/>
                          <a:ea typeface="Calibri"/>
                          <a:cs typeface="Times New Roman"/>
                        </a:rPr>
                        <a:t>h.</a:t>
                      </a:r>
                      <a:endParaRPr lang="uk-UA" sz="24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ru-RU" sz="2400" dirty="0" err="1">
                          <a:latin typeface="Times New Roman"/>
                          <a:ea typeface="Calibri"/>
                          <a:cs typeface="Times New Roman"/>
                        </a:rPr>
                        <a:t>langweilig</a:t>
                      </a:r>
                      <a:endParaRPr lang="uk-UA" sz="2400" dirty="0">
                        <a:latin typeface="Calibri"/>
                        <a:ea typeface="Calibri"/>
                        <a:cs typeface="Times New Roman"/>
                      </a:endParaRPr>
                    </a:p>
                  </a:txBody>
                  <a:tcPr marL="9525" marR="9525" marT="9525" marB="9525">
                    <a:lnL>
                      <a:noFill/>
                    </a:lnL>
                    <a:lnR>
                      <a:noFill/>
                    </a:lnR>
                    <a:lnT>
                      <a:noFill/>
                    </a:lnT>
                    <a:lnB>
                      <a:noFill/>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Zu</a:t>
            </a:r>
            <a:r>
              <a:rPr lang="en-US" dirty="0" smtClean="0"/>
              <a:t> </a:t>
            </a:r>
            <a:r>
              <a:rPr lang="en-US" dirty="0" err="1" smtClean="0"/>
              <a:t>Hause</a:t>
            </a:r>
            <a:r>
              <a:rPr lang="en-US" dirty="0" smtClean="0"/>
              <a:t> h</a:t>
            </a:r>
            <a:r>
              <a:rPr lang="uk-UA" smtClean="0">
                <a:latin typeface="Times New Roman"/>
                <a:cs typeface="Times New Roman"/>
              </a:rPr>
              <a:t>ӧ</a:t>
            </a:r>
            <a:r>
              <a:rPr lang="en-US" smtClean="0"/>
              <a:t>ren</a:t>
            </a:r>
            <a:endParaRPr lang="uk-UA" dirty="0"/>
          </a:p>
        </p:txBody>
      </p:sp>
      <p:sp>
        <p:nvSpPr>
          <p:cNvPr id="3" name="Содержимое 2"/>
          <p:cNvSpPr>
            <a:spLocks noGrp="1"/>
          </p:cNvSpPr>
          <p:nvPr>
            <p:ph idx="1"/>
          </p:nvPr>
        </p:nvSpPr>
        <p:spPr/>
        <p:txBody>
          <a:bodyPr/>
          <a:lstStyle/>
          <a:p>
            <a:r>
              <a:rPr lang="en-US" dirty="0" smtClean="0"/>
              <a:t>https://www.youtube.com/watch?v=JwzYaIz6GMc</a:t>
            </a:r>
            <a:endParaRPr lang="uk-U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2258487" y="534391"/>
            <a:ext cx="7681159" cy="5793846"/>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a:stretch>
            <a:fillRect/>
          </a:stretch>
        </p:blipFill>
        <p:spPr bwMode="auto">
          <a:xfrm>
            <a:off x="1579418" y="847184"/>
            <a:ext cx="8972016" cy="5506115"/>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a:stretch>
            <a:fillRect/>
          </a:stretch>
        </p:blipFill>
        <p:spPr bwMode="auto">
          <a:xfrm>
            <a:off x="2470066" y="397513"/>
            <a:ext cx="8134597" cy="6460488"/>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srcRect/>
          <a:stretch>
            <a:fillRect/>
          </a:stretch>
        </p:blipFill>
        <p:spPr bwMode="auto">
          <a:xfrm>
            <a:off x="1600613" y="831273"/>
            <a:ext cx="8803671" cy="530827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3195" y="365125"/>
            <a:ext cx="8800605" cy="478023"/>
          </a:xfrm>
        </p:spPr>
        <p:txBody>
          <a:bodyPr>
            <a:normAutofit fontScale="90000"/>
          </a:bodyPr>
          <a:lstStyle/>
          <a:p>
            <a:r>
              <a:rPr lang="uk-UA" b="1" dirty="0" err="1" smtClean="0"/>
              <a:t>Ordnen</a:t>
            </a:r>
            <a:r>
              <a:rPr lang="uk-UA" b="1" dirty="0" smtClean="0"/>
              <a:t> </a:t>
            </a:r>
            <a:r>
              <a:rPr lang="uk-UA" b="1" dirty="0" err="1" smtClean="0"/>
              <a:t>Sie</a:t>
            </a:r>
            <a:r>
              <a:rPr lang="uk-UA" b="1" dirty="0" smtClean="0"/>
              <a:t> </a:t>
            </a:r>
            <a:r>
              <a:rPr lang="uk-UA" b="1" dirty="0" err="1" smtClean="0"/>
              <a:t>die</a:t>
            </a:r>
            <a:r>
              <a:rPr lang="uk-UA" b="1" dirty="0" smtClean="0"/>
              <a:t> </a:t>
            </a:r>
            <a:r>
              <a:rPr lang="uk-UA" b="1" dirty="0" err="1" smtClean="0"/>
              <a:t>Berufe</a:t>
            </a:r>
            <a:r>
              <a:rPr lang="uk-UA" b="1" dirty="0" smtClean="0"/>
              <a:t> </a:t>
            </a:r>
            <a:r>
              <a:rPr lang="uk-UA" b="1" dirty="0" err="1" smtClean="0"/>
              <a:t>den</a:t>
            </a:r>
            <a:r>
              <a:rPr lang="uk-UA" b="1" dirty="0" smtClean="0"/>
              <a:t> </a:t>
            </a:r>
            <a:r>
              <a:rPr lang="uk-UA" b="1" dirty="0" err="1" smtClean="0"/>
              <a:t>Fotos</a:t>
            </a:r>
            <a:r>
              <a:rPr lang="uk-UA" b="1" dirty="0" smtClean="0"/>
              <a:t> </a:t>
            </a:r>
            <a:r>
              <a:rPr lang="uk-UA" b="1" dirty="0" err="1" smtClean="0"/>
              <a:t>zu</a:t>
            </a:r>
            <a:r>
              <a:rPr lang="uk-UA" b="1" dirty="0" smtClean="0"/>
              <a:t>.</a:t>
            </a:r>
            <a:endParaRPr lang="uk-UA" dirty="0"/>
          </a:p>
        </p:txBody>
      </p:sp>
      <p:sp>
        <p:nvSpPr>
          <p:cNvPr id="3" name="Содержимое 2"/>
          <p:cNvSpPr>
            <a:spLocks noGrp="1"/>
          </p:cNvSpPr>
          <p:nvPr>
            <p:ph idx="1"/>
          </p:nvPr>
        </p:nvSpPr>
        <p:spPr>
          <a:xfrm>
            <a:off x="7873340" y="1825625"/>
            <a:ext cx="3883231" cy="4351338"/>
          </a:xfrm>
        </p:spPr>
        <p:txBody>
          <a:bodyPr>
            <a:normAutofit fontScale="70000" lnSpcReduction="20000"/>
          </a:bodyPr>
          <a:lstStyle/>
          <a:p>
            <a:r>
              <a:rPr lang="uk-UA" dirty="0" smtClean="0"/>
              <a:t>1. ________ </a:t>
            </a:r>
            <a:r>
              <a:rPr lang="uk-UA" dirty="0" err="1" smtClean="0"/>
              <a:t>Lehrerin</a:t>
            </a:r>
            <a:endParaRPr lang="uk-UA" dirty="0" smtClean="0"/>
          </a:p>
          <a:p>
            <a:r>
              <a:rPr lang="uk-UA" dirty="0" smtClean="0"/>
              <a:t>2. ________ </a:t>
            </a:r>
            <a:r>
              <a:rPr lang="uk-UA" dirty="0" err="1" smtClean="0"/>
              <a:t>Gärtner</a:t>
            </a:r>
            <a:endParaRPr lang="uk-UA" dirty="0" smtClean="0"/>
          </a:p>
          <a:p>
            <a:r>
              <a:rPr lang="uk-UA" dirty="0" smtClean="0"/>
              <a:t>3. ________ </a:t>
            </a:r>
            <a:r>
              <a:rPr lang="uk-UA" dirty="0" err="1" smtClean="0"/>
              <a:t>Kellner</a:t>
            </a:r>
            <a:endParaRPr lang="uk-UA" dirty="0" smtClean="0"/>
          </a:p>
          <a:p>
            <a:r>
              <a:rPr lang="uk-UA" dirty="0" smtClean="0"/>
              <a:t>4. ________ </a:t>
            </a:r>
            <a:r>
              <a:rPr lang="uk-UA" dirty="0" err="1" smtClean="0"/>
              <a:t>Friseur</a:t>
            </a:r>
            <a:endParaRPr lang="uk-UA" dirty="0" smtClean="0"/>
          </a:p>
          <a:p>
            <a:r>
              <a:rPr lang="uk-UA" dirty="0" smtClean="0"/>
              <a:t>5. ________ </a:t>
            </a:r>
            <a:r>
              <a:rPr lang="uk-UA" dirty="0" err="1" smtClean="0"/>
              <a:t>Musiker</a:t>
            </a:r>
            <a:endParaRPr lang="uk-UA" dirty="0" smtClean="0"/>
          </a:p>
          <a:p>
            <a:r>
              <a:rPr lang="uk-UA" dirty="0" smtClean="0"/>
              <a:t>6. ________ </a:t>
            </a:r>
            <a:r>
              <a:rPr lang="uk-UA" dirty="0" err="1" smtClean="0"/>
              <a:t>Köchin</a:t>
            </a:r>
            <a:endParaRPr lang="en-US" dirty="0" smtClean="0"/>
          </a:p>
          <a:p>
            <a:r>
              <a:rPr lang="uk-UA" dirty="0" smtClean="0"/>
              <a:t>7. ________ </a:t>
            </a:r>
            <a:r>
              <a:rPr lang="uk-UA" dirty="0" err="1" smtClean="0"/>
              <a:t>Bäcker</a:t>
            </a:r>
            <a:endParaRPr lang="uk-UA" dirty="0" smtClean="0"/>
          </a:p>
          <a:p>
            <a:r>
              <a:rPr lang="uk-UA" dirty="0" smtClean="0"/>
              <a:t>8. ________ </a:t>
            </a:r>
            <a:r>
              <a:rPr lang="uk-UA" dirty="0" err="1" smtClean="0"/>
              <a:t>Bankangestellter</a:t>
            </a:r>
            <a:endParaRPr lang="uk-UA" dirty="0" smtClean="0"/>
          </a:p>
          <a:p>
            <a:r>
              <a:rPr lang="uk-UA" dirty="0" smtClean="0"/>
              <a:t>9. ________ </a:t>
            </a:r>
            <a:r>
              <a:rPr lang="uk-UA" dirty="0" err="1" smtClean="0"/>
              <a:t>Putzfrau</a:t>
            </a:r>
            <a:endParaRPr lang="uk-UA" dirty="0" smtClean="0"/>
          </a:p>
          <a:p>
            <a:r>
              <a:rPr lang="uk-UA" dirty="0" smtClean="0"/>
              <a:t>10. ________ </a:t>
            </a:r>
            <a:r>
              <a:rPr lang="uk-UA" dirty="0" err="1" smtClean="0"/>
              <a:t>Automechanikerin</a:t>
            </a:r>
            <a:endParaRPr lang="uk-UA" dirty="0" smtClean="0"/>
          </a:p>
          <a:p>
            <a:r>
              <a:rPr lang="uk-UA" dirty="0" smtClean="0"/>
              <a:t>11. ________ </a:t>
            </a:r>
            <a:r>
              <a:rPr lang="uk-UA" dirty="0" err="1" smtClean="0"/>
              <a:t>Bauarbeiter</a:t>
            </a:r>
            <a:endParaRPr lang="uk-UA" dirty="0" smtClean="0"/>
          </a:p>
          <a:p>
            <a:r>
              <a:rPr lang="uk-UA" dirty="0" smtClean="0"/>
              <a:t>12. ________ </a:t>
            </a:r>
            <a:r>
              <a:rPr lang="uk-UA" dirty="0" err="1" smtClean="0"/>
              <a:t>Fotografin</a:t>
            </a:r>
            <a:endParaRPr lang="uk-UA" dirty="0" smtClean="0"/>
          </a:p>
          <a:p>
            <a:endParaRPr lang="uk-UA" dirty="0" smtClean="0"/>
          </a:p>
          <a:p>
            <a:endParaRPr lang="uk-UA" dirty="0"/>
          </a:p>
        </p:txBody>
      </p:sp>
      <p:sp>
        <p:nvSpPr>
          <p:cNvPr id="2457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graphicFrame>
        <p:nvGraphicFramePr>
          <p:cNvPr id="24577" name="Object 1"/>
          <p:cNvGraphicFramePr>
            <a:graphicFrameLocks noChangeAspect="1"/>
          </p:cNvGraphicFramePr>
          <p:nvPr/>
        </p:nvGraphicFramePr>
        <p:xfrm>
          <a:off x="1274247" y="1401287"/>
          <a:ext cx="6467925" cy="4775675"/>
        </p:xfrm>
        <a:graphic>
          <a:graphicData uri="http://schemas.openxmlformats.org/presentationml/2006/ole">
            <p:oleObj spid="_x0000_s24577" name="Точковий рисунок" r:id="rId3" imgW="6849431" imgH="5057143" progId="PBrush">
              <p:embed/>
            </p:oleObj>
          </a:graphicData>
        </a:graphic>
      </p:graphicFrame>
      <p:sp>
        <p:nvSpPr>
          <p:cNvPr id="24580"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uk-UA"/>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a:stretch>
            <a:fillRect/>
          </a:stretch>
        </p:blipFill>
        <p:spPr bwMode="auto">
          <a:xfrm>
            <a:off x="2030681" y="513740"/>
            <a:ext cx="7684819" cy="5510824"/>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srcRect/>
          <a:stretch>
            <a:fillRect/>
          </a:stretch>
        </p:blipFill>
        <p:spPr bwMode="auto">
          <a:xfrm>
            <a:off x="1258244" y="1031574"/>
            <a:ext cx="9120790" cy="561860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03510" y="70016"/>
            <a:ext cx="7150290" cy="590218"/>
          </a:xfrm>
        </p:spPr>
        <p:txBody>
          <a:bodyPr>
            <a:normAutofit fontScale="90000"/>
          </a:bodyPr>
          <a:lstStyle/>
          <a:p>
            <a:r>
              <a:rPr lang="pl-PL" dirty="0" smtClean="0"/>
              <a:t>Wer</a:t>
            </a:r>
            <a:r>
              <a:rPr lang="uk-UA" dirty="0" smtClean="0"/>
              <a:t> </a:t>
            </a:r>
            <a:r>
              <a:rPr lang="pl-PL" dirty="0" smtClean="0"/>
              <a:t>ist</a:t>
            </a:r>
            <a:r>
              <a:rPr lang="uk-UA" dirty="0" smtClean="0"/>
              <a:t> </a:t>
            </a:r>
            <a:r>
              <a:rPr lang="pl-PL" dirty="0" smtClean="0"/>
              <a:t>das</a:t>
            </a:r>
            <a:r>
              <a:rPr lang="uk-UA" dirty="0" smtClean="0"/>
              <a:t>?</a:t>
            </a:r>
            <a:endParaRPr lang="uk-UA" dirty="0"/>
          </a:p>
        </p:txBody>
      </p:sp>
      <p:graphicFrame>
        <p:nvGraphicFramePr>
          <p:cNvPr id="5" name="Таблица 4"/>
          <p:cNvGraphicFramePr>
            <a:graphicFrameLocks noGrp="1"/>
          </p:cNvGraphicFramePr>
          <p:nvPr/>
        </p:nvGraphicFramePr>
        <p:xfrm>
          <a:off x="1340069" y="1103586"/>
          <a:ext cx="9522371" cy="5181600"/>
        </p:xfrm>
        <a:graphic>
          <a:graphicData uri="http://schemas.openxmlformats.org/drawingml/2006/table">
            <a:tbl>
              <a:tblPr/>
              <a:tblGrid>
                <a:gridCol w="381853"/>
                <a:gridCol w="9140518"/>
              </a:tblGrid>
              <a:tr h="0">
                <a:tc>
                  <a:txBody>
                    <a:bodyPr/>
                    <a:lstStyle/>
                    <a:p>
                      <a:pPr>
                        <a:lnSpc>
                          <a:spcPct val="100000"/>
                        </a:lnSpc>
                        <a:spcAft>
                          <a:spcPts val="0"/>
                        </a:spcAft>
                      </a:pPr>
                      <a:r>
                        <a:rPr lang="ru-RU" sz="2000" dirty="0">
                          <a:latin typeface="Times New Roman"/>
                          <a:ea typeface="Calibri"/>
                          <a:cs typeface="Times New Roman"/>
                        </a:rPr>
                        <a:t>1.</a:t>
                      </a:r>
                      <a:endParaRPr lang="uk-UA" sz="18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00000"/>
                        </a:lnSpc>
                        <a:spcAft>
                          <a:spcPts val="0"/>
                        </a:spcAft>
                      </a:pPr>
                      <a:r>
                        <a:rPr lang="de-DE" sz="2000" dirty="0">
                          <a:latin typeface="Times New Roman"/>
                          <a:ea typeface="Calibri"/>
                          <a:cs typeface="Times New Roman"/>
                        </a:rPr>
                        <a:t>Ich arbeite in einem Gebäude, wo es Tausende von Büchern gibt.</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00000"/>
                        </a:lnSpc>
                        <a:spcAft>
                          <a:spcPts val="0"/>
                        </a:spcAft>
                      </a:pPr>
                      <a:r>
                        <a:rPr lang="de-DE" sz="2000">
                          <a:latin typeface="Times New Roman"/>
                          <a:ea typeface="Calibri"/>
                          <a:cs typeface="Times New Roman"/>
                        </a:rPr>
                        <a:t> </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00000"/>
                        </a:lnSpc>
                        <a:spcAft>
                          <a:spcPts val="0"/>
                        </a:spcAft>
                      </a:pPr>
                      <a:r>
                        <a:rPr lang="de-DE" sz="2000" dirty="0">
                          <a:latin typeface="Times New Roman"/>
                          <a:ea typeface="Calibri"/>
                          <a:cs typeface="Times New Roman"/>
                        </a:rPr>
                        <a:t>  </a:t>
                      </a:r>
                      <a:r>
                        <a:rPr lang="ru-RU" sz="2000" dirty="0">
                          <a:latin typeface="Times New Roman"/>
                          <a:ea typeface="Calibri"/>
                          <a:cs typeface="Times New Roman"/>
                        </a:rPr>
                        <a:t>= </a:t>
                      </a:r>
                      <a:r>
                        <a:rPr lang="ru-RU" sz="2000" dirty="0" smtClean="0">
                          <a:latin typeface="Times New Roman"/>
                          <a:ea typeface="Calibri"/>
                          <a:cs typeface="Times New Roman"/>
                        </a:rPr>
                        <a:t>___</a:t>
                      </a:r>
                      <a:r>
                        <a:rPr lang="en-US" sz="2000" dirty="0" err="1" smtClean="0">
                          <a:latin typeface="Times New Roman"/>
                          <a:ea typeface="Calibri"/>
                          <a:cs typeface="Times New Roman"/>
                        </a:rPr>
                        <a:t>der</a:t>
                      </a:r>
                      <a:r>
                        <a:rPr lang="en-US" sz="2000" dirty="0" smtClean="0">
                          <a:latin typeface="Times New Roman"/>
                          <a:ea typeface="Calibri"/>
                          <a:cs typeface="Times New Roman"/>
                        </a:rPr>
                        <a:t> </a:t>
                      </a:r>
                      <a:r>
                        <a:rPr lang="en-US" sz="2000" dirty="0" err="1" smtClean="0">
                          <a:latin typeface="Times New Roman"/>
                          <a:ea typeface="Calibri"/>
                          <a:cs typeface="Times New Roman"/>
                        </a:rPr>
                        <a:t>Bibliothekar</a:t>
                      </a:r>
                      <a:r>
                        <a:rPr lang="ru-RU" sz="2000" dirty="0" smtClean="0">
                          <a:latin typeface="Times New Roman"/>
                          <a:ea typeface="Calibri"/>
                          <a:cs typeface="Times New Roman"/>
                        </a:rPr>
                        <a:t>______________________________________________</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00000"/>
                        </a:lnSpc>
                        <a:spcAft>
                          <a:spcPts val="0"/>
                        </a:spcAft>
                      </a:pPr>
                      <a:r>
                        <a:rPr lang="ru-RU" sz="2000">
                          <a:latin typeface="Times New Roman"/>
                          <a:ea typeface="Calibri"/>
                          <a:cs typeface="Times New Roman"/>
                        </a:rPr>
                        <a:t>2.</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00000"/>
                        </a:lnSpc>
                        <a:spcAft>
                          <a:spcPts val="0"/>
                        </a:spcAft>
                      </a:pPr>
                      <a:r>
                        <a:rPr lang="de-DE" sz="2000" dirty="0">
                          <a:latin typeface="Times New Roman"/>
                          <a:ea typeface="Calibri"/>
                          <a:cs typeface="Times New Roman"/>
                        </a:rPr>
                        <a:t>Van Gogh und Michelangelo waren von diesem Beruf.</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00000"/>
                        </a:lnSpc>
                        <a:spcAft>
                          <a:spcPts val="0"/>
                        </a:spcAft>
                      </a:pPr>
                      <a:r>
                        <a:rPr lang="de-DE" sz="2000">
                          <a:latin typeface="Times New Roman"/>
                          <a:ea typeface="Calibri"/>
                          <a:cs typeface="Times New Roman"/>
                        </a:rPr>
                        <a:t> </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00000"/>
                        </a:lnSpc>
                        <a:spcAft>
                          <a:spcPts val="0"/>
                        </a:spcAft>
                      </a:pPr>
                      <a:r>
                        <a:rPr lang="de-DE" sz="2000" dirty="0">
                          <a:latin typeface="Times New Roman"/>
                          <a:ea typeface="Calibri"/>
                          <a:cs typeface="Times New Roman"/>
                        </a:rPr>
                        <a:t>  </a:t>
                      </a:r>
                      <a:r>
                        <a:rPr lang="ru-RU" sz="2000" dirty="0">
                          <a:latin typeface="Times New Roman"/>
                          <a:ea typeface="Calibri"/>
                          <a:cs typeface="Times New Roman"/>
                        </a:rPr>
                        <a:t>= </a:t>
                      </a:r>
                      <a:r>
                        <a:rPr lang="ru-RU" sz="2000" dirty="0" smtClean="0">
                          <a:latin typeface="Times New Roman"/>
                          <a:ea typeface="Calibri"/>
                          <a:cs typeface="Times New Roman"/>
                        </a:rPr>
                        <a:t>_</a:t>
                      </a:r>
                      <a:r>
                        <a:rPr lang="en-US" sz="2000" dirty="0" err="1" smtClean="0">
                          <a:latin typeface="Times New Roman"/>
                          <a:ea typeface="Calibri"/>
                          <a:cs typeface="Times New Roman"/>
                        </a:rPr>
                        <a:t>der</a:t>
                      </a:r>
                      <a:r>
                        <a:rPr lang="en-US" sz="2000" dirty="0" smtClean="0">
                          <a:latin typeface="Times New Roman"/>
                          <a:ea typeface="Calibri"/>
                          <a:cs typeface="Times New Roman"/>
                        </a:rPr>
                        <a:t> </a:t>
                      </a:r>
                      <a:r>
                        <a:rPr lang="en-US" sz="2000" dirty="0" err="1" smtClean="0">
                          <a:latin typeface="Times New Roman"/>
                          <a:ea typeface="Calibri"/>
                          <a:cs typeface="Times New Roman"/>
                        </a:rPr>
                        <a:t>Maler</a:t>
                      </a:r>
                      <a:r>
                        <a:rPr lang="ru-RU" sz="2000" dirty="0" smtClean="0">
                          <a:latin typeface="Times New Roman"/>
                          <a:ea typeface="Calibri"/>
                          <a:cs typeface="Times New Roman"/>
                        </a:rPr>
                        <a:t>_______________________________________________________</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00000"/>
                        </a:lnSpc>
                        <a:spcAft>
                          <a:spcPts val="0"/>
                        </a:spcAft>
                      </a:pPr>
                      <a:r>
                        <a:rPr lang="ru-RU" sz="2000">
                          <a:latin typeface="Times New Roman"/>
                          <a:ea typeface="Calibri"/>
                          <a:cs typeface="Times New Roman"/>
                        </a:rPr>
                        <a:t>3.</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00000"/>
                        </a:lnSpc>
                        <a:spcAft>
                          <a:spcPts val="0"/>
                        </a:spcAft>
                      </a:pPr>
                      <a:r>
                        <a:rPr lang="de-DE" sz="2000" dirty="0">
                          <a:latin typeface="Times New Roman"/>
                          <a:ea typeface="Calibri"/>
                          <a:cs typeface="Times New Roman"/>
                        </a:rPr>
                        <a:t>Mathematik ist mir wichtig, und ich erfinde neue Technologien.</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00000"/>
                        </a:lnSpc>
                        <a:spcAft>
                          <a:spcPts val="0"/>
                        </a:spcAft>
                      </a:pPr>
                      <a:r>
                        <a:rPr lang="de-DE" sz="2000">
                          <a:latin typeface="Times New Roman"/>
                          <a:ea typeface="Calibri"/>
                          <a:cs typeface="Times New Roman"/>
                        </a:rPr>
                        <a:t> </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00000"/>
                        </a:lnSpc>
                        <a:spcAft>
                          <a:spcPts val="0"/>
                        </a:spcAft>
                      </a:pPr>
                      <a:r>
                        <a:rPr lang="de-DE" sz="2000" dirty="0">
                          <a:latin typeface="Times New Roman"/>
                          <a:ea typeface="Calibri"/>
                          <a:cs typeface="Times New Roman"/>
                        </a:rPr>
                        <a:t>  </a:t>
                      </a:r>
                      <a:r>
                        <a:rPr lang="ru-RU" sz="2000" dirty="0">
                          <a:latin typeface="Times New Roman"/>
                          <a:ea typeface="Calibri"/>
                          <a:cs typeface="Times New Roman"/>
                        </a:rPr>
                        <a:t>= </a:t>
                      </a:r>
                      <a:r>
                        <a:rPr lang="ru-RU" sz="2000" dirty="0" smtClean="0">
                          <a:latin typeface="Times New Roman"/>
                          <a:ea typeface="Calibri"/>
                          <a:cs typeface="Times New Roman"/>
                        </a:rPr>
                        <a:t>_</a:t>
                      </a:r>
                      <a:r>
                        <a:rPr lang="en-US" sz="2000" dirty="0" err="1" smtClean="0">
                          <a:latin typeface="Times New Roman"/>
                          <a:ea typeface="Calibri"/>
                          <a:cs typeface="Times New Roman"/>
                        </a:rPr>
                        <a:t>der</a:t>
                      </a:r>
                      <a:r>
                        <a:rPr lang="en-US" sz="2000" dirty="0" smtClean="0">
                          <a:latin typeface="Times New Roman"/>
                          <a:ea typeface="Calibri"/>
                          <a:cs typeface="Times New Roman"/>
                        </a:rPr>
                        <a:t> </a:t>
                      </a:r>
                      <a:r>
                        <a:rPr lang="en-US" sz="2000" dirty="0" err="1" smtClean="0">
                          <a:latin typeface="Times New Roman"/>
                          <a:ea typeface="Calibri"/>
                          <a:cs typeface="Times New Roman"/>
                        </a:rPr>
                        <a:t>Ingenieur</a:t>
                      </a:r>
                      <a:r>
                        <a:rPr lang="en-US" sz="2000" dirty="0" smtClean="0">
                          <a:latin typeface="Times New Roman"/>
                          <a:ea typeface="Calibri"/>
                          <a:cs typeface="Times New Roman"/>
                        </a:rPr>
                        <a:t>,</a:t>
                      </a:r>
                      <a:r>
                        <a:rPr lang="en-US" sz="2000" baseline="0" dirty="0" smtClean="0">
                          <a:latin typeface="Times New Roman"/>
                          <a:ea typeface="Calibri"/>
                          <a:cs typeface="Times New Roman"/>
                        </a:rPr>
                        <a:t> </a:t>
                      </a:r>
                      <a:r>
                        <a:rPr lang="en-US" sz="2000" baseline="0" dirty="0" err="1" smtClean="0">
                          <a:latin typeface="Times New Roman"/>
                          <a:ea typeface="Calibri"/>
                          <a:cs typeface="Times New Roman"/>
                        </a:rPr>
                        <a:t>der</a:t>
                      </a:r>
                      <a:r>
                        <a:rPr lang="en-US" sz="2000" baseline="0" dirty="0" smtClean="0">
                          <a:latin typeface="Times New Roman"/>
                          <a:ea typeface="Calibri"/>
                          <a:cs typeface="Times New Roman"/>
                        </a:rPr>
                        <a:t> </a:t>
                      </a:r>
                      <a:r>
                        <a:rPr lang="en-US" sz="2000" baseline="0" dirty="0" err="1" smtClean="0">
                          <a:latin typeface="Times New Roman"/>
                          <a:ea typeface="Calibri"/>
                          <a:cs typeface="Times New Roman"/>
                        </a:rPr>
                        <a:t>Mathematiker</a:t>
                      </a:r>
                      <a:r>
                        <a:rPr lang="en-US" sz="2000" baseline="0" dirty="0" smtClean="0">
                          <a:latin typeface="Times New Roman"/>
                          <a:ea typeface="Calibri"/>
                          <a:cs typeface="Times New Roman"/>
                        </a:rPr>
                        <a:t>, </a:t>
                      </a:r>
                      <a:r>
                        <a:rPr lang="en-US" sz="2000" baseline="0" dirty="0" err="1" smtClean="0">
                          <a:latin typeface="Times New Roman"/>
                          <a:ea typeface="Calibri"/>
                          <a:cs typeface="Times New Roman"/>
                        </a:rPr>
                        <a:t>der</a:t>
                      </a:r>
                      <a:r>
                        <a:rPr lang="en-US" sz="2000" baseline="0" dirty="0" smtClean="0">
                          <a:latin typeface="Times New Roman"/>
                          <a:ea typeface="Calibri"/>
                          <a:cs typeface="Times New Roman"/>
                        </a:rPr>
                        <a:t> </a:t>
                      </a:r>
                      <a:r>
                        <a:rPr lang="en-US" sz="2000" baseline="0" dirty="0" err="1" smtClean="0">
                          <a:latin typeface="Times New Roman"/>
                          <a:ea typeface="Calibri"/>
                          <a:cs typeface="Times New Roman"/>
                        </a:rPr>
                        <a:t>Informatiker</a:t>
                      </a:r>
                      <a:r>
                        <a:rPr lang="ru-RU" sz="2000" dirty="0" smtClean="0">
                          <a:latin typeface="Times New Roman"/>
                          <a:ea typeface="Calibri"/>
                          <a:cs typeface="Times New Roman"/>
                        </a:rPr>
                        <a:t>____________________________</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00000"/>
                        </a:lnSpc>
                        <a:spcAft>
                          <a:spcPts val="0"/>
                        </a:spcAft>
                      </a:pPr>
                      <a:r>
                        <a:rPr lang="ru-RU" sz="2000">
                          <a:latin typeface="Times New Roman"/>
                          <a:ea typeface="Calibri"/>
                          <a:cs typeface="Times New Roman"/>
                        </a:rPr>
                        <a:t>4.</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00000"/>
                        </a:lnSpc>
                        <a:spcAft>
                          <a:spcPts val="0"/>
                        </a:spcAft>
                      </a:pPr>
                      <a:r>
                        <a:rPr lang="de-DE" sz="2000" dirty="0">
                          <a:latin typeface="Times New Roman"/>
                          <a:ea typeface="Calibri"/>
                          <a:cs typeface="Times New Roman"/>
                        </a:rPr>
                        <a:t>Ich arbeite im Krankenhaus und operiere auf die Patienten.</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00000"/>
                        </a:lnSpc>
                        <a:spcAft>
                          <a:spcPts val="0"/>
                        </a:spcAft>
                      </a:pPr>
                      <a:r>
                        <a:rPr lang="de-DE" sz="2000">
                          <a:latin typeface="Times New Roman"/>
                          <a:ea typeface="Calibri"/>
                          <a:cs typeface="Times New Roman"/>
                        </a:rPr>
                        <a:t> </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00000"/>
                        </a:lnSpc>
                        <a:spcAft>
                          <a:spcPts val="0"/>
                        </a:spcAft>
                      </a:pPr>
                      <a:r>
                        <a:rPr lang="de-DE" sz="2000" dirty="0">
                          <a:latin typeface="Times New Roman"/>
                          <a:ea typeface="Calibri"/>
                          <a:cs typeface="Times New Roman"/>
                        </a:rPr>
                        <a:t>  </a:t>
                      </a:r>
                      <a:r>
                        <a:rPr lang="ru-RU" sz="2000" dirty="0">
                          <a:latin typeface="Times New Roman"/>
                          <a:ea typeface="Calibri"/>
                          <a:cs typeface="Times New Roman"/>
                        </a:rPr>
                        <a:t>= ________________________________________________________</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00000"/>
                        </a:lnSpc>
                        <a:spcAft>
                          <a:spcPts val="0"/>
                        </a:spcAft>
                      </a:pPr>
                      <a:r>
                        <a:rPr lang="ru-RU" sz="2000">
                          <a:latin typeface="Times New Roman"/>
                          <a:ea typeface="Calibri"/>
                          <a:cs typeface="Times New Roman"/>
                        </a:rPr>
                        <a:t>5.</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00000"/>
                        </a:lnSpc>
                        <a:spcAft>
                          <a:spcPts val="0"/>
                        </a:spcAft>
                      </a:pPr>
                      <a:r>
                        <a:rPr lang="de-DE" sz="2000" dirty="0">
                          <a:latin typeface="Times New Roman"/>
                          <a:ea typeface="Calibri"/>
                          <a:cs typeface="Times New Roman"/>
                        </a:rPr>
                        <a:t>Ich kann Autos und andere Maschinen gut reparieren.</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00000"/>
                        </a:lnSpc>
                        <a:spcAft>
                          <a:spcPts val="0"/>
                        </a:spcAft>
                      </a:pPr>
                      <a:r>
                        <a:rPr lang="de-DE" sz="2000">
                          <a:latin typeface="Times New Roman"/>
                          <a:ea typeface="Calibri"/>
                          <a:cs typeface="Times New Roman"/>
                        </a:rPr>
                        <a:t> </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00000"/>
                        </a:lnSpc>
                        <a:spcAft>
                          <a:spcPts val="0"/>
                        </a:spcAft>
                      </a:pPr>
                      <a:r>
                        <a:rPr lang="de-DE" sz="2000" dirty="0">
                          <a:latin typeface="Times New Roman"/>
                          <a:ea typeface="Calibri"/>
                          <a:cs typeface="Times New Roman"/>
                        </a:rPr>
                        <a:t>  </a:t>
                      </a:r>
                      <a:r>
                        <a:rPr lang="ru-RU" sz="2000" dirty="0">
                          <a:latin typeface="Times New Roman"/>
                          <a:ea typeface="Calibri"/>
                          <a:cs typeface="Times New Roman"/>
                        </a:rPr>
                        <a:t>= ________________________________________________________</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00000"/>
                        </a:lnSpc>
                        <a:spcAft>
                          <a:spcPts val="0"/>
                        </a:spcAft>
                      </a:pPr>
                      <a:r>
                        <a:rPr lang="ru-RU" sz="2000">
                          <a:latin typeface="Times New Roman"/>
                          <a:ea typeface="Calibri"/>
                          <a:cs typeface="Times New Roman"/>
                        </a:rPr>
                        <a:t>6.</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00000"/>
                        </a:lnSpc>
                        <a:spcAft>
                          <a:spcPts val="0"/>
                        </a:spcAft>
                      </a:pPr>
                      <a:r>
                        <a:rPr lang="de-DE" sz="2000" dirty="0">
                          <a:latin typeface="Times New Roman"/>
                          <a:ea typeface="Calibri"/>
                          <a:cs typeface="Times New Roman"/>
                        </a:rPr>
                        <a:t>Ich empfehle Ihnen, sich mit </a:t>
                      </a:r>
                      <a:r>
                        <a:rPr lang="de-DE" sz="2000" dirty="0" err="1">
                          <a:latin typeface="Times New Roman"/>
                          <a:ea typeface="Calibri"/>
                          <a:cs typeface="Times New Roman"/>
                        </a:rPr>
                        <a:t>Crest</a:t>
                      </a:r>
                      <a:r>
                        <a:rPr lang="de-DE" sz="2000" dirty="0">
                          <a:latin typeface="Times New Roman"/>
                          <a:ea typeface="Calibri"/>
                          <a:cs typeface="Times New Roman"/>
                        </a:rPr>
                        <a:t> die Zähne zu putzen.</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00000"/>
                        </a:lnSpc>
                        <a:spcAft>
                          <a:spcPts val="0"/>
                        </a:spcAft>
                      </a:pPr>
                      <a:r>
                        <a:rPr lang="de-DE" sz="2000">
                          <a:latin typeface="Times New Roman"/>
                          <a:ea typeface="Calibri"/>
                          <a:cs typeface="Times New Roman"/>
                        </a:rPr>
                        <a:t> </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00000"/>
                        </a:lnSpc>
                        <a:spcAft>
                          <a:spcPts val="0"/>
                        </a:spcAft>
                      </a:pPr>
                      <a:r>
                        <a:rPr lang="de-DE" sz="2000" dirty="0">
                          <a:latin typeface="Times New Roman"/>
                          <a:ea typeface="Calibri"/>
                          <a:cs typeface="Times New Roman"/>
                        </a:rPr>
                        <a:t>  </a:t>
                      </a:r>
                      <a:r>
                        <a:rPr lang="ru-RU" sz="2000" dirty="0">
                          <a:latin typeface="Times New Roman"/>
                          <a:ea typeface="Calibri"/>
                          <a:cs typeface="Times New Roman"/>
                        </a:rPr>
                        <a:t>= ________________________________________________________</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00000"/>
                        </a:lnSpc>
                        <a:spcAft>
                          <a:spcPts val="0"/>
                        </a:spcAft>
                      </a:pPr>
                      <a:r>
                        <a:rPr lang="ru-RU" sz="2000">
                          <a:latin typeface="Times New Roman"/>
                          <a:ea typeface="Calibri"/>
                          <a:cs typeface="Times New Roman"/>
                        </a:rPr>
                        <a:t>7.</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00000"/>
                        </a:lnSpc>
                        <a:spcAft>
                          <a:spcPts val="0"/>
                        </a:spcAft>
                      </a:pPr>
                      <a:r>
                        <a:rPr lang="de-DE" sz="2000" dirty="0">
                          <a:latin typeface="Times New Roman"/>
                          <a:ea typeface="Calibri"/>
                          <a:cs typeface="Times New Roman"/>
                        </a:rPr>
                        <a:t>Mein Beruf hat viel mit Atomkraft oder Elektrizität zu tun.</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00000"/>
                        </a:lnSpc>
                        <a:spcAft>
                          <a:spcPts val="0"/>
                        </a:spcAft>
                      </a:pPr>
                      <a:r>
                        <a:rPr lang="de-DE" sz="2000">
                          <a:latin typeface="Times New Roman"/>
                          <a:ea typeface="Calibri"/>
                          <a:cs typeface="Times New Roman"/>
                        </a:rPr>
                        <a:t> </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00000"/>
                        </a:lnSpc>
                        <a:spcAft>
                          <a:spcPts val="0"/>
                        </a:spcAft>
                      </a:pPr>
                      <a:r>
                        <a:rPr lang="de-DE" sz="2000" dirty="0">
                          <a:latin typeface="Times New Roman"/>
                          <a:ea typeface="Calibri"/>
                          <a:cs typeface="Times New Roman"/>
                        </a:rPr>
                        <a:t>  </a:t>
                      </a:r>
                      <a:r>
                        <a:rPr lang="ru-RU" sz="2000" dirty="0">
                          <a:latin typeface="Times New Roman"/>
                          <a:ea typeface="Calibri"/>
                          <a:cs typeface="Times New Roman"/>
                        </a:rPr>
                        <a:t>= ________________________________________________________</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00000"/>
                        </a:lnSpc>
                        <a:spcAft>
                          <a:spcPts val="0"/>
                        </a:spcAft>
                      </a:pPr>
                      <a:r>
                        <a:rPr lang="ru-RU" sz="2000">
                          <a:latin typeface="Times New Roman"/>
                          <a:ea typeface="Calibri"/>
                          <a:cs typeface="Times New Roman"/>
                        </a:rPr>
                        <a:t>8.</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00000"/>
                        </a:lnSpc>
                        <a:spcAft>
                          <a:spcPts val="0"/>
                        </a:spcAft>
                      </a:pPr>
                      <a:r>
                        <a:rPr lang="de-DE" sz="2000" dirty="0">
                          <a:latin typeface="Times New Roman"/>
                          <a:ea typeface="Calibri"/>
                          <a:cs typeface="Times New Roman"/>
                        </a:rPr>
                        <a:t>Ich rechne (=</a:t>
                      </a:r>
                      <a:r>
                        <a:rPr lang="de-DE" sz="2000" dirty="0" err="1">
                          <a:latin typeface="Times New Roman"/>
                          <a:ea typeface="Calibri"/>
                          <a:cs typeface="Times New Roman"/>
                        </a:rPr>
                        <a:t>calculate</a:t>
                      </a:r>
                      <a:r>
                        <a:rPr lang="de-DE" sz="2000" dirty="0">
                          <a:latin typeface="Times New Roman"/>
                          <a:ea typeface="Calibri"/>
                          <a:cs typeface="Times New Roman"/>
                        </a:rPr>
                        <a:t>), </a:t>
                      </a:r>
                      <a:r>
                        <a:rPr lang="de-DE" sz="2000" dirty="0" err="1">
                          <a:latin typeface="Times New Roman"/>
                          <a:ea typeface="Calibri"/>
                          <a:cs typeface="Times New Roman"/>
                        </a:rPr>
                        <a:t>wieviel</a:t>
                      </a:r>
                      <a:r>
                        <a:rPr lang="de-DE" sz="2000" dirty="0">
                          <a:latin typeface="Times New Roman"/>
                          <a:ea typeface="Calibri"/>
                          <a:cs typeface="Times New Roman"/>
                        </a:rPr>
                        <a:t> Geld deine Firma hat.</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00000"/>
                        </a:lnSpc>
                        <a:spcAft>
                          <a:spcPts val="0"/>
                        </a:spcAft>
                      </a:pPr>
                      <a:r>
                        <a:rPr lang="de-DE" sz="2000">
                          <a:latin typeface="Times New Roman"/>
                          <a:ea typeface="Calibri"/>
                          <a:cs typeface="Times New Roman"/>
                        </a:rPr>
                        <a:t> </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00000"/>
                        </a:lnSpc>
                        <a:spcAft>
                          <a:spcPts val="0"/>
                        </a:spcAft>
                      </a:pPr>
                      <a:r>
                        <a:rPr lang="de-DE" sz="2000" dirty="0">
                          <a:latin typeface="Times New Roman"/>
                          <a:ea typeface="Calibri"/>
                          <a:cs typeface="Times New Roman"/>
                        </a:rPr>
                        <a:t>  </a:t>
                      </a:r>
                      <a:r>
                        <a:rPr lang="ru-RU" sz="2000" dirty="0">
                          <a:latin typeface="Times New Roman"/>
                          <a:ea typeface="Calibri"/>
                          <a:cs typeface="Times New Roman"/>
                        </a:rPr>
                        <a:t>= </a:t>
                      </a:r>
                      <a:r>
                        <a:rPr lang="ru-RU" sz="2000" dirty="0" smtClean="0">
                          <a:latin typeface="Times New Roman"/>
                          <a:ea typeface="Calibri"/>
                          <a:cs typeface="Times New Roman"/>
                        </a:rPr>
                        <a:t>__</a:t>
                      </a:r>
                      <a:r>
                        <a:rPr lang="en-US" sz="2000" dirty="0" err="1" smtClean="0">
                          <a:latin typeface="Times New Roman"/>
                          <a:ea typeface="Calibri"/>
                          <a:cs typeface="Times New Roman"/>
                        </a:rPr>
                        <a:t>der</a:t>
                      </a:r>
                      <a:r>
                        <a:rPr lang="en-US" sz="2000" dirty="0" smtClean="0">
                          <a:latin typeface="Times New Roman"/>
                          <a:ea typeface="Calibri"/>
                          <a:cs typeface="Times New Roman"/>
                        </a:rPr>
                        <a:t> </a:t>
                      </a:r>
                      <a:r>
                        <a:rPr lang="en-US" sz="2000" dirty="0" err="1" smtClean="0">
                          <a:latin typeface="Times New Roman"/>
                          <a:ea typeface="Calibri"/>
                          <a:cs typeface="Times New Roman"/>
                        </a:rPr>
                        <a:t>Buchhalter</a:t>
                      </a:r>
                      <a:r>
                        <a:rPr lang="ru-RU" sz="2000" dirty="0" smtClean="0">
                          <a:latin typeface="Times New Roman"/>
                          <a:ea typeface="Calibri"/>
                          <a:cs typeface="Times New Roman"/>
                        </a:rPr>
                        <a:t>___________________________________________________</a:t>
                      </a:r>
                      <a:endParaRPr lang="uk-UA" sz="1800" dirty="0">
                        <a:latin typeface="Calibri"/>
                        <a:ea typeface="Calibri"/>
                        <a:cs typeface="Times New Roman"/>
                      </a:endParaRPr>
                    </a:p>
                  </a:txBody>
                  <a:tcPr marL="9525" marR="9525" marT="9525" marB="9525">
                    <a:lnL>
                      <a:noFill/>
                    </a:lnL>
                    <a:lnR>
                      <a:noFill/>
                    </a:lnR>
                    <a:lnT>
                      <a:noFill/>
                    </a:lnT>
                    <a:lnB>
                      <a:noFill/>
                    </a:lnB>
                  </a:tcPr>
                </a:tc>
              </a:tr>
            </a:tbl>
          </a:graphicData>
        </a:graphic>
      </p:graphicFrame>
      <p:sp>
        <p:nvSpPr>
          <p:cNvPr id="1025" name="Rectangle 1"/>
          <p:cNvSpPr>
            <a:spLocks noChangeArrowheads="1"/>
          </p:cNvSpPr>
          <p:nvPr/>
        </p:nvSpPr>
        <p:spPr bwMode="auto">
          <a:xfrm>
            <a:off x="2280117" y="580366"/>
            <a:ext cx="1923393"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t>
            </a:r>
            <a:r>
              <a:rPr kumimoji="0" lang="de-DE" sz="2800" b="1" i="0" u="none" strike="noStrike" cap="none" normalizeH="0" baseline="0" dirty="0" smtClean="0">
                <a:ln>
                  <a:noFill/>
                </a:ln>
                <a:solidFill>
                  <a:schemeClr val="tx1"/>
                </a:solidFill>
                <a:effectLst/>
                <a:latin typeface="Calibri"/>
                <a:ea typeface="Calibri" pitchFamily="34" charset="0"/>
                <a:cs typeface="Times New Roman" pitchFamily="18" charset="0"/>
              </a:rPr>
              <a:t>ä</a:t>
            </a:r>
            <a:r>
              <a:rPr kumimoji="0" lang="de-DE"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nner:</a:t>
            </a:r>
            <a:endParaRPr kumimoji="0" lang="uk-UA"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03510" y="70016"/>
            <a:ext cx="7150290" cy="590218"/>
          </a:xfrm>
        </p:spPr>
        <p:txBody>
          <a:bodyPr>
            <a:normAutofit fontScale="90000"/>
          </a:bodyPr>
          <a:lstStyle/>
          <a:p>
            <a:r>
              <a:rPr lang="pl-PL" dirty="0" smtClean="0"/>
              <a:t>Wer</a:t>
            </a:r>
            <a:r>
              <a:rPr lang="uk-UA" dirty="0" smtClean="0"/>
              <a:t> </a:t>
            </a:r>
            <a:r>
              <a:rPr lang="pl-PL" dirty="0" smtClean="0"/>
              <a:t>ist</a:t>
            </a:r>
            <a:r>
              <a:rPr lang="uk-UA" dirty="0" smtClean="0"/>
              <a:t> </a:t>
            </a:r>
            <a:r>
              <a:rPr lang="pl-PL" dirty="0" smtClean="0"/>
              <a:t>das</a:t>
            </a:r>
            <a:r>
              <a:rPr lang="uk-UA" dirty="0" smtClean="0"/>
              <a:t>?</a:t>
            </a:r>
            <a:endParaRPr lang="uk-UA" dirty="0"/>
          </a:p>
        </p:txBody>
      </p:sp>
      <p:graphicFrame>
        <p:nvGraphicFramePr>
          <p:cNvPr id="6" name="Таблица 5"/>
          <p:cNvGraphicFramePr>
            <a:graphicFrameLocks noGrp="1"/>
          </p:cNvGraphicFramePr>
          <p:nvPr/>
        </p:nvGraphicFramePr>
        <p:xfrm>
          <a:off x="1913233" y="660234"/>
          <a:ext cx="8381650" cy="5913120"/>
        </p:xfrm>
        <a:graphic>
          <a:graphicData uri="http://schemas.openxmlformats.org/drawingml/2006/table">
            <a:tbl>
              <a:tblPr/>
              <a:tblGrid>
                <a:gridCol w="356666"/>
                <a:gridCol w="8024984"/>
              </a:tblGrid>
              <a:tr h="0">
                <a:tc>
                  <a:txBody>
                    <a:bodyPr/>
                    <a:lstStyle/>
                    <a:p>
                      <a:pPr>
                        <a:lnSpc>
                          <a:spcPct val="115000"/>
                        </a:lnSpc>
                        <a:spcAft>
                          <a:spcPts val="0"/>
                        </a:spcAft>
                      </a:pPr>
                      <a:r>
                        <a:rPr lang="ru-RU" sz="2000" dirty="0">
                          <a:latin typeface="Times New Roman"/>
                          <a:ea typeface="Calibri"/>
                          <a:cs typeface="Times New Roman"/>
                        </a:rPr>
                        <a:t>1.</a:t>
                      </a:r>
                      <a:endParaRPr lang="uk-UA" sz="1800" dirty="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000" dirty="0">
                          <a:latin typeface="Times New Roman"/>
                          <a:ea typeface="Calibri"/>
                          <a:cs typeface="Times New Roman"/>
                        </a:rPr>
                        <a:t>Ich bin keine Ärztin, aber ich helfe den Patienten.</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de-DE" sz="2000">
                          <a:latin typeface="Times New Roman"/>
                          <a:ea typeface="Calibri"/>
                          <a:cs typeface="Times New Roman"/>
                        </a:rPr>
                        <a:t> </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000" dirty="0">
                          <a:latin typeface="Times New Roman"/>
                          <a:ea typeface="Calibri"/>
                          <a:cs typeface="Times New Roman"/>
                        </a:rPr>
                        <a:t>  </a:t>
                      </a:r>
                      <a:r>
                        <a:rPr lang="ru-RU" sz="2000" dirty="0">
                          <a:latin typeface="Times New Roman"/>
                          <a:ea typeface="Calibri"/>
                          <a:cs typeface="Times New Roman"/>
                        </a:rPr>
                        <a:t>= </a:t>
                      </a:r>
                      <a:r>
                        <a:rPr lang="ru-RU" sz="2000" dirty="0" smtClean="0">
                          <a:latin typeface="Times New Roman"/>
                          <a:ea typeface="Calibri"/>
                          <a:cs typeface="Times New Roman"/>
                        </a:rPr>
                        <a:t>_</a:t>
                      </a:r>
                      <a:r>
                        <a:rPr lang="en-US" sz="2000" dirty="0" smtClean="0">
                          <a:latin typeface="Times New Roman"/>
                          <a:ea typeface="Calibri"/>
                          <a:cs typeface="Times New Roman"/>
                        </a:rPr>
                        <a:t>die </a:t>
                      </a:r>
                      <a:r>
                        <a:rPr lang="en-US" sz="2000" dirty="0" err="1" smtClean="0">
                          <a:latin typeface="Times New Roman"/>
                          <a:ea typeface="Calibri"/>
                          <a:cs typeface="Times New Roman"/>
                        </a:rPr>
                        <a:t>Krankenschwester</a:t>
                      </a:r>
                      <a:r>
                        <a:rPr lang="ru-RU" sz="2000" dirty="0" smtClean="0">
                          <a:latin typeface="Times New Roman"/>
                          <a:ea typeface="Calibri"/>
                          <a:cs typeface="Times New Roman"/>
                        </a:rPr>
                        <a:t>_____________________________________</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ru-RU" sz="2000">
                          <a:latin typeface="Times New Roman"/>
                          <a:ea typeface="Calibri"/>
                          <a:cs typeface="Times New Roman"/>
                        </a:rPr>
                        <a:t>2.</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000" dirty="0">
                          <a:latin typeface="Times New Roman"/>
                          <a:ea typeface="Calibri"/>
                          <a:cs typeface="Times New Roman"/>
                        </a:rPr>
                        <a:t>Die Informatik interessiert mich sehr; ich arbeite am Computer.</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de-DE" sz="2000">
                          <a:latin typeface="Times New Roman"/>
                          <a:ea typeface="Calibri"/>
                          <a:cs typeface="Times New Roman"/>
                        </a:rPr>
                        <a:t> </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000">
                          <a:latin typeface="Times New Roman"/>
                          <a:ea typeface="Calibri"/>
                          <a:cs typeface="Times New Roman"/>
                        </a:rPr>
                        <a:t>  </a:t>
                      </a:r>
                      <a:r>
                        <a:rPr lang="ru-RU" sz="2000">
                          <a:latin typeface="Times New Roman"/>
                          <a:ea typeface="Calibri"/>
                          <a:cs typeface="Times New Roman"/>
                        </a:rPr>
                        <a:t>= ________________________________________________________</a:t>
                      </a:r>
                      <a:endParaRPr lang="uk-UA" sz="18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ru-RU" sz="2000">
                          <a:latin typeface="Times New Roman"/>
                          <a:ea typeface="Calibri"/>
                          <a:cs typeface="Times New Roman"/>
                        </a:rPr>
                        <a:t>3.</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000" dirty="0">
                          <a:latin typeface="Times New Roman"/>
                          <a:ea typeface="Calibri"/>
                          <a:cs typeface="Times New Roman"/>
                        </a:rPr>
                        <a:t>Mein Beruf hat mit der Legalität und mit Rechten zu tun.</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de-DE" sz="2000">
                          <a:latin typeface="Times New Roman"/>
                          <a:ea typeface="Calibri"/>
                          <a:cs typeface="Times New Roman"/>
                        </a:rPr>
                        <a:t> </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000">
                          <a:latin typeface="Times New Roman"/>
                          <a:ea typeface="Calibri"/>
                          <a:cs typeface="Times New Roman"/>
                        </a:rPr>
                        <a:t>  </a:t>
                      </a:r>
                      <a:r>
                        <a:rPr lang="ru-RU" sz="2000">
                          <a:latin typeface="Times New Roman"/>
                          <a:ea typeface="Calibri"/>
                          <a:cs typeface="Times New Roman"/>
                        </a:rPr>
                        <a:t>= ________________________________________________________</a:t>
                      </a:r>
                      <a:endParaRPr lang="uk-UA" sz="18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ru-RU" sz="2000">
                          <a:latin typeface="Times New Roman"/>
                          <a:ea typeface="Calibri"/>
                          <a:cs typeface="Times New Roman"/>
                        </a:rPr>
                        <a:t>4.</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000" dirty="0">
                          <a:latin typeface="Times New Roman"/>
                          <a:ea typeface="Calibri"/>
                          <a:cs typeface="Times New Roman"/>
                        </a:rPr>
                        <a:t>Ich mache Pläne für ein neues Gebäude in der Stadt.</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de-DE" sz="2000">
                          <a:latin typeface="Times New Roman"/>
                          <a:ea typeface="Calibri"/>
                          <a:cs typeface="Times New Roman"/>
                        </a:rPr>
                        <a:t> </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000">
                          <a:latin typeface="Times New Roman"/>
                          <a:ea typeface="Calibri"/>
                          <a:cs typeface="Times New Roman"/>
                        </a:rPr>
                        <a:t>  </a:t>
                      </a:r>
                      <a:r>
                        <a:rPr lang="ru-RU" sz="2000">
                          <a:latin typeface="Times New Roman"/>
                          <a:ea typeface="Calibri"/>
                          <a:cs typeface="Times New Roman"/>
                        </a:rPr>
                        <a:t>= ________________________________________________________</a:t>
                      </a:r>
                      <a:endParaRPr lang="uk-UA" sz="18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ru-RU" sz="2000">
                          <a:latin typeface="Times New Roman"/>
                          <a:ea typeface="Calibri"/>
                          <a:cs typeface="Times New Roman"/>
                        </a:rPr>
                        <a:t>5.</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000" dirty="0">
                          <a:latin typeface="Times New Roman"/>
                          <a:ea typeface="Calibri"/>
                          <a:cs typeface="Times New Roman"/>
                        </a:rPr>
                        <a:t>Ich habe einen kleinen Laden, wo ich viele Sachen verkaufe.</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de-DE" sz="2000">
                          <a:latin typeface="Times New Roman"/>
                          <a:ea typeface="Calibri"/>
                          <a:cs typeface="Times New Roman"/>
                        </a:rPr>
                        <a:t> </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000" dirty="0">
                          <a:latin typeface="Times New Roman"/>
                          <a:ea typeface="Calibri"/>
                          <a:cs typeface="Times New Roman"/>
                        </a:rPr>
                        <a:t>  </a:t>
                      </a:r>
                      <a:r>
                        <a:rPr lang="ru-RU" sz="2000" dirty="0">
                          <a:latin typeface="Times New Roman"/>
                          <a:ea typeface="Calibri"/>
                          <a:cs typeface="Times New Roman"/>
                        </a:rPr>
                        <a:t>= ________________________________________________________</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ru-RU" sz="2000">
                          <a:latin typeface="Times New Roman"/>
                          <a:ea typeface="Calibri"/>
                          <a:cs typeface="Times New Roman"/>
                        </a:rPr>
                        <a:t>6.</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000" dirty="0">
                          <a:latin typeface="Times New Roman"/>
                          <a:ea typeface="Calibri"/>
                          <a:cs typeface="Times New Roman"/>
                        </a:rPr>
                        <a:t>Ich spiele viele Rollen im Theater oder in Filmen.</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de-DE" sz="2000">
                          <a:latin typeface="Times New Roman"/>
                          <a:ea typeface="Calibri"/>
                          <a:cs typeface="Times New Roman"/>
                        </a:rPr>
                        <a:t> </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000">
                          <a:latin typeface="Times New Roman"/>
                          <a:ea typeface="Calibri"/>
                          <a:cs typeface="Times New Roman"/>
                        </a:rPr>
                        <a:t>  </a:t>
                      </a:r>
                      <a:r>
                        <a:rPr lang="ru-RU" sz="2000">
                          <a:latin typeface="Times New Roman"/>
                          <a:ea typeface="Calibri"/>
                          <a:cs typeface="Times New Roman"/>
                        </a:rPr>
                        <a:t>= ________________________________________________________</a:t>
                      </a:r>
                      <a:endParaRPr lang="uk-UA" sz="18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ru-RU" sz="2000">
                          <a:latin typeface="Times New Roman"/>
                          <a:ea typeface="Calibri"/>
                          <a:cs typeface="Times New Roman"/>
                        </a:rPr>
                        <a:t>7.</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000" dirty="0">
                          <a:latin typeface="Times New Roman"/>
                          <a:ea typeface="Calibri"/>
                          <a:cs typeface="Times New Roman"/>
                        </a:rPr>
                        <a:t>Ich finde und verkaufe dir ein neues Haus.</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de-DE" sz="2000">
                          <a:latin typeface="Times New Roman"/>
                          <a:ea typeface="Calibri"/>
                          <a:cs typeface="Times New Roman"/>
                        </a:rPr>
                        <a:t> </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000">
                          <a:latin typeface="Times New Roman"/>
                          <a:ea typeface="Calibri"/>
                          <a:cs typeface="Times New Roman"/>
                        </a:rPr>
                        <a:t>  </a:t>
                      </a:r>
                      <a:r>
                        <a:rPr lang="ru-RU" sz="2000">
                          <a:latin typeface="Times New Roman"/>
                          <a:ea typeface="Calibri"/>
                          <a:cs typeface="Times New Roman"/>
                        </a:rPr>
                        <a:t>= ________________________________________________________</a:t>
                      </a:r>
                      <a:endParaRPr lang="uk-UA" sz="180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ru-RU" sz="2000">
                          <a:latin typeface="Times New Roman"/>
                          <a:ea typeface="Calibri"/>
                          <a:cs typeface="Times New Roman"/>
                        </a:rPr>
                        <a:t>8.</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000" dirty="0">
                          <a:latin typeface="Times New Roman"/>
                          <a:ea typeface="Calibri"/>
                          <a:cs typeface="Times New Roman"/>
                        </a:rPr>
                        <a:t>Ich schneide, </a:t>
                      </a:r>
                      <a:r>
                        <a:rPr lang="de-DE" sz="2000" dirty="0" err="1">
                          <a:latin typeface="Times New Roman"/>
                          <a:ea typeface="Calibri"/>
                          <a:cs typeface="Times New Roman"/>
                        </a:rPr>
                        <a:t>föne</a:t>
                      </a:r>
                      <a:r>
                        <a:rPr lang="de-DE" sz="2000" dirty="0">
                          <a:latin typeface="Times New Roman"/>
                          <a:ea typeface="Calibri"/>
                          <a:cs typeface="Times New Roman"/>
                        </a:rPr>
                        <a:t>, und färbe dir die Haare.</a:t>
                      </a:r>
                      <a:endParaRPr lang="uk-UA" sz="1800" dirty="0">
                        <a:latin typeface="Calibri"/>
                        <a:ea typeface="Calibri"/>
                        <a:cs typeface="Times New Roman"/>
                      </a:endParaRPr>
                    </a:p>
                  </a:txBody>
                  <a:tcPr marL="9525" marR="9525" marT="9525" marB="9525">
                    <a:lnL>
                      <a:noFill/>
                    </a:lnL>
                    <a:lnR>
                      <a:noFill/>
                    </a:lnR>
                    <a:lnT>
                      <a:noFill/>
                    </a:lnT>
                    <a:lnB>
                      <a:noFill/>
                    </a:lnB>
                  </a:tcPr>
                </a:tc>
              </a:tr>
              <a:tr h="0">
                <a:tc>
                  <a:txBody>
                    <a:bodyPr/>
                    <a:lstStyle/>
                    <a:p>
                      <a:pPr>
                        <a:lnSpc>
                          <a:spcPct val="115000"/>
                        </a:lnSpc>
                        <a:spcAft>
                          <a:spcPts val="0"/>
                        </a:spcAft>
                      </a:pPr>
                      <a:r>
                        <a:rPr lang="de-DE" sz="2000">
                          <a:latin typeface="Times New Roman"/>
                          <a:ea typeface="Calibri"/>
                          <a:cs typeface="Times New Roman"/>
                        </a:rPr>
                        <a:t> </a:t>
                      </a:r>
                      <a:endParaRPr lang="uk-UA" sz="1800">
                        <a:latin typeface="Calibri"/>
                        <a:ea typeface="Calibri"/>
                        <a:cs typeface="Times New Roman"/>
                      </a:endParaRPr>
                    </a:p>
                  </a:txBody>
                  <a:tcPr marL="9525" marR="9525" marT="9525" marB="9525">
                    <a:lnL>
                      <a:noFill/>
                    </a:lnL>
                    <a:lnR>
                      <a:noFill/>
                    </a:lnR>
                    <a:lnT>
                      <a:noFill/>
                    </a:lnT>
                    <a:lnB>
                      <a:noFill/>
                    </a:lnB>
                  </a:tcPr>
                </a:tc>
                <a:tc>
                  <a:txBody>
                    <a:bodyPr/>
                    <a:lstStyle/>
                    <a:p>
                      <a:pPr>
                        <a:lnSpc>
                          <a:spcPct val="115000"/>
                        </a:lnSpc>
                        <a:spcAft>
                          <a:spcPts val="0"/>
                        </a:spcAft>
                      </a:pPr>
                      <a:r>
                        <a:rPr lang="de-DE" sz="2000" dirty="0">
                          <a:latin typeface="Times New Roman"/>
                          <a:ea typeface="Calibri"/>
                          <a:cs typeface="Times New Roman"/>
                        </a:rPr>
                        <a:t>  </a:t>
                      </a:r>
                      <a:r>
                        <a:rPr lang="ru-RU" sz="2000" dirty="0">
                          <a:latin typeface="Times New Roman"/>
                          <a:ea typeface="Calibri"/>
                          <a:cs typeface="Times New Roman"/>
                        </a:rPr>
                        <a:t>= ________________________________________________________</a:t>
                      </a:r>
                      <a:endParaRPr lang="uk-UA" sz="1800" dirty="0">
                        <a:latin typeface="Calibri"/>
                        <a:ea typeface="Calibri"/>
                        <a:cs typeface="Times New Roman"/>
                      </a:endParaRPr>
                    </a:p>
                  </a:txBody>
                  <a:tcPr marL="9525" marR="9525" marT="9525" marB="9525">
                    <a:lnL>
                      <a:noFill/>
                    </a:lnL>
                    <a:lnR>
                      <a:noFill/>
                    </a:lnR>
                    <a:lnT>
                      <a:noFill/>
                    </a:lnT>
                    <a:lnB>
                      <a:noFill/>
                    </a:lnB>
                  </a:tcPr>
                </a:tc>
              </a:tr>
            </a:tbl>
          </a:graphicData>
        </a:graphic>
      </p:graphicFrame>
      <p:sp>
        <p:nvSpPr>
          <p:cNvPr id="30721" name="Rectangle 1"/>
          <p:cNvSpPr>
            <a:spLocks noChangeArrowheads="1"/>
          </p:cNvSpPr>
          <p:nvPr/>
        </p:nvSpPr>
        <p:spPr bwMode="auto">
          <a:xfrm>
            <a:off x="2196935" y="137014"/>
            <a:ext cx="157655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Frauen</a:t>
            </a:r>
            <a:r>
              <a:rPr kumimoji="0" lang="ru-RU"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smtClean="0"/>
              <a:t>Welchen Beruf haben die Leute?</a:t>
            </a:r>
            <a:endParaRPr lang="uk-UA" dirty="0"/>
          </a:p>
        </p:txBody>
      </p:sp>
      <p:sp>
        <p:nvSpPr>
          <p:cNvPr id="4" name="Прямоугольник 3"/>
          <p:cNvSpPr/>
          <p:nvPr/>
        </p:nvSpPr>
        <p:spPr>
          <a:xfrm>
            <a:off x="838200" y="1531088"/>
            <a:ext cx="2073349" cy="1616149"/>
          </a:xfrm>
          <a:prstGeom prst="rect">
            <a:avLst/>
          </a:prstGeom>
          <a:ln w="28575">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smtClean="0"/>
              <a:t>Manfred arbeitet mit Katzen und Hunden; er ist</a:t>
            </a:r>
          </a:p>
          <a:p>
            <a:pPr algn="ctr"/>
            <a:r>
              <a:rPr lang="de-DE" dirty="0" smtClean="0"/>
              <a:t>_______.</a:t>
            </a:r>
            <a:endParaRPr lang="uk-UA" dirty="0"/>
          </a:p>
        </p:txBody>
      </p:sp>
      <p:sp>
        <p:nvSpPr>
          <p:cNvPr id="5" name="Прямоугольник 4"/>
          <p:cNvSpPr/>
          <p:nvPr/>
        </p:nvSpPr>
        <p:spPr>
          <a:xfrm>
            <a:off x="2911549" y="3668233"/>
            <a:ext cx="2073349" cy="1616149"/>
          </a:xfrm>
          <a:prstGeom prst="rect">
            <a:avLst/>
          </a:prstGeom>
          <a:ln w="28575">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smtClean="0"/>
              <a:t>Elke serviert das Essen im Restaurant; sie ist __________. </a:t>
            </a:r>
            <a:endParaRPr lang="uk-UA" dirty="0"/>
          </a:p>
        </p:txBody>
      </p:sp>
      <p:sp>
        <p:nvSpPr>
          <p:cNvPr id="6" name="Прямоугольник 5"/>
          <p:cNvSpPr/>
          <p:nvPr/>
        </p:nvSpPr>
        <p:spPr>
          <a:xfrm>
            <a:off x="558210" y="3668233"/>
            <a:ext cx="2073349" cy="1616149"/>
          </a:xfrm>
          <a:prstGeom prst="rect">
            <a:avLst/>
          </a:prstGeom>
          <a:ln w="28575">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smtClean="0"/>
              <a:t>Kurt hat Patienten, die Zahnschmerzen haben; er ist __________. </a:t>
            </a:r>
            <a:endParaRPr lang="uk-UA" dirty="0"/>
          </a:p>
        </p:txBody>
      </p:sp>
      <p:sp>
        <p:nvSpPr>
          <p:cNvPr id="7" name="Прямоугольник 6"/>
          <p:cNvSpPr/>
          <p:nvPr/>
        </p:nvSpPr>
        <p:spPr>
          <a:xfrm>
            <a:off x="8371367" y="1485013"/>
            <a:ext cx="2073349" cy="1616149"/>
          </a:xfrm>
          <a:prstGeom prst="rect">
            <a:avLst/>
          </a:prstGeom>
          <a:ln w="28575">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smtClean="0"/>
              <a:t>Heike macht die Zimmer im Haus sauber; sie ist __________.</a:t>
            </a:r>
            <a:endParaRPr lang="uk-UA" dirty="0"/>
          </a:p>
        </p:txBody>
      </p:sp>
      <p:sp>
        <p:nvSpPr>
          <p:cNvPr id="8" name="Прямоугольник 7"/>
          <p:cNvSpPr/>
          <p:nvPr/>
        </p:nvSpPr>
        <p:spPr>
          <a:xfrm>
            <a:off x="5807149" y="1485013"/>
            <a:ext cx="2073349" cy="1616149"/>
          </a:xfrm>
          <a:prstGeom prst="rect">
            <a:avLst/>
          </a:prstGeom>
          <a:ln w="28575">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smtClean="0"/>
              <a:t>Björn arbeitet mit Computern; er ist __________.</a:t>
            </a:r>
            <a:endParaRPr lang="uk-UA" dirty="0"/>
          </a:p>
        </p:txBody>
      </p:sp>
      <p:sp>
        <p:nvSpPr>
          <p:cNvPr id="9" name="Прямоугольник 8"/>
          <p:cNvSpPr/>
          <p:nvPr/>
        </p:nvSpPr>
        <p:spPr>
          <a:xfrm>
            <a:off x="3234070" y="1485013"/>
            <a:ext cx="2073349" cy="1616149"/>
          </a:xfrm>
          <a:prstGeom prst="rect">
            <a:avLst/>
          </a:prstGeom>
          <a:ln w="28575">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smtClean="0"/>
              <a:t>Ingrid bereitet das Essen im Restaurant vor; sie ist __________.</a:t>
            </a:r>
            <a:endParaRPr lang="uk-UA" dirty="0"/>
          </a:p>
        </p:txBody>
      </p:sp>
      <p:sp>
        <p:nvSpPr>
          <p:cNvPr id="10" name="Прямоугольник 9"/>
          <p:cNvSpPr/>
          <p:nvPr/>
        </p:nvSpPr>
        <p:spPr>
          <a:xfrm>
            <a:off x="7722781" y="3668233"/>
            <a:ext cx="2073349" cy="1616149"/>
          </a:xfrm>
          <a:prstGeom prst="rect">
            <a:avLst/>
          </a:prstGeom>
          <a:ln w="28575">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smtClean="0"/>
              <a:t>Birgit repariert das Auto, wenn es kaputt ist; sie ist __________. </a:t>
            </a:r>
            <a:endParaRPr lang="uk-UA" dirty="0"/>
          </a:p>
        </p:txBody>
      </p:sp>
      <p:sp>
        <p:nvSpPr>
          <p:cNvPr id="11" name="Прямоугольник 10"/>
          <p:cNvSpPr/>
          <p:nvPr/>
        </p:nvSpPr>
        <p:spPr>
          <a:xfrm>
            <a:off x="5307419" y="3668233"/>
            <a:ext cx="2073349" cy="1616149"/>
          </a:xfrm>
          <a:prstGeom prst="rect">
            <a:avLst/>
          </a:prstGeom>
          <a:ln w="28575">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smtClean="0"/>
              <a:t>Sven plant neue Designs für Autos; er ist __________.</a:t>
            </a:r>
            <a:endParaRPr lang="uk-U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smtClean="0"/>
              <a:t>Welchen Beruf haben die Leute?</a:t>
            </a:r>
            <a:endParaRPr lang="uk-UA" dirty="0"/>
          </a:p>
        </p:txBody>
      </p:sp>
      <p:sp>
        <p:nvSpPr>
          <p:cNvPr id="4" name="Прямоугольник 3"/>
          <p:cNvSpPr/>
          <p:nvPr/>
        </p:nvSpPr>
        <p:spPr>
          <a:xfrm>
            <a:off x="838200" y="1531088"/>
            <a:ext cx="2073349" cy="1616149"/>
          </a:xfrm>
          <a:prstGeom prst="rect">
            <a:avLst/>
          </a:prstGeom>
          <a:ln w="28575">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smtClean="0"/>
              <a:t>Werner macht Bilder auf Papier oder Leinwand; er ist __________.</a:t>
            </a:r>
            <a:endParaRPr lang="uk-UA" dirty="0"/>
          </a:p>
        </p:txBody>
      </p:sp>
      <p:sp>
        <p:nvSpPr>
          <p:cNvPr id="5" name="Прямоугольник 4"/>
          <p:cNvSpPr/>
          <p:nvPr/>
        </p:nvSpPr>
        <p:spPr>
          <a:xfrm>
            <a:off x="2911549" y="3668233"/>
            <a:ext cx="2073349" cy="1616149"/>
          </a:xfrm>
          <a:prstGeom prst="rect">
            <a:avLst/>
          </a:prstGeom>
          <a:ln w="28575">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smtClean="0"/>
              <a:t>Norbert repräsentiert Kriminelle vor Gericht; er ist _________.</a:t>
            </a:r>
            <a:endParaRPr lang="uk-UA" dirty="0"/>
          </a:p>
        </p:txBody>
      </p:sp>
      <p:sp>
        <p:nvSpPr>
          <p:cNvPr id="6" name="Прямоугольник 5"/>
          <p:cNvSpPr/>
          <p:nvPr/>
        </p:nvSpPr>
        <p:spPr>
          <a:xfrm>
            <a:off x="558210" y="3668233"/>
            <a:ext cx="2073349" cy="1616149"/>
          </a:xfrm>
          <a:prstGeom prst="rect">
            <a:avLst/>
          </a:prstGeom>
          <a:ln w="28575">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smtClean="0"/>
              <a:t>Jan spielt Gitarre und singt in Konzerten; er ist __________.</a:t>
            </a:r>
            <a:endParaRPr lang="uk-UA" dirty="0"/>
          </a:p>
        </p:txBody>
      </p:sp>
      <p:sp>
        <p:nvSpPr>
          <p:cNvPr id="7" name="Прямоугольник 6"/>
          <p:cNvSpPr/>
          <p:nvPr/>
        </p:nvSpPr>
        <p:spPr>
          <a:xfrm>
            <a:off x="8371367" y="1485013"/>
            <a:ext cx="2073349" cy="1616149"/>
          </a:xfrm>
          <a:prstGeom prst="rect">
            <a:avLst/>
          </a:prstGeom>
          <a:ln w="28575">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smtClean="0"/>
              <a:t>Lena hilft Passagieren im Flugzeug; sie ist __________.</a:t>
            </a:r>
            <a:endParaRPr lang="uk-UA" dirty="0"/>
          </a:p>
        </p:txBody>
      </p:sp>
      <p:sp>
        <p:nvSpPr>
          <p:cNvPr id="8" name="Прямоугольник 7"/>
          <p:cNvSpPr/>
          <p:nvPr/>
        </p:nvSpPr>
        <p:spPr>
          <a:xfrm>
            <a:off x="5807149" y="1485013"/>
            <a:ext cx="2073349" cy="1616149"/>
          </a:xfrm>
          <a:prstGeom prst="rect">
            <a:avLst/>
          </a:prstGeom>
          <a:ln w="28575">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smtClean="0"/>
              <a:t>Christoph hilft, wenn es ein Feuer gibt; er ist __________.</a:t>
            </a:r>
            <a:endParaRPr lang="uk-UA" dirty="0"/>
          </a:p>
        </p:txBody>
      </p:sp>
      <p:sp>
        <p:nvSpPr>
          <p:cNvPr id="9" name="Прямоугольник 8"/>
          <p:cNvSpPr/>
          <p:nvPr/>
        </p:nvSpPr>
        <p:spPr>
          <a:xfrm>
            <a:off x="3234070" y="1485013"/>
            <a:ext cx="2073349" cy="1616149"/>
          </a:xfrm>
          <a:prstGeom prst="rect">
            <a:avLst/>
          </a:prstGeom>
          <a:ln w="28575">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smtClean="0"/>
              <a:t>Anke macht neue Substanzen im Labor; sie ist __________</a:t>
            </a:r>
            <a:endParaRPr lang="uk-UA" dirty="0"/>
          </a:p>
        </p:txBody>
      </p:sp>
      <p:sp>
        <p:nvSpPr>
          <p:cNvPr id="10" name="Прямоугольник 9"/>
          <p:cNvSpPr/>
          <p:nvPr/>
        </p:nvSpPr>
        <p:spPr>
          <a:xfrm>
            <a:off x="7722781" y="3668233"/>
            <a:ext cx="2073349" cy="1616149"/>
          </a:xfrm>
          <a:prstGeom prst="rect">
            <a:avLst/>
          </a:prstGeom>
          <a:ln w="28575">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smtClean="0"/>
              <a:t>Beate arbeitet im Krankenhaus; sie ist __________.</a:t>
            </a:r>
            <a:endParaRPr lang="uk-UA" dirty="0"/>
          </a:p>
        </p:txBody>
      </p:sp>
      <p:sp>
        <p:nvSpPr>
          <p:cNvPr id="11" name="Прямоугольник 10"/>
          <p:cNvSpPr/>
          <p:nvPr/>
        </p:nvSpPr>
        <p:spPr>
          <a:xfrm>
            <a:off x="5307419" y="3668233"/>
            <a:ext cx="2073349" cy="1616149"/>
          </a:xfrm>
          <a:prstGeom prst="rect">
            <a:avLst/>
          </a:prstGeom>
          <a:ln w="28575">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smtClean="0"/>
              <a:t>Silke hilft, wenn Leute Bücher finden wollen; sie ist __________.</a:t>
            </a:r>
            <a:endParaRPr lang="uk-U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67592" y="1187532"/>
            <a:ext cx="9481457" cy="4351338"/>
          </a:xfrm>
        </p:spPr>
        <p:txBody>
          <a:bodyPr>
            <a:normAutofit fontScale="92500" lnSpcReduction="20000"/>
          </a:bodyPr>
          <a:lstStyle/>
          <a:p>
            <a:r>
              <a:rPr lang="de-DE" dirty="0" smtClean="0"/>
              <a:t>Redemittel:</a:t>
            </a:r>
          </a:p>
          <a:p>
            <a:r>
              <a:rPr lang="de-DE" dirty="0" smtClean="0"/>
              <a:t> Ich arbeite bei / in einer (einem) …</a:t>
            </a:r>
          </a:p>
          <a:p>
            <a:r>
              <a:rPr lang="de-DE" dirty="0" smtClean="0"/>
              <a:t> Ich muss … </a:t>
            </a:r>
          </a:p>
          <a:p>
            <a:r>
              <a:rPr lang="de-DE" dirty="0" smtClean="0"/>
              <a:t>Ich schreibe / spreche / lese / etc. ...</a:t>
            </a:r>
          </a:p>
          <a:p>
            <a:r>
              <a:rPr lang="de-DE" dirty="0" smtClean="0"/>
              <a:t> Für meine Arbeit brauche ich … </a:t>
            </a:r>
          </a:p>
          <a:p>
            <a:r>
              <a:rPr lang="de-DE" dirty="0" smtClean="0"/>
              <a:t>Meine Arbeit ist stressig / interessant /</a:t>
            </a:r>
            <a:r>
              <a:rPr lang="pl-PL" dirty="0" smtClean="0"/>
              <a:t>langweilig</a:t>
            </a:r>
            <a:r>
              <a:rPr lang="de-DE" dirty="0" smtClean="0"/>
              <a:t> etc. </a:t>
            </a:r>
          </a:p>
          <a:p>
            <a:r>
              <a:rPr lang="de-DE" dirty="0" smtClean="0"/>
              <a:t>Die Arbeit gefällt mir (nicht). </a:t>
            </a:r>
          </a:p>
          <a:p>
            <a:r>
              <a:rPr lang="de-DE" dirty="0" smtClean="0"/>
              <a:t>Das Gute / Interessante an der Arbeit ist …</a:t>
            </a:r>
            <a:endParaRPr lang="pl-PL" dirty="0" smtClean="0"/>
          </a:p>
          <a:p>
            <a:endParaRPr lang="pl-PL" dirty="0" smtClean="0"/>
          </a:p>
          <a:p>
            <a:r>
              <a:rPr lang="pl-PL" dirty="0" smtClean="0"/>
              <a:t>Von Kindheit an m</a:t>
            </a:r>
            <a:r>
              <a:rPr lang="uk-UA" dirty="0" smtClean="0">
                <a:latin typeface="Times New Roman"/>
                <a:cs typeface="Times New Roman"/>
              </a:rPr>
              <a:t>ӧ</a:t>
            </a:r>
            <a:r>
              <a:rPr lang="pl-PL" dirty="0" smtClean="0"/>
              <a:t>chte ich __________ werden.</a:t>
            </a:r>
            <a:br>
              <a:rPr lang="pl-PL" dirty="0" smtClean="0"/>
            </a:br>
            <a:r>
              <a:rPr lang="uk-UA" dirty="0" smtClean="0"/>
              <a:t>В дитинстві я хотів стати    ________.</a:t>
            </a:r>
            <a:endParaRPr lang="uk-U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r>
              <a:rPr lang="uk-UA" b="1" dirty="0" err="1" smtClean="0">
                <a:latin typeface="Times New Roman" pitchFamily="18" charset="0"/>
                <a:ea typeface="Calibri" pitchFamily="34" charset="0"/>
                <a:cs typeface="Times New Roman" pitchFamily="18" charset="0"/>
              </a:rPr>
              <a:t>Erg</a:t>
            </a:r>
            <a:r>
              <a:rPr lang="uk-UA" b="1" dirty="0" err="1" smtClean="0">
                <a:latin typeface="Calibri"/>
                <a:ea typeface="Calibri" pitchFamily="34" charset="0"/>
                <a:cs typeface="Times New Roman" pitchFamily="18" charset="0"/>
              </a:rPr>
              <a:t>ä</a:t>
            </a:r>
            <a:r>
              <a:rPr lang="uk-UA" b="1" dirty="0" err="1" smtClean="0">
                <a:latin typeface="Times New Roman" pitchFamily="18" charset="0"/>
                <a:ea typeface="Calibri" pitchFamily="34" charset="0"/>
                <a:cs typeface="Times New Roman" pitchFamily="18" charset="0"/>
              </a:rPr>
              <a:t>nzen</a:t>
            </a:r>
            <a:r>
              <a:rPr lang="uk-UA" b="1" dirty="0" smtClean="0">
                <a:latin typeface="Times New Roman" pitchFamily="18" charset="0"/>
                <a:ea typeface="Calibri" pitchFamily="34" charset="0"/>
                <a:cs typeface="Times New Roman" pitchFamily="18" charset="0"/>
              </a:rPr>
              <a:t> </a:t>
            </a:r>
            <a:r>
              <a:rPr lang="uk-UA" b="1" dirty="0" err="1" smtClean="0">
                <a:latin typeface="Times New Roman" pitchFamily="18" charset="0"/>
                <a:ea typeface="Calibri" pitchFamily="34" charset="0"/>
                <a:cs typeface="Times New Roman" pitchFamily="18" charset="0"/>
              </a:rPr>
              <a:t>Sie</a:t>
            </a:r>
            <a:r>
              <a:rPr lang="uk-UA" b="1" dirty="0" smtClean="0">
                <a:latin typeface="Times New Roman" pitchFamily="18" charset="0"/>
                <a:ea typeface="Calibri" pitchFamily="34" charset="0"/>
                <a:cs typeface="Times New Roman" pitchFamily="18" charset="0"/>
              </a:rPr>
              <a:t>.</a:t>
            </a:r>
            <a:endParaRPr lang="uk-UA" dirty="0"/>
          </a:p>
        </p:txBody>
      </p:sp>
      <p:graphicFrame>
        <p:nvGraphicFramePr>
          <p:cNvPr id="4" name="Таблица 3"/>
          <p:cNvGraphicFramePr>
            <a:graphicFrameLocks noGrp="1"/>
          </p:cNvGraphicFramePr>
          <p:nvPr/>
        </p:nvGraphicFramePr>
        <p:xfrm>
          <a:off x="2106361" y="1911927"/>
          <a:ext cx="7821410" cy="3785616"/>
        </p:xfrm>
        <a:graphic>
          <a:graphicData uri="http://schemas.openxmlformats.org/drawingml/2006/table">
            <a:tbl>
              <a:tblPr/>
              <a:tblGrid>
                <a:gridCol w="3866800"/>
                <a:gridCol w="3954610"/>
              </a:tblGrid>
              <a:tr h="0">
                <a:tc>
                  <a:txBody>
                    <a:bodyPr/>
                    <a:lstStyle/>
                    <a:p>
                      <a:pPr>
                        <a:lnSpc>
                          <a:spcPct val="115000"/>
                        </a:lnSpc>
                        <a:spcAft>
                          <a:spcPts val="0"/>
                        </a:spcAft>
                      </a:pPr>
                      <a:r>
                        <a:rPr lang="uk-UA" sz="1800" dirty="0">
                          <a:latin typeface="Times New Roman"/>
                          <a:ea typeface="Times New Roman"/>
                          <a:cs typeface="Times New Roman"/>
                        </a:rPr>
                        <a:t>1. </a:t>
                      </a:r>
                      <a:r>
                        <a:rPr lang="uk-UA" sz="1800" dirty="0" err="1">
                          <a:latin typeface="Times New Roman"/>
                          <a:ea typeface="Times New Roman"/>
                          <a:cs typeface="Times New Roman"/>
                        </a:rPr>
                        <a:t>die</a:t>
                      </a:r>
                      <a:r>
                        <a:rPr lang="uk-UA" sz="1800" dirty="0">
                          <a:latin typeface="Times New Roman"/>
                          <a:ea typeface="Times New Roman"/>
                          <a:cs typeface="Times New Roman"/>
                        </a:rPr>
                        <a:t> </a:t>
                      </a:r>
                      <a:r>
                        <a:rPr lang="uk-UA" sz="1800" dirty="0" err="1">
                          <a:latin typeface="Times New Roman"/>
                          <a:ea typeface="Times New Roman"/>
                          <a:cs typeface="Times New Roman"/>
                        </a:rPr>
                        <a:t>Lehrerin</a:t>
                      </a:r>
                      <a:endParaRPr lang="uk-UA" sz="18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uk-UA" sz="1800" dirty="0" err="1">
                          <a:latin typeface="Times New Roman"/>
                          <a:ea typeface="Times New Roman"/>
                          <a:cs typeface="Times New Roman"/>
                        </a:rPr>
                        <a:t>der</a:t>
                      </a:r>
                      <a:r>
                        <a:rPr lang="uk-UA" sz="1800" dirty="0">
                          <a:latin typeface="Times New Roman"/>
                          <a:ea typeface="Times New Roman"/>
                          <a:cs typeface="Times New Roman"/>
                        </a:rPr>
                        <a:t> </a:t>
                      </a:r>
                      <a:r>
                        <a:rPr lang="uk-UA" sz="1800" i="1" dirty="0" err="1">
                          <a:latin typeface="Times New Roman"/>
                          <a:ea typeface="Times New Roman"/>
                          <a:cs typeface="Times New Roman"/>
                        </a:rPr>
                        <a:t>Lehrer</a:t>
                      </a:r>
                      <a:endParaRPr lang="uk-UA" sz="1800" dirty="0">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uk-UA" sz="1800">
                          <a:latin typeface="Times New Roman"/>
                          <a:ea typeface="Times New Roman"/>
                          <a:cs typeface="Times New Roman"/>
                        </a:rPr>
                        <a:t>2. die __________________________</a:t>
                      </a:r>
                      <a:endParaRPr lang="uk-UA" sz="18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uk-UA" sz="1800" dirty="0" err="1">
                          <a:latin typeface="Times New Roman"/>
                          <a:ea typeface="Times New Roman"/>
                          <a:cs typeface="Times New Roman"/>
                        </a:rPr>
                        <a:t>der</a:t>
                      </a:r>
                      <a:r>
                        <a:rPr lang="uk-UA" sz="1800" dirty="0">
                          <a:latin typeface="Times New Roman"/>
                          <a:ea typeface="Times New Roman"/>
                          <a:cs typeface="Times New Roman"/>
                        </a:rPr>
                        <a:t> </a:t>
                      </a:r>
                      <a:r>
                        <a:rPr lang="uk-UA" sz="1800" dirty="0" err="1">
                          <a:latin typeface="Times New Roman"/>
                          <a:ea typeface="Times New Roman"/>
                          <a:cs typeface="Times New Roman"/>
                        </a:rPr>
                        <a:t>Gärtner</a:t>
                      </a:r>
                      <a:endParaRPr lang="uk-UA" sz="1800" dirty="0">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uk-UA" sz="1800">
                          <a:latin typeface="Times New Roman"/>
                          <a:ea typeface="Times New Roman"/>
                          <a:cs typeface="Times New Roman"/>
                        </a:rPr>
                        <a:t>3. die __________________________</a:t>
                      </a:r>
                      <a:endParaRPr lang="uk-UA" sz="18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uk-UA" sz="1800" dirty="0" err="1">
                          <a:latin typeface="Times New Roman"/>
                          <a:ea typeface="Times New Roman"/>
                          <a:cs typeface="Times New Roman"/>
                        </a:rPr>
                        <a:t>der</a:t>
                      </a:r>
                      <a:r>
                        <a:rPr lang="uk-UA" sz="1800" dirty="0">
                          <a:latin typeface="Times New Roman"/>
                          <a:ea typeface="Times New Roman"/>
                          <a:cs typeface="Times New Roman"/>
                        </a:rPr>
                        <a:t> </a:t>
                      </a:r>
                      <a:r>
                        <a:rPr lang="uk-UA" sz="1800" dirty="0" err="1">
                          <a:latin typeface="Times New Roman"/>
                          <a:ea typeface="Times New Roman"/>
                          <a:cs typeface="Times New Roman"/>
                        </a:rPr>
                        <a:t>Kellner</a:t>
                      </a:r>
                      <a:endParaRPr lang="uk-UA" sz="1800" dirty="0">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uk-UA" sz="1800">
                          <a:latin typeface="Times New Roman"/>
                          <a:ea typeface="Times New Roman"/>
                          <a:cs typeface="Times New Roman"/>
                        </a:rPr>
                        <a:t>4. die __________________________</a:t>
                      </a:r>
                      <a:endParaRPr lang="uk-UA" sz="18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uk-UA" sz="1800" dirty="0" err="1">
                          <a:latin typeface="Times New Roman"/>
                          <a:ea typeface="Times New Roman"/>
                          <a:cs typeface="Times New Roman"/>
                        </a:rPr>
                        <a:t>der</a:t>
                      </a:r>
                      <a:r>
                        <a:rPr lang="uk-UA" sz="1800" dirty="0">
                          <a:latin typeface="Times New Roman"/>
                          <a:ea typeface="Times New Roman"/>
                          <a:cs typeface="Times New Roman"/>
                        </a:rPr>
                        <a:t> </a:t>
                      </a:r>
                      <a:r>
                        <a:rPr lang="uk-UA" sz="1800" dirty="0" err="1">
                          <a:latin typeface="Times New Roman"/>
                          <a:ea typeface="Times New Roman"/>
                          <a:cs typeface="Times New Roman"/>
                        </a:rPr>
                        <a:t>Friseur</a:t>
                      </a:r>
                      <a:endParaRPr lang="uk-UA" sz="1800" dirty="0">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uk-UA" sz="1800">
                          <a:latin typeface="Times New Roman"/>
                          <a:ea typeface="Times New Roman"/>
                          <a:cs typeface="Times New Roman"/>
                        </a:rPr>
                        <a:t>5. die __________________________</a:t>
                      </a:r>
                      <a:endParaRPr lang="uk-UA" sz="18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uk-UA" sz="1800" dirty="0" err="1">
                          <a:latin typeface="Times New Roman"/>
                          <a:ea typeface="Times New Roman"/>
                          <a:cs typeface="Times New Roman"/>
                        </a:rPr>
                        <a:t>der</a:t>
                      </a:r>
                      <a:r>
                        <a:rPr lang="uk-UA" sz="1800" dirty="0">
                          <a:latin typeface="Times New Roman"/>
                          <a:ea typeface="Times New Roman"/>
                          <a:cs typeface="Times New Roman"/>
                        </a:rPr>
                        <a:t> </a:t>
                      </a:r>
                      <a:r>
                        <a:rPr lang="uk-UA" sz="1800" dirty="0" err="1">
                          <a:latin typeface="Times New Roman"/>
                          <a:ea typeface="Times New Roman"/>
                          <a:cs typeface="Times New Roman"/>
                        </a:rPr>
                        <a:t>Musiker</a:t>
                      </a:r>
                      <a:endParaRPr lang="uk-UA" sz="1800" dirty="0">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uk-UA" sz="1800" dirty="0">
                          <a:latin typeface="Times New Roman"/>
                          <a:ea typeface="Times New Roman"/>
                          <a:cs typeface="Times New Roman"/>
                        </a:rPr>
                        <a:t>6. </a:t>
                      </a:r>
                      <a:r>
                        <a:rPr lang="uk-UA" sz="1800" dirty="0" err="1">
                          <a:latin typeface="Times New Roman"/>
                          <a:ea typeface="Times New Roman"/>
                          <a:cs typeface="Times New Roman"/>
                        </a:rPr>
                        <a:t>die</a:t>
                      </a:r>
                      <a:r>
                        <a:rPr lang="uk-UA" sz="1800" dirty="0">
                          <a:latin typeface="Times New Roman"/>
                          <a:ea typeface="Times New Roman"/>
                          <a:cs typeface="Times New Roman"/>
                        </a:rPr>
                        <a:t> </a:t>
                      </a:r>
                      <a:r>
                        <a:rPr lang="uk-UA" sz="1800" dirty="0" err="1">
                          <a:latin typeface="Times New Roman"/>
                          <a:ea typeface="Times New Roman"/>
                          <a:cs typeface="Times New Roman"/>
                        </a:rPr>
                        <a:t>Köchin</a:t>
                      </a:r>
                      <a:endParaRPr lang="uk-UA" sz="18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uk-UA" sz="1800">
                          <a:latin typeface="Times New Roman"/>
                          <a:ea typeface="Times New Roman"/>
                          <a:cs typeface="Times New Roman"/>
                        </a:rPr>
                        <a:t>der __________________________</a:t>
                      </a:r>
                      <a:endParaRPr lang="uk-UA" sz="1800">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uk-UA" sz="1800" dirty="0">
                          <a:latin typeface="Times New Roman"/>
                          <a:ea typeface="Times New Roman"/>
                          <a:cs typeface="Times New Roman"/>
                        </a:rPr>
                        <a:t>7. </a:t>
                      </a:r>
                      <a:r>
                        <a:rPr lang="uk-UA" sz="1800" dirty="0" err="1">
                          <a:latin typeface="Times New Roman"/>
                          <a:ea typeface="Times New Roman"/>
                          <a:cs typeface="Times New Roman"/>
                        </a:rPr>
                        <a:t>die</a:t>
                      </a:r>
                      <a:r>
                        <a:rPr lang="uk-UA" sz="1800" dirty="0">
                          <a:latin typeface="Times New Roman"/>
                          <a:ea typeface="Times New Roman"/>
                          <a:cs typeface="Times New Roman"/>
                        </a:rPr>
                        <a:t> __________________________</a:t>
                      </a:r>
                      <a:endParaRPr lang="uk-UA" sz="18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uk-UA" sz="1800" dirty="0" err="1">
                          <a:latin typeface="Times New Roman"/>
                          <a:ea typeface="Times New Roman"/>
                          <a:cs typeface="Times New Roman"/>
                        </a:rPr>
                        <a:t>der</a:t>
                      </a:r>
                      <a:r>
                        <a:rPr lang="uk-UA" sz="1800" dirty="0">
                          <a:latin typeface="Times New Roman"/>
                          <a:ea typeface="Times New Roman"/>
                          <a:cs typeface="Times New Roman"/>
                        </a:rPr>
                        <a:t> </a:t>
                      </a:r>
                      <a:r>
                        <a:rPr lang="uk-UA" sz="1800" dirty="0" err="1">
                          <a:latin typeface="Times New Roman"/>
                          <a:ea typeface="Times New Roman"/>
                          <a:cs typeface="Times New Roman"/>
                        </a:rPr>
                        <a:t>Bäcker</a:t>
                      </a:r>
                      <a:endParaRPr lang="uk-UA" sz="1800" dirty="0">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uk-UA" sz="1800" dirty="0">
                          <a:latin typeface="Times New Roman"/>
                          <a:ea typeface="Times New Roman"/>
                          <a:cs typeface="Times New Roman"/>
                        </a:rPr>
                        <a:t>8. </a:t>
                      </a:r>
                      <a:r>
                        <a:rPr lang="uk-UA" sz="1800" dirty="0" err="1">
                          <a:latin typeface="Times New Roman"/>
                          <a:ea typeface="Times New Roman"/>
                          <a:cs typeface="Times New Roman"/>
                        </a:rPr>
                        <a:t>die</a:t>
                      </a:r>
                      <a:r>
                        <a:rPr lang="uk-UA" sz="1800" dirty="0">
                          <a:latin typeface="Times New Roman"/>
                          <a:ea typeface="Times New Roman"/>
                          <a:cs typeface="Times New Roman"/>
                        </a:rPr>
                        <a:t> __________________________</a:t>
                      </a:r>
                      <a:endParaRPr lang="uk-UA" sz="1800" dirty="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uk-UA" sz="1800" dirty="0" err="1">
                          <a:latin typeface="Times New Roman"/>
                          <a:ea typeface="Times New Roman"/>
                          <a:cs typeface="Times New Roman"/>
                        </a:rPr>
                        <a:t>der</a:t>
                      </a:r>
                      <a:r>
                        <a:rPr lang="uk-UA" sz="1800" dirty="0">
                          <a:latin typeface="Times New Roman"/>
                          <a:ea typeface="Times New Roman"/>
                          <a:cs typeface="Times New Roman"/>
                        </a:rPr>
                        <a:t> </a:t>
                      </a:r>
                      <a:r>
                        <a:rPr lang="uk-UA" sz="1800" dirty="0" err="1">
                          <a:latin typeface="Times New Roman"/>
                          <a:ea typeface="Times New Roman"/>
                          <a:cs typeface="Times New Roman"/>
                        </a:rPr>
                        <a:t>Bankangestellter</a:t>
                      </a:r>
                      <a:endParaRPr lang="uk-UA" sz="1800" dirty="0">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uk-UA" sz="1800">
                          <a:latin typeface="Times New Roman"/>
                          <a:ea typeface="Times New Roman"/>
                          <a:cs typeface="Times New Roman"/>
                        </a:rPr>
                        <a:t>9. die Putzfrau</a:t>
                      </a:r>
                      <a:endParaRPr lang="uk-UA" sz="18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uk-UA" sz="1800" dirty="0" err="1">
                          <a:latin typeface="Times New Roman"/>
                          <a:ea typeface="Times New Roman"/>
                          <a:cs typeface="Times New Roman"/>
                        </a:rPr>
                        <a:t>der</a:t>
                      </a:r>
                      <a:r>
                        <a:rPr lang="uk-UA" sz="1800" dirty="0">
                          <a:latin typeface="Times New Roman"/>
                          <a:ea typeface="Times New Roman"/>
                          <a:cs typeface="Times New Roman"/>
                        </a:rPr>
                        <a:t> __________________________</a:t>
                      </a:r>
                      <a:endParaRPr lang="uk-UA" sz="1800" dirty="0">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uk-UA" sz="1800">
                          <a:latin typeface="Times New Roman"/>
                          <a:ea typeface="Times New Roman"/>
                          <a:cs typeface="Times New Roman"/>
                        </a:rPr>
                        <a:t>10. die Automechanikerin</a:t>
                      </a:r>
                      <a:endParaRPr lang="uk-UA" sz="18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uk-UA" sz="1800" dirty="0" err="1">
                          <a:latin typeface="Times New Roman"/>
                          <a:ea typeface="Times New Roman"/>
                          <a:cs typeface="Times New Roman"/>
                        </a:rPr>
                        <a:t>der</a:t>
                      </a:r>
                      <a:r>
                        <a:rPr lang="uk-UA" sz="1800" dirty="0">
                          <a:latin typeface="Times New Roman"/>
                          <a:ea typeface="Times New Roman"/>
                          <a:cs typeface="Times New Roman"/>
                        </a:rPr>
                        <a:t> __________________________</a:t>
                      </a:r>
                      <a:endParaRPr lang="uk-UA" sz="1800" dirty="0">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uk-UA" sz="1800">
                          <a:latin typeface="Times New Roman"/>
                          <a:ea typeface="Times New Roman"/>
                          <a:cs typeface="Times New Roman"/>
                        </a:rPr>
                        <a:t>11. die ________________________</a:t>
                      </a:r>
                      <a:endParaRPr lang="uk-UA" sz="18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uk-UA" sz="1800" dirty="0" err="1">
                          <a:latin typeface="Times New Roman"/>
                          <a:ea typeface="Times New Roman"/>
                          <a:cs typeface="Times New Roman"/>
                        </a:rPr>
                        <a:t>der</a:t>
                      </a:r>
                      <a:r>
                        <a:rPr lang="uk-UA" sz="1800" dirty="0">
                          <a:latin typeface="Times New Roman"/>
                          <a:ea typeface="Times New Roman"/>
                          <a:cs typeface="Times New Roman"/>
                        </a:rPr>
                        <a:t> </a:t>
                      </a:r>
                      <a:r>
                        <a:rPr lang="uk-UA" sz="1800" dirty="0" err="1">
                          <a:latin typeface="Times New Roman"/>
                          <a:ea typeface="Times New Roman"/>
                          <a:cs typeface="Times New Roman"/>
                        </a:rPr>
                        <a:t>Bauarbeiter</a:t>
                      </a:r>
                      <a:endParaRPr lang="uk-UA" sz="1800" dirty="0">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uk-UA" sz="1800">
                          <a:latin typeface="Times New Roman"/>
                          <a:ea typeface="Times New Roman"/>
                          <a:cs typeface="Times New Roman"/>
                        </a:rPr>
                        <a:t>12. die Fotografin</a:t>
                      </a:r>
                      <a:endParaRPr lang="uk-UA" sz="1800">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uk-UA" sz="1800" dirty="0" err="1">
                          <a:latin typeface="Times New Roman"/>
                          <a:ea typeface="Times New Roman"/>
                          <a:cs typeface="Times New Roman"/>
                        </a:rPr>
                        <a:t>der</a:t>
                      </a:r>
                      <a:r>
                        <a:rPr lang="uk-UA" sz="1800" dirty="0">
                          <a:latin typeface="Times New Roman"/>
                          <a:ea typeface="Times New Roman"/>
                          <a:cs typeface="Times New Roman"/>
                        </a:rPr>
                        <a:t> __________________________</a:t>
                      </a:r>
                      <a:endParaRPr lang="uk-UA" sz="1800" dirty="0">
                        <a:latin typeface="Calibri"/>
                        <a:ea typeface="Calibri"/>
                        <a:cs typeface="Times New Roman"/>
                      </a:endParaRPr>
                    </a:p>
                  </a:txBody>
                  <a:tcPr marL="68580" marR="68580" marT="0" marB="0">
                    <a:lnL>
                      <a:noFill/>
                    </a:lnL>
                    <a:lnR>
                      <a:noFill/>
                    </a:lnR>
                    <a:lnT>
                      <a:noFill/>
                    </a:lnT>
                    <a:lnB>
                      <a:noFill/>
                    </a:lnB>
                  </a:tcPr>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5665</TotalTime>
  <Words>1911</Words>
  <Application>Microsoft Macintosh PowerPoint</Application>
  <PresentationFormat>Произвольный</PresentationFormat>
  <Paragraphs>326</Paragraphs>
  <Slides>31</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31</vt:i4>
      </vt:variant>
    </vt:vector>
  </HeadingPairs>
  <TitlesOfParts>
    <vt:vector size="33" baseType="lpstr">
      <vt:lpstr>Office Theme</vt:lpstr>
      <vt:lpstr>Точковий рисунок</vt:lpstr>
      <vt:lpstr>Deutsch leicht und interessant</vt:lpstr>
      <vt:lpstr>Wer ist das?</vt:lpstr>
      <vt:lpstr>Ordnen Sie die Berufe den Fotos zu.</vt:lpstr>
      <vt:lpstr>Wer ist das?</vt:lpstr>
      <vt:lpstr>Wer ist das?</vt:lpstr>
      <vt:lpstr>Welchen Beruf haben die Leute?</vt:lpstr>
      <vt:lpstr>Welchen Beruf haben die Leute?</vt:lpstr>
      <vt:lpstr>Слайд 8</vt:lpstr>
      <vt:lpstr>Ergänzen Sie.</vt:lpstr>
      <vt:lpstr>WAS ICH EINMAL WERDEN MÖCHTE</vt:lpstr>
      <vt:lpstr>Слайд 11</vt:lpstr>
      <vt:lpstr>Слайд 12</vt:lpstr>
      <vt:lpstr>Слайд 13</vt:lpstr>
      <vt:lpstr>Finden Sie für jedes Wort ein Synonym</vt:lpstr>
      <vt:lpstr>Слайд 15</vt:lpstr>
      <vt:lpstr>Слайд 16</vt:lpstr>
      <vt:lpstr>Слайд 17</vt:lpstr>
      <vt:lpstr>Слайд 18</vt:lpstr>
      <vt:lpstr>Слайд 19</vt:lpstr>
      <vt:lpstr>Слайд 20</vt:lpstr>
      <vt:lpstr>C. Wie muss er/sie sein? Schreiben Sie ein Adjektiv in jede Lücke, um zu beschreiben, wie die Person sein soll. (There are many possible correct answers, you’ll just need to think of an important characteristic for each job.)</vt:lpstr>
      <vt:lpstr>D. Wie soll er/sie NICHT sein? Schreiben Sie ein Adjektiv in jede Lücke, um zu beschreiben, wie die Person NICHT sein soll. (Remember that with most words, you can add an ‘un-’ prefix, like in English.)</vt:lpstr>
      <vt:lpstr>E. Gegenteile. Finden Sie für jedes Wort sein Gegenteil (=opposite).</vt:lpstr>
      <vt:lpstr>F. Synonyme. Finden Sie für jedes Wort ein Synonym.</vt:lpstr>
      <vt:lpstr>Zu Hause hӧren</vt:lpstr>
      <vt:lpstr>Слайд 26</vt:lpstr>
      <vt:lpstr>Слайд 27</vt:lpstr>
      <vt:lpstr>Слайд 28</vt:lpstr>
      <vt:lpstr>Слайд 29</vt:lpstr>
      <vt:lpstr>Слайд 30</vt:lpstr>
      <vt:lpstr>Слайд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Microsoft Office User</dc:creator>
  <cp:lastModifiedBy>User</cp:lastModifiedBy>
  <cp:revision>70</cp:revision>
  <dcterms:created xsi:type="dcterms:W3CDTF">2022-01-31T14:40:29Z</dcterms:created>
  <dcterms:modified xsi:type="dcterms:W3CDTF">2022-08-15T14:50:56Z</dcterms:modified>
</cp:coreProperties>
</file>