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2" r:id="rId5"/>
    <p:sldId id="277" r:id="rId6"/>
    <p:sldId id="276" r:id="rId7"/>
    <p:sldId id="278" r:id="rId8"/>
    <p:sldId id="279" r:id="rId9"/>
    <p:sldId id="270" r:id="rId10"/>
    <p:sldId id="280" r:id="rId11"/>
    <p:sldId id="272" r:id="rId12"/>
    <p:sldId id="281" r:id="rId13"/>
    <p:sldId id="282" r:id="rId14"/>
    <p:sldId id="283" r:id="rId15"/>
    <p:sldId id="284" r:id="rId16"/>
    <p:sldId id="275" r:id="rId17"/>
    <p:sldId id="285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63588" y="332656"/>
            <a:ext cx="6732748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600" b="1" dirty="0"/>
              <a:t>Тема </a:t>
            </a:r>
            <a:r>
              <a:rPr lang="ru-RU" sz="3600" b="1" dirty="0" smtClean="0"/>
              <a:t>5. </a:t>
            </a:r>
            <a:r>
              <a:rPr lang="ru-RU" sz="3600" b="1" dirty="0"/>
              <a:t>Статистика </a:t>
            </a:r>
            <a:endParaRPr lang="ru-RU" sz="3600" b="1" dirty="0" smtClean="0"/>
          </a:p>
          <a:p>
            <a:pPr algn="ctr"/>
            <a:r>
              <a:rPr lang="ru-RU" sz="3600" b="1" dirty="0" err="1" smtClean="0"/>
              <a:t>фінансів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підприємства</a:t>
            </a:r>
            <a:endParaRPr lang="uk-UA" sz="3600" b="1" dirty="0"/>
          </a:p>
        </p:txBody>
      </p:sp>
      <p:pic>
        <p:nvPicPr>
          <p:cNvPr id="1028" name="Picture 4" descr="Оценка бизнеса в Москве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00808"/>
            <a:ext cx="8064896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474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195736" y="228600"/>
            <a:ext cx="6570312" cy="990600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uk-UA" sz="3200" b="1" dirty="0"/>
              <a:t>Основні показники оцінки майнового стану підприємств: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276872"/>
            <a:ext cx="7433905" cy="9957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272605"/>
            <a:ext cx="7416824" cy="29022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277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195736" y="228600"/>
            <a:ext cx="6570312" cy="990600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uk-UA" sz="3200" b="1" dirty="0"/>
              <a:t>Основні показники оцінки майнового стану підприємств:</a:t>
            </a: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628800"/>
            <a:ext cx="6985817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0202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3600" b="1" dirty="0"/>
              <a:t>Основні показники ліквідності та </a:t>
            </a:r>
            <a:r>
              <a:rPr lang="uk-UA" sz="3600" b="1" dirty="0" smtClean="0"/>
              <a:t>платоспроможності</a:t>
            </a:r>
            <a:endParaRPr lang="uk-UA" sz="36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844824"/>
            <a:ext cx="8352928" cy="923330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Поточна </a:t>
            </a:r>
            <a:r>
              <a:rPr lang="uk-UA" b="1" dirty="0">
                <a:solidFill>
                  <a:srgbClr val="FF0000"/>
                </a:solidFill>
              </a:rPr>
              <a:t>платоспроможність</a:t>
            </a:r>
            <a:r>
              <a:rPr lang="uk-UA" dirty="0"/>
              <a:t>, яка означає наявність у </a:t>
            </a:r>
            <a:r>
              <a:rPr lang="uk-UA" dirty="0" smtClean="0"/>
              <a:t>достатньому </a:t>
            </a:r>
            <a:r>
              <a:rPr lang="uk-UA" dirty="0"/>
              <a:t>обсязі коштів і їх еквівалентів для розрахунків за кредиторською заборгованістю, що вимагає негайного погашення</a:t>
            </a:r>
            <a:r>
              <a:rPr lang="uk-UA" dirty="0" smtClean="0"/>
              <a:t>.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18728" y="3284984"/>
            <a:ext cx="8139577" cy="1200329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b="1" dirty="0">
                <a:solidFill>
                  <a:srgbClr val="FF0000"/>
                </a:solidFill>
              </a:rPr>
              <a:t>Перспективна платоспроможність</a:t>
            </a:r>
            <a:r>
              <a:rPr lang="uk-UA" dirty="0"/>
              <a:t>, яка забезпечується узгодженістю зобов’язань і платіжних засобів протягом прогнозного періоду</a:t>
            </a:r>
            <a:r>
              <a:rPr lang="uk-UA" dirty="0" smtClean="0"/>
              <a:t>, </a:t>
            </a:r>
            <a:r>
              <a:rPr lang="uk-UA" dirty="0"/>
              <a:t>що, в свою чергу, залежить від складу, обсягів і ступеня ліквідності, як поточних активів, так і швидкості настання погашення поточних </a:t>
            </a:r>
            <a:r>
              <a:rPr lang="uk-UA" dirty="0" smtClean="0"/>
              <a:t>зобов’язань.</a:t>
            </a:r>
            <a:endParaRPr lang="uk-UA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27584" y="5013176"/>
            <a:ext cx="7992888" cy="923330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b="1" dirty="0">
                <a:solidFill>
                  <a:srgbClr val="FF0000"/>
                </a:solidFill>
              </a:rPr>
              <a:t>Аналіз ліквідності балансу </a:t>
            </a:r>
            <a:r>
              <a:rPr lang="uk-UA" dirty="0"/>
              <a:t>полягає в порівнянні коштів активу, згрупованих за ступенем їх ліквідності, з короткостроковими </a:t>
            </a:r>
            <a:r>
              <a:rPr lang="uk-UA" dirty="0" smtClean="0"/>
              <a:t>зобов’язаннями </a:t>
            </a:r>
            <a:r>
              <a:rPr lang="uk-UA" dirty="0"/>
              <a:t>пасиву, згрупованих за ступенем терміновості їх </a:t>
            </a:r>
            <a:r>
              <a:rPr lang="uk-UA" dirty="0" smtClean="0"/>
              <a:t>погашення</a:t>
            </a:r>
            <a:r>
              <a:rPr lang="uk-U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949188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uk-UA" b="1" dirty="0" smtClean="0">
                <a:solidFill>
                  <a:schemeClr val="tx1"/>
                </a:solidFill>
              </a:rPr>
              <a:t>Прибуток підприємства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772816"/>
            <a:ext cx="8280920" cy="646331"/>
          </a:xfrm>
          <a:prstGeom prst="rect">
            <a:avLst/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b="1" dirty="0">
                <a:solidFill>
                  <a:srgbClr val="FF0000"/>
                </a:solidFill>
              </a:rPr>
              <a:t>Прибуток</a:t>
            </a:r>
            <a:r>
              <a:rPr lang="uk-UA" dirty="0"/>
              <a:t> — це економічна категорія, яка комплексно відображає господарюючу діяльність підприємства у формі грошових </a:t>
            </a:r>
            <a:r>
              <a:rPr lang="uk-UA" dirty="0" smtClean="0"/>
              <a:t>нагромаджень </a:t>
            </a:r>
            <a:endParaRPr lang="uk-UA" dirty="0"/>
          </a:p>
        </p:txBody>
      </p:sp>
      <p:pic>
        <p:nvPicPr>
          <p:cNvPr id="6146" name="Picture 2" descr="Встигність сплатити податок на прибуток за 2019 рі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636912"/>
            <a:ext cx="7173726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7443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2800" b="1" dirty="0"/>
              <a:t>При вивченні та аналізі прибутку підприємства розрізняють </a:t>
            </a:r>
            <a:r>
              <a:rPr lang="uk-UA" sz="2800" b="1" dirty="0" smtClean="0"/>
              <a:t>наступні </a:t>
            </a:r>
            <a:r>
              <a:rPr lang="uk-UA" sz="2800" b="1" dirty="0"/>
              <a:t>його види</a:t>
            </a:r>
            <a:r>
              <a:rPr lang="uk-UA" sz="2800" b="1" dirty="0" smtClean="0"/>
              <a:t>:</a:t>
            </a:r>
            <a:endParaRPr lang="uk-UA" sz="28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844824"/>
            <a:ext cx="8712968" cy="397031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dirty="0"/>
              <a:t>• </a:t>
            </a:r>
            <a:r>
              <a:rPr lang="uk-UA" b="1" dirty="0">
                <a:solidFill>
                  <a:srgbClr val="0070C0"/>
                </a:solidFill>
              </a:rPr>
              <a:t>Валовий прибуток</a:t>
            </a:r>
            <a:r>
              <a:rPr lang="uk-UA" dirty="0"/>
              <a:t>, який являє собою загальний обсяг прибутку підприємства і розраховується як різниця, між чистим доходом від </a:t>
            </a:r>
            <a:r>
              <a:rPr lang="uk-UA" dirty="0" smtClean="0"/>
              <a:t>реалізації </a:t>
            </a:r>
            <a:r>
              <a:rPr lang="uk-UA" dirty="0"/>
              <a:t>продукції (робіт, послуг) і собівартістю реалізованої продукції (робіт, послуг).</a:t>
            </a:r>
          </a:p>
          <a:p>
            <a:endParaRPr lang="uk-UA" dirty="0" smtClean="0"/>
          </a:p>
          <a:p>
            <a:r>
              <a:rPr lang="uk-UA" dirty="0" smtClean="0"/>
              <a:t>• </a:t>
            </a:r>
            <a:r>
              <a:rPr lang="uk-UA" b="1" dirty="0">
                <a:solidFill>
                  <a:srgbClr val="0070C0"/>
                </a:solidFill>
              </a:rPr>
              <a:t>Прибуток від операційної діяльності </a:t>
            </a:r>
            <a:r>
              <a:rPr lang="uk-UA" dirty="0"/>
              <a:t>включає інші операційні доходи, а також адміністративні витрати, </a:t>
            </a:r>
            <a:r>
              <a:rPr lang="uk-UA" dirty="0" err="1"/>
              <a:t>витрати</a:t>
            </a:r>
            <a:r>
              <a:rPr lang="uk-UA" dirty="0"/>
              <a:t> на збут й інші </a:t>
            </a:r>
            <a:r>
              <a:rPr lang="uk-UA" dirty="0" smtClean="0"/>
              <a:t>операційні </a:t>
            </a:r>
            <a:r>
              <a:rPr lang="uk-UA" dirty="0"/>
              <a:t>витрати.</a:t>
            </a:r>
          </a:p>
          <a:p>
            <a:endParaRPr lang="uk-UA" dirty="0" smtClean="0"/>
          </a:p>
          <a:p>
            <a:r>
              <a:rPr lang="uk-UA" dirty="0" smtClean="0"/>
              <a:t>• </a:t>
            </a:r>
            <a:r>
              <a:rPr lang="uk-UA" b="1" dirty="0">
                <a:solidFill>
                  <a:srgbClr val="0070C0"/>
                </a:solidFill>
              </a:rPr>
              <a:t>Прибуток від звичайної діяльності до оподаткування </a:t>
            </a:r>
            <a:r>
              <a:rPr lang="uk-UA" dirty="0" smtClean="0"/>
              <a:t>представляє </a:t>
            </a:r>
            <a:r>
              <a:rPr lang="uk-UA" dirty="0"/>
              <a:t>собою різницю між прибутком від звичайної діяльності до оподаткування й сумою податків із прибутку. З іншої сторони — це результат після виплати процентів кредиторам.</a:t>
            </a:r>
          </a:p>
          <a:p>
            <a:endParaRPr lang="uk-UA" dirty="0" smtClean="0"/>
          </a:p>
          <a:p>
            <a:r>
              <a:rPr lang="uk-UA" dirty="0" smtClean="0"/>
              <a:t>• </a:t>
            </a:r>
            <a:r>
              <a:rPr lang="uk-UA" b="1" dirty="0">
                <a:solidFill>
                  <a:srgbClr val="0070C0"/>
                </a:solidFill>
              </a:rPr>
              <a:t>Чистий прибуток </a:t>
            </a:r>
            <a:r>
              <a:rPr lang="uk-UA" dirty="0"/>
              <a:t>— це та сума прибутку, що залишається в </a:t>
            </a:r>
            <a:r>
              <a:rPr lang="uk-UA" dirty="0" smtClean="0"/>
              <a:t>розпорядженні </a:t>
            </a:r>
            <a:r>
              <a:rPr lang="uk-UA" dirty="0"/>
              <a:t>підприємства після сплати всіх податків, економічних </a:t>
            </a:r>
            <a:r>
              <a:rPr lang="uk-UA" dirty="0" smtClean="0"/>
              <a:t>санкцій</a:t>
            </a:r>
            <a:r>
              <a:rPr lang="uk-UA" dirty="0"/>
              <a:t>, інших обов’язкових відрахувань</a:t>
            </a:r>
            <a:r>
              <a:rPr lang="uk-UA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101009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6695656" cy="9906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514350" indent="-514350" algn="ctr"/>
            <a:r>
              <a:rPr lang="uk-UA" sz="3200" b="1" dirty="0"/>
              <a:t>Статистичне вивчення факторного аналізу прибутку</a:t>
            </a:r>
          </a:p>
        </p:txBody>
      </p:sp>
      <p:pic>
        <p:nvPicPr>
          <p:cNvPr id="7170" name="Picture 2" descr="Файл:NYCS-bull-trans-3.svg — Википеди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0"/>
            <a:ext cx="1656184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827584" y="1844824"/>
            <a:ext cx="78306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/>
              <a:t>Величина прибутку від реалізації продукції (</a:t>
            </a:r>
            <a:r>
              <a:rPr lang="uk-UA" sz="2400" b="1" dirty="0" err="1"/>
              <a:t>Пр</a:t>
            </a:r>
            <a:r>
              <a:rPr lang="uk-UA" sz="2400" b="1" dirty="0"/>
              <a:t>) по підприємству в цілому залежить від наступних факторів: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923928" y="3140968"/>
            <a:ext cx="4932040" cy="1323439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AutoNum type="arabicParenR"/>
            </a:pPr>
            <a:r>
              <a:rPr lang="uk-UA" sz="2000" b="1" dirty="0" smtClean="0">
                <a:solidFill>
                  <a:srgbClr val="0070C0"/>
                </a:solidFill>
              </a:rPr>
              <a:t>обсягу </a:t>
            </a:r>
            <a:r>
              <a:rPr lang="uk-UA" sz="2000" b="1" dirty="0">
                <a:solidFill>
                  <a:srgbClr val="0070C0"/>
                </a:solidFill>
              </a:rPr>
              <a:t>реалізованої продукції — Q</a:t>
            </a:r>
            <a:r>
              <a:rPr lang="uk-UA" sz="2000" b="1" dirty="0" smtClean="0">
                <a:solidFill>
                  <a:srgbClr val="0070C0"/>
                </a:solidFill>
              </a:rPr>
              <a:t>;</a:t>
            </a:r>
          </a:p>
          <a:p>
            <a:pPr marL="342900" indent="-342900">
              <a:buAutoNum type="arabicParenR"/>
            </a:pPr>
            <a:r>
              <a:rPr lang="uk-UA" sz="2000" b="1" dirty="0" smtClean="0">
                <a:solidFill>
                  <a:srgbClr val="0070C0"/>
                </a:solidFill>
              </a:rPr>
              <a:t>структури </a:t>
            </a:r>
            <a:r>
              <a:rPr lang="uk-UA" sz="2000" b="1" dirty="0">
                <a:solidFill>
                  <a:srgbClr val="0070C0"/>
                </a:solidFill>
              </a:rPr>
              <a:t>реалізованої продукції –d; </a:t>
            </a:r>
            <a:endParaRPr lang="uk-UA" sz="2000" b="1" dirty="0" smtClean="0">
              <a:solidFill>
                <a:srgbClr val="0070C0"/>
              </a:solidFill>
            </a:endParaRPr>
          </a:p>
          <a:p>
            <a:pPr marL="342900" indent="-342900">
              <a:buAutoNum type="arabicParenR"/>
            </a:pPr>
            <a:r>
              <a:rPr lang="uk-UA" sz="2000" b="1" dirty="0" smtClean="0">
                <a:solidFill>
                  <a:srgbClr val="0070C0"/>
                </a:solidFill>
              </a:rPr>
              <a:t>собівартості </a:t>
            </a:r>
            <a:r>
              <a:rPr lang="uk-UA" sz="2000" b="1" dirty="0">
                <a:solidFill>
                  <a:srgbClr val="0070C0"/>
                </a:solidFill>
              </a:rPr>
              <a:t>— S; </a:t>
            </a:r>
            <a:endParaRPr lang="uk-UA" sz="2000" b="1" dirty="0" smtClean="0">
              <a:solidFill>
                <a:srgbClr val="0070C0"/>
              </a:solidFill>
            </a:endParaRPr>
          </a:p>
          <a:p>
            <a:pPr marL="342900" indent="-342900">
              <a:buAutoNum type="arabicParenR"/>
            </a:pPr>
            <a:r>
              <a:rPr lang="uk-UA" sz="2000" b="1" dirty="0" smtClean="0">
                <a:solidFill>
                  <a:srgbClr val="0070C0"/>
                </a:solidFill>
              </a:rPr>
              <a:t>цін </a:t>
            </a:r>
            <a:r>
              <a:rPr lang="uk-UA" sz="2000" b="1" dirty="0">
                <a:solidFill>
                  <a:srgbClr val="0070C0"/>
                </a:solidFill>
              </a:rPr>
              <a:t>реалізації –P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784" y="5132620"/>
            <a:ext cx="8478688" cy="117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730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6695656" cy="9906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514350" indent="-514350" algn="ctr"/>
            <a:r>
              <a:rPr lang="uk-UA" sz="3200" b="1" dirty="0"/>
              <a:t>Статистичне вивчення факторного аналізу прибутку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259632" y="2060848"/>
            <a:ext cx="739856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/>
              <a:t>На величину прибутку від реалізації окремих видів продукції </a:t>
            </a:r>
            <a:r>
              <a:rPr lang="uk-UA" sz="2400" b="1" dirty="0" smtClean="0"/>
              <a:t>впливають </a:t>
            </a:r>
            <a:r>
              <a:rPr lang="uk-UA" sz="2400" b="1" dirty="0"/>
              <a:t>наступні фактори: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086199" y="3356992"/>
            <a:ext cx="4572000" cy="1015663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42900" indent="-342900">
              <a:buAutoNum type="arabicParenR"/>
            </a:pPr>
            <a:r>
              <a:rPr lang="uk-UA" sz="2000" b="1" dirty="0" smtClean="0">
                <a:solidFill>
                  <a:srgbClr val="0070C0"/>
                </a:solidFill>
              </a:rPr>
              <a:t>обсяг </a:t>
            </a:r>
            <a:r>
              <a:rPr lang="uk-UA" sz="2000" b="1" dirty="0">
                <a:solidFill>
                  <a:srgbClr val="0070C0"/>
                </a:solidFill>
              </a:rPr>
              <a:t>продажу продукції — </a:t>
            </a:r>
            <a:r>
              <a:rPr lang="uk-UA" sz="2000" b="1" dirty="0" err="1">
                <a:solidFill>
                  <a:srgbClr val="0070C0"/>
                </a:solidFill>
              </a:rPr>
              <a:t>Qi</a:t>
            </a:r>
            <a:r>
              <a:rPr lang="uk-UA" sz="2000" b="1" dirty="0">
                <a:solidFill>
                  <a:srgbClr val="0070C0"/>
                </a:solidFill>
              </a:rPr>
              <a:t>; </a:t>
            </a:r>
            <a:endParaRPr lang="uk-UA" sz="2000" b="1" dirty="0" smtClean="0">
              <a:solidFill>
                <a:srgbClr val="0070C0"/>
              </a:solidFill>
            </a:endParaRPr>
          </a:p>
          <a:p>
            <a:pPr marL="342900" indent="-342900">
              <a:buAutoNum type="arabicParenR"/>
            </a:pPr>
            <a:r>
              <a:rPr lang="uk-UA" sz="2000" b="1" dirty="0" smtClean="0">
                <a:solidFill>
                  <a:srgbClr val="0070C0"/>
                </a:solidFill>
              </a:rPr>
              <a:t>ціна </a:t>
            </a:r>
            <a:r>
              <a:rPr lang="uk-UA" sz="2000" b="1" dirty="0">
                <a:solidFill>
                  <a:srgbClr val="0070C0"/>
                </a:solidFill>
              </a:rPr>
              <a:t>— </a:t>
            </a:r>
            <a:r>
              <a:rPr lang="uk-UA" sz="2000" b="1" dirty="0" err="1">
                <a:solidFill>
                  <a:srgbClr val="0070C0"/>
                </a:solidFill>
              </a:rPr>
              <a:t>Pi</a:t>
            </a:r>
            <a:r>
              <a:rPr lang="uk-UA" sz="2000" b="1" dirty="0">
                <a:solidFill>
                  <a:srgbClr val="0070C0"/>
                </a:solidFill>
              </a:rPr>
              <a:t>; </a:t>
            </a:r>
            <a:endParaRPr lang="uk-UA" sz="2000" b="1" dirty="0" smtClean="0">
              <a:solidFill>
                <a:srgbClr val="0070C0"/>
              </a:solidFill>
            </a:endParaRPr>
          </a:p>
          <a:p>
            <a:pPr marL="342900" indent="-342900">
              <a:buAutoNum type="arabicParenR"/>
            </a:pPr>
            <a:r>
              <a:rPr lang="uk-UA" sz="2000" b="1" dirty="0" smtClean="0">
                <a:solidFill>
                  <a:srgbClr val="0070C0"/>
                </a:solidFill>
              </a:rPr>
              <a:t>собівартість </a:t>
            </a:r>
            <a:r>
              <a:rPr lang="uk-UA" sz="2000" b="1" dirty="0">
                <a:solidFill>
                  <a:srgbClr val="0070C0"/>
                </a:solidFill>
              </a:rPr>
              <a:t>— </a:t>
            </a:r>
            <a:r>
              <a:rPr lang="uk-UA" sz="2000" b="1" dirty="0" err="1">
                <a:solidFill>
                  <a:srgbClr val="0070C0"/>
                </a:solidFill>
              </a:rPr>
              <a:t>Si</a:t>
            </a:r>
            <a:r>
              <a:rPr lang="uk-UA" sz="2000" b="1" dirty="0">
                <a:solidFill>
                  <a:srgbClr val="0070C0"/>
                </a:solidFill>
              </a:rPr>
              <a:t>.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535" y="4869160"/>
            <a:ext cx="8286579" cy="120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2459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6695656" cy="9906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514350" indent="-514350" algn="ctr"/>
            <a:r>
              <a:rPr lang="uk-UA" sz="3200" b="1" dirty="0"/>
              <a:t>Статистичне вивчення факторного аналізу прибутку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187624" y="2021939"/>
            <a:ext cx="74705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/>
              <a:t>На рівень рентабельності окремих видів продукції впливають </a:t>
            </a:r>
            <a:r>
              <a:rPr lang="uk-UA" sz="2400" b="1" dirty="0" smtClean="0"/>
              <a:t>фактори</a:t>
            </a:r>
            <a:r>
              <a:rPr lang="uk-UA" sz="2400" b="1" dirty="0"/>
              <a:t>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95936" y="3153162"/>
            <a:ext cx="4572000" cy="707886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42900" indent="-342900">
              <a:buAutoNum type="arabicParenR"/>
            </a:pPr>
            <a:r>
              <a:rPr lang="uk-UA" sz="2000" b="1" dirty="0" smtClean="0">
                <a:solidFill>
                  <a:srgbClr val="0070C0"/>
                </a:solidFill>
              </a:rPr>
              <a:t>середні </a:t>
            </a:r>
            <a:r>
              <a:rPr lang="uk-UA" sz="2000" b="1" dirty="0">
                <a:solidFill>
                  <a:srgbClr val="0070C0"/>
                </a:solidFill>
              </a:rPr>
              <a:t>ціни реалізації — </a:t>
            </a:r>
            <a:r>
              <a:rPr lang="uk-UA" sz="2000" b="1" dirty="0" err="1">
                <a:solidFill>
                  <a:srgbClr val="0070C0"/>
                </a:solidFill>
              </a:rPr>
              <a:t>Рі</a:t>
            </a:r>
            <a:r>
              <a:rPr lang="uk-UA" sz="2000" b="1" dirty="0">
                <a:solidFill>
                  <a:srgbClr val="0070C0"/>
                </a:solidFill>
              </a:rPr>
              <a:t>; </a:t>
            </a:r>
            <a:endParaRPr lang="uk-UA" sz="2000" b="1" dirty="0" smtClean="0">
              <a:solidFill>
                <a:srgbClr val="0070C0"/>
              </a:solidFill>
            </a:endParaRPr>
          </a:p>
          <a:p>
            <a:pPr marL="342900" indent="-342900">
              <a:buAutoNum type="arabicParenR"/>
            </a:pPr>
            <a:r>
              <a:rPr lang="uk-UA" sz="2000" b="1" dirty="0" smtClean="0">
                <a:solidFill>
                  <a:srgbClr val="0070C0"/>
                </a:solidFill>
              </a:rPr>
              <a:t>собівартість </a:t>
            </a:r>
            <a:r>
              <a:rPr lang="uk-UA" sz="2000" b="1" dirty="0">
                <a:solidFill>
                  <a:srgbClr val="0070C0"/>
                </a:solidFill>
              </a:rPr>
              <a:t>одиниці продукції — </a:t>
            </a:r>
            <a:r>
              <a:rPr lang="uk-UA" sz="2000" b="1" dirty="0" err="1">
                <a:solidFill>
                  <a:srgbClr val="0070C0"/>
                </a:solidFill>
              </a:rPr>
              <a:t>Si</a:t>
            </a:r>
            <a:r>
              <a:rPr lang="uk-UA" sz="2000" b="1" dirty="0">
                <a:solidFill>
                  <a:srgbClr val="0070C0"/>
                </a:solidFill>
              </a:rPr>
              <a:t>. 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431483"/>
            <a:ext cx="8424425" cy="18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384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491880" y="260648"/>
            <a:ext cx="2232248" cy="792088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uk-UA" b="1" dirty="0" smtClean="0"/>
              <a:t>План</a:t>
            </a:r>
            <a:endParaRPr lang="uk-UA" b="1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"/>
          </p:nvPr>
        </p:nvSpPr>
        <p:spPr>
          <a:xfrm>
            <a:off x="523056" y="1772816"/>
            <a:ext cx="8153400" cy="3340968"/>
          </a:xfrm>
        </p:spPr>
        <p:txBody>
          <a:bodyPr>
            <a:normAutofit/>
          </a:bodyPr>
          <a:lstStyle/>
          <a:p>
            <a:pPr marL="514350" indent="-514350">
              <a:buSzPct val="100000"/>
              <a:buFont typeface="+mj-lt"/>
              <a:buAutoNum type="arabicPeriod"/>
            </a:pPr>
            <a:r>
              <a:rPr lang="uk-UA" dirty="0" smtClean="0"/>
              <a:t>Сутність</a:t>
            </a:r>
            <a:r>
              <a:rPr lang="uk-UA" dirty="0"/>
              <a:t>, предмет і завдання статистики фінансів підприємств. </a:t>
            </a:r>
            <a:endParaRPr lang="uk-UA" dirty="0" smtClean="0"/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uk-UA" dirty="0" smtClean="0"/>
              <a:t>Система </a:t>
            </a:r>
            <a:r>
              <a:rPr lang="uk-UA" dirty="0"/>
              <a:t>статистичних показників фінансового стану </a:t>
            </a:r>
            <a:r>
              <a:rPr lang="uk-UA" dirty="0" smtClean="0"/>
              <a:t>підприємств.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uk-UA" dirty="0" smtClean="0"/>
              <a:t>Статистичне </a:t>
            </a:r>
            <a:r>
              <a:rPr lang="uk-UA" dirty="0"/>
              <a:t>вивчення факторного аналізу прибутку</a:t>
            </a:r>
          </a:p>
        </p:txBody>
      </p:sp>
      <p:pic>
        <p:nvPicPr>
          <p:cNvPr id="5" name="Picture 2" descr="ФІНАНСИ ПІДПРИЄМСТВА РОБОЧИЙ ЗОШИТ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437112"/>
            <a:ext cx="2850571" cy="2137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525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6983688" cy="990600"/>
          </a:xfrm>
        </p:spPr>
        <p:txBody>
          <a:bodyPr>
            <a:noAutofit/>
          </a:bodyPr>
          <a:lstStyle/>
          <a:p>
            <a:pPr algn="ctr"/>
            <a:r>
              <a:rPr lang="uk-UA" sz="3600" b="1" dirty="0"/>
              <a:t>Сутність, предмет і завдання статистики фінансів підприємств</a:t>
            </a:r>
          </a:p>
        </p:txBody>
      </p:sp>
      <p:pic>
        <p:nvPicPr>
          <p:cNvPr id="6146" name="Picture 2" descr="Файл:NYCS-bull-trans-1.svg — Википеди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9045" y="12576"/>
            <a:ext cx="1616224" cy="16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39552" y="1916832"/>
            <a:ext cx="8280920" cy="138499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400" b="1" dirty="0" smtClean="0">
                <a:solidFill>
                  <a:schemeClr val="accent1">
                    <a:lumMod val="50000"/>
                  </a:schemeClr>
                </a:solidFill>
              </a:rPr>
              <a:t>  Фінанси </a:t>
            </a:r>
            <a:r>
              <a:rPr lang="uk-UA" sz="2400" b="1" dirty="0">
                <a:solidFill>
                  <a:schemeClr val="accent1">
                    <a:lumMod val="50000"/>
                  </a:schemeClr>
                </a:solidFill>
              </a:rPr>
              <a:t>підприємств (організацій) </a:t>
            </a:r>
            <a:r>
              <a:rPr lang="uk-UA" sz="2000" dirty="0"/>
              <a:t>— це економічні відносини, пов’язані з рухом грошей, формуванням грошових потоків, </a:t>
            </a:r>
            <a:r>
              <a:rPr lang="uk-UA" sz="2000" dirty="0" smtClean="0"/>
              <a:t>розподілом </a:t>
            </a:r>
            <a:r>
              <a:rPr lang="uk-UA" sz="2000" dirty="0"/>
              <a:t>і використанням доходів і грошових фондів суб’єктів </a:t>
            </a:r>
            <a:r>
              <a:rPr lang="uk-UA" sz="2000" dirty="0" smtClean="0"/>
              <a:t>господарювання </a:t>
            </a:r>
            <a:r>
              <a:rPr lang="uk-UA" sz="2000" dirty="0"/>
              <a:t>в процесі відтворення </a:t>
            </a:r>
          </a:p>
        </p:txBody>
      </p:sp>
      <p:pic>
        <p:nvPicPr>
          <p:cNvPr id="2050" name="Picture 2" descr="Конференц-пакеты | ПАНСИОНАТ АКВАРЕЛИ | ОФИЦИАЛЬНЫЙ САЙТ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537555"/>
            <a:ext cx="4464496" cy="297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960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899592" y="228600"/>
            <a:ext cx="8153400" cy="896144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uk-UA" sz="3600" dirty="0"/>
              <a:t>Функції фінансів підприємств: </a:t>
            </a:r>
            <a:endParaRPr lang="uk-UA" sz="36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795714" y="2132856"/>
            <a:ext cx="7488832" cy="34163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AutoNum type="arabicParenR"/>
            </a:pPr>
            <a:r>
              <a:rPr lang="uk-UA" sz="2400" dirty="0" smtClean="0"/>
              <a:t>формування </a:t>
            </a:r>
            <a:r>
              <a:rPr lang="uk-UA" sz="2400" dirty="0"/>
              <a:t>фінансових ресурсів у процесі </a:t>
            </a:r>
            <a:r>
              <a:rPr lang="uk-UA" sz="2400" dirty="0" smtClean="0"/>
              <a:t>виробничо-господарської діяльності</a:t>
            </a:r>
          </a:p>
          <a:p>
            <a:pPr marL="342900" indent="-342900">
              <a:buAutoNum type="arabicParenR"/>
            </a:pPr>
            <a:endParaRPr lang="uk-UA" sz="2400" dirty="0"/>
          </a:p>
          <a:p>
            <a:r>
              <a:rPr lang="uk-UA" sz="2400" dirty="0"/>
              <a:t>2) розподіл та використання фінансових ресурсів для забезпечення операційної, фінансової та інвестиційної діяльності;</a:t>
            </a:r>
          </a:p>
          <a:p>
            <a:endParaRPr lang="uk-UA" sz="2400" dirty="0" smtClean="0"/>
          </a:p>
          <a:p>
            <a:r>
              <a:rPr lang="uk-UA" sz="2400" dirty="0" smtClean="0"/>
              <a:t>3</a:t>
            </a:r>
            <a:r>
              <a:rPr lang="uk-UA" sz="2400" dirty="0"/>
              <a:t>) контроль за формуванням та використанням фінансових ресурсів.</a:t>
            </a:r>
          </a:p>
        </p:txBody>
      </p:sp>
    </p:spTree>
    <p:extLst>
      <p:ext uri="{BB962C8B-B14F-4D97-AF65-F5344CB8AC3E}">
        <p14:creationId xmlns:p14="http://schemas.microsoft.com/office/powerpoint/2010/main" val="292122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8153400" cy="896144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uk-UA" sz="2400" b="1" i="1" dirty="0"/>
              <a:t>Організація фінансів підприємств, що функціонують на </a:t>
            </a:r>
            <a:r>
              <a:rPr lang="uk-UA" sz="2400" b="1" i="1" dirty="0" smtClean="0"/>
              <a:t>комерційних </a:t>
            </a:r>
            <a:r>
              <a:rPr lang="uk-UA" sz="2400" b="1" i="1" dirty="0"/>
              <a:t>засадах, базується на наступних принципах:</a:t>
            </a:r>
            <a:endParaRPr lang="uk-UA" sz="2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9855" y="1988840"/>
            <a:ext cx="7992888" cy="39703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dirty="0"/>
              <a:t>• </a:t>
            </a:r>
            <a:r>
              <a:rPr lang="uk-UA" b="1" dirty="0">
                <a:solidFill>
                  <a:srgbClr val="FF0000"/>
                </a:solidFill>
              </a:rPr>
              <a:t>принцип господарської та юридичної самостійності</a:t>
            </a:r>
            <a:r>
              <a:rPr lang="uk-UA" dirty="0"/>
              <a:t>, який </a:t>
            </a:r>
            <a:r>
              <a:rPr lang="uk-UA" dirty="0" smtClean="0"/>
              <a:t>проявляється </a:t>
            </a:r>
            <a:r>
              <a:rPr lang="uk-UA" dirty="0"/>
              <a:t>у самостійності підприємства з питань виробничої та </a:t>
            </a:r>
            <a:r>
              <a:rPr lang="uk-UA" dirty="0" smtClean="0"/>
              <a:t>господарської </a:t>
            </a:r>
            <a:r>
              <a:rPr lang="uk-UA" dirty="0"/>
              <a:t>діяльності відносно використання власних, прирівняних до них і позикових ресурсів згідно статуту та потреб</a:t>
            </a:r>
            <a:r>
              <a:rPr lang="uk-UA" dirty="0" smtClean="0"/>
              <a:t>;</a:t>
            </a:r>
          </a:p>
          <a:p>
            <a:endParaRPr lang="uk-UA" dirty="0"/>
          </a:p>
          <a:p>
            <a:r>
              <a:rPr lang="uk-UA" dirty="0"/>
              <a:t>• </a:t>
            </a:r>
            <a:r>
              <a:rPr lang="uk-UA" b="1" dirty="0">
                <a:solidFill>
                  <a:srgbClr val="FF0000"/>
                </a:solidFill>
              </a:rPr>
              <a:t>принцип самоокупності</a:t>
            </a:r>
            <a:r>
              <a:rPr lang="uk-UA" dirty="0"/>
              <a:t>, який полягає в забезпеченні покриття власними доходами витрат за рахунок одержання позитивних </a:t>
            </a:r>
            <a:r>
              <a:rPr lang="uk-UA" dirty="0" smtClean="0"/>
              <a:t>результатів </a:t>
            </a:r>
            <a:r>
              <a:rPr lang="uk-UA" dirty="0"/>
              <a:t>діяльності</a:t>
            </a:r>
            <a:r>
              <a:rPr lang="uk-UA" dirty="0" smtClean="0"/>
              <a:t>;</a:t>
            </a:r>
          </a:p>
          <a:p>
            <a:endParaRPr lang="uk-UA" dirty="0"/>
          </a:p>
          <a:p>
            <a:r>
              <a:rPr lang="uk-UA" dirty="0"/>
              <a:t>• </a:t>
            </a:r>
            <a:r>
              <a:rPr lang="uk-UA" b="1" dirty="0">
                <a:solidFill>
                  <a:srgbClr val="FF0000"/>
                </a:solidFill>
              </a:rPr>
              <a:t>принцип прибутковості</a:t>
            </a:r>
            <a:r>
              <a:rPr lang="uk-UA" dirty="0"/>
              <a:t>, який передбачає покриття витрат на просте відтворення і формування прибутку</a:t>
            </a:r>
            <a:r>
              <a:rPr lang="uk-UA" dirty="0" smtClean="0"/>
              <a:t>;</a:t>
            </a:r>
          </a:p>
          <a:p>
            <a:endParaRPr lang="uk-UA" dirty="0"/>
          </a:p>
          <a:p>
            <a:r>
              <a:rPr lang="uk-UA" dirty="0"/>
              <a:t>• </a:t>
            </a:r>
            <a:r>
              <a:rPr lang="uk-UA" b="1" dirty="0">
                <a:solidFill>
                  <a:srgbClr val="FF0000"/>
                </a:solidFill>
              </a:rPr>
              <a:t>принцип самофінансування</a:t>
            </a:r>
            <a:r>
              <a:rPr lang="uk-UA" dirty="0"/>
              <a:t>, суть якого полягає в покритті витрат на просте відтворення, дебіторської заборгованості, кредитів і </a:t>
            </a:r>
            <a:r>
              <a:rPr lang="uk-UA" dirty="0" smtClean="0"/>
              <a:t>відсотків </a:t>
            </a:r>
            <a:r>
              <a:rPr lang="uk-UA" dirty="0"/>
              <a:t>по них за рахунок отриманого прибутку</a:t>
            </a:r>
            <a:r>
              <a:rPr lang="uk-UA" dirty="0" smtClean="0"/>
              <a:t>;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9500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8153400" cy="896144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uk-UA" sz="2400" b="1" i="1" dirty="0"/>
              <a:t>Організація фінансів підприємств, що функціонують на </a:t>
            </a:r>
            <a:r>
              <a:rPr lang="uk-UA" sz="2400" b="1" i="1" dirty="0" smtClean="0"/>
              <a:t>комерційних </a:t>
            </a:r>
            <a:r>
              <a:rPr lang="uk-UA" sz="2400" b="1" i="1" dirty="0"/>
              <a:t>засадах, базується на наступних принципах:</a:t>
            </a:r>
            <a:endParaRPr lang="uk-UA" sz="2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52694" y="2100912"/>
            <a:ext cx="7992888" cy="34163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dirty="0" smtClean="0"/>
              <a:t>• </a:t>
            </a:r>
            <a:r>
              <a:rPr lang="uk-UA" b="1" dirty="0">
                <a:solidFill>
                  <a:srgbClr val="FF0000"/>
                </a:solidFill>
              </a:rPr>
              <a:t>створення резервних фондів</a:t>
            </a:r>
            <a:r>
              <a:rPr lang="uk-UA" dirty="0"/>
              <a:t>, що пов’язане з існуванням </a:t>
            </a:r>
            <a:r>
              <a:rPr lang="uk-UA" dirty="0" smtClean="0"/>
              <a:t>різноманітних </a:t>
            </a:r>
            <a:r>
              <a:rPr lang="uk-UA" dirty="0"/>
              <a:t>ризиків в умовах ринкової економіки та зміни ринкової кон’юнктури</a:t>
            </a:r>
            <a:r>
              <a:rPr lang="uk-UA" dirty="0" smtClean="0"/>
              <a:t>;</a:t>
            </a:r>
          </a:p>
          <a:p>
            <a:endParaRPr lang="uk-UA" dirty="0"/>
          </a:p>
          <a:p>
            <a:r>
              <a:rPr lang="uk-UA" dirty="0"/>
              <a:t>• </a:t>
            </a:r>
            <a:r>
              <a:rPr lang="uk-UA" b="1" dirty="0">
                <a:solidFill>
                  <a:srgbClr val="FF0000"/>
                </a:solidFill>
              </a:rPr>
              <a:t>принцип фінансової дисципліни</a:t>
            </a:r>
            <a:r>
              <a:rPr lang="uk-UA" dirty="0"/>
              <a:t>, який передбачає дотримання юридичною особою фінансових зобов’язань перед </a:t>
            </a:r>
            <a:r>
              <a:rPr lang="uk-UA" dirty="0" err="1"/>
              <a:t>бюджетно</a:t>
            </a:r>
            <a:r>
              <a:rPr lang="uk-UA" dirty="0"/>
              <a:t> — </a:t>
            </a:r>
            <a:r>
              <a:rPr lang="uk-UA" dirty="0" smtClean="0"/>
              <a:t>кредитною </a:t>
            </a:r>
            <a:r>
              <a:rPr lang="uk-UA" dirty="0"/>
              <a:t>системою, фондовим ринком, державними цільовими </a:t>
            </a:r>
            <a:r>
              <a:rPr lang="uk-UA" dirty="0" smtClean="0"/>
              <a:t>фондами</a:t>
            </a:r>
            <a:r>
              <a:rPr lang="uk-UA" dirty="0"/>
              <a:t>, іншими партнерами</a:t>
            </a:r>
            <a:r>
              <a:rPr lang="uk-UA" dirty="0" smtClean="0"/>
              <a:t>;</a:t>
            </a:r>
          </a:p>
          <a:p>
            <a:endParaRPr lang="uk-UA" dirty="0"/>
          </a:p>
          <a:p>
            <a:r>
              <a:rPr lang="uk-UA" dirty="0"/>
              <a:t>• </a:t>
            </a:r>
            <a:r>
              <a:rPr lang="uk-UA" b="1" dirty="0">
                <a:solidFill>
                  <a:srgbClr val="FF0000"/>
                </a:solidFill>
              </a:rPr>
              <a:t>принцип фінансової відповідальності за результати діяльності</a:t>
            </a:r>
            <a:r>
              <a:rPr lang="uk-UA" dirty="0"/>
              <a:t>, своєчасне виконання зобов’язань, сплату податків і т. д</a:t>
            </a:r>
            <a:r>
              <a:rPr lang="uk-UA" dirty="0" smtClean="0"/>
              <a:t>.;</a:t>
            </a:r>
          </a:p>
          <a:p>
            <a:endParaRPr lang="uk-UA" dirty="0"/>
          </a:p>
          <a:p>
            <a:r>
              <a:rPr lang="uk-UA" dirty="0"/>
              <a:t>• </a:t>
            </a:r>
            <a:r>
              <a:rPr lang="uk-UA" b="1" dirty="0">
                <a:solidFill>
                  <a:srgbClr val="FF0000"/>
                </a:solidFill>
              </a:rPr>
              <a:t>принцип фінансового планування</a:t>
            </a:r>
            <a:r>
              <a:rPr lang="uk-UA" dirty="0"/>
              <a:t>, який передбачає можливість самостійного визначення напрямків руху грошових потоків.</a:t>
            </a:r>
          </a:p>
        </p:txBody>
      </p:sp>
    </p:spTree>
    <p:extLst>
      <p:ext uri="{BB962C8B-B14F-4D97-AF65-F5344CB8AC3E}">
        <p14:creationId xmlns:p14="http://schemas.microsoft.com/office/powerpoint/2010/main" val="206441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39552" y="4509120"/>
            <a:ext cx="7847784" cy="190080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sz="2400" b="1" dirty="0">
                <a:solidFill>
                  <a:srgbClr val="FF0000"/>
                </a:solidFill>
              </a:rPr>
              <a:t>Фінансові ресурси підприємства </a:t>
            </a:r>
            <a:r>
              <a:rPr lang="uk-UA" sz="2400" dirty="0"/>
              <a:t>— це сума коштів, які </a:t>
            </a:r>
            <a:r>
              <a:rPr lang="uk-UA" sz="2400" dirty="0" smtClean="0"/>
              <a:t>спрямовуються </a:t>
            </a:r>
            <a:r>
              <a:rPr lang="uk-UA" sz="2400" dirty="0"/>
              <a:t>в основні та оборотні засоби підприємства і характеризують </a:t>
            </a:r>
            <a:r>
              <a:rPr lang="uk-UA" sz="2400" dirty="0" smtClean="0"/>
              <a:t>його </a:t>
            </a:r>
            <a:r>
              <a:rPr lang="uk-UA" sz="2400" dirty="0"/>
              <a:t>фінансовий потенціал, тобто можливість підприємства у проведенні витрат з метою одержання прибутку</a:t>
            </a:r>
          </a:p>
        </p:txBody>
      </p:sp>
      <p:pic>
        <p:nvPicPr>
          <p:cNvPr id="4098" name="Picture 2" descr="Оценка стоимости бизнеса: когда проводится, кем и особенности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1889" y="260648"/>
            <a:ext cx="6248463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4423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uk-UA" sz="3600" b="1" dirty="0"/>
              <a:t>Основні завдання статистики фінансів підприємств</a:t>
            </a:r>
            <a:r>
              <a:rPr lang="uk-UA" sz="3600" b="1" dirty="0" smtClean="0"/>
              <a:t>:</a:t>
            </a:r>
            <a:endParaRPr lang="uk-UA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948733"/>
            <a:ext cx="7056784" cy="440120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000" dirty="0"/>
              <a:t>• аналіз обставин і структури джерел формування фінансових ресурсів</a:t>
            </a:r>
            <a:r>
              <a:rPr lang="uk-UA" sz="2000" dirty="0" smtClean="0"/>
              <a:t>;</a:t>
            </a:r>
          </a:p>
          <a:p>
            <a:endParaRPr lang="uk-UA" sz="2000" dirty="0"/>
          </a:p>
          <a:p>
            <a:r>
              <a:rPr lang="uk-UA" sz="2000" dirty="0"/>
              <a:t>• аналіз напрямків використання грошових коштів</a:t>
            </a:r>
            <a:r>
              <a:rPr lang="uk-UA" sz="2000" dirty="0" smtClean="0"/>
              <a:t>;</a:t>
            </a:r>
          </a:p>
          <a:p>
            <a:endParaRPr lang="uk-UA" sz="2000" dirty="0"/>
          </a:p>
          <a:p>
            <a:r>
              <a:rPr lang="uk-UA" sz="2000" dirty="0"/>
              <a:t>• оцінка ефективності використання ресурсів</a:t>
            </a:r>
            <a:r>
              <a:rPr lang="uk-UA" sz="2000" dirty="0" smtClean="0"/>
              <a:t>;</a:t>
            </a:r>
          </a:p>
          <a:p>
            <a:endParaRPr lang="uk-UA" sz="2000" dirty="0"/>
          </a:p>
          <a:p>
            <a:r>
              <a:rPr lang="uk-UA" sz="2000" dirty="0"/>
              <a:t>• оцінка фінансової стійкості та платоспроможності підприємства</a:t>
            </a:r>
            <a:r>
              <a:rPr lang="uk-UA" sz="2000" dirty="0" smtClean="0"/>
              <a:t>;</a:t>
            </a:r>
          </a:p>
          <a:p>
            <a:endParaRPr lang="uk-UA" sz="2000" dirty="0"/>
          </a:p>
          <a:p>
            <a:r>
              <a:rPr lang="uk-UA" sz="2000" dirty="0"/>
              <a:t>• оцінка виконання фінансово-кредитних зобов’язань </a:t>
            </a:r>
            <a:r>
              <a:rPr lang="uk-UA" sz="2000" dirty="0" smtClean="0"/>
              <a:t>господарюючими </a:t>
            </a:r>
            <a:r>
              <a:rPr lang="uk-UA" sz="2000" dirty="0"/>
              <a:t>суб’єктами</a:t>
            </a:r>
            <a:r>
              <a:rPr lang="uk-UA" sz="2000" dirty="0" smtClean="0"/>
              <a:t>;</a:t>
            </a:r>
          </a:p>
          <a:p>
            <a:endParaRPr lang="uk-UA" sz="2000" dirty="0"/>
          </a:p>
          <a:p>
            <a:r>
              <a:rPr lang="uk-UA" sz="2000" dirty="0"/>
              <a:t>• аналіз стану рентабельності та фінансової стабільності.</a:t>
            </a:r>
          </a:p>
        </p:txBody>
      </p:sp>
    </p:spTree>
    <p:extLst>
      <p:ext uri="{BB962C8B-B14F-4D97-AF65-F5344CB8AC3E}">
        <p14:creationId xmlns:p14="http://schemas.microsoft.com/office/powerpoint/2010/main" val="733222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056784" cy="9906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uk-UA" sz="3600" b="1" dirty="0"/>
              <a:t>Система статистичних показників фінансового стану підприємств</a:t>
            </a:r>
          </a:p>
        </p:txBody>
      </p:sp>
      <p:pic>
        <p:nvPicPr>
          <p:cNvPr id="9218" name="Picture 2" descr="Файл:NYCS-bull-trans-2.svg — Википеди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3820" y="33117"/>
            <a:ext cx="1620180" cy="1620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45840" y="2564904"/>
            <a:ext cx="6462464" cy="39703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uk-UA" sz="2800" b="1" dirty="0" smtClean="0"/>
              <a:t>Майновий </a:t>
            </a:r>
            <a:r>
              <a:rPr lang="uk-UA" sz="2800" b="1" dirty="0"/>
              <a:t>стан </a:t>
            </a:r>
            <a:r>
              <a:rPr lang="uk-UA" sz="2800" b="1" dirty="0" smtClean="0"/>
              <a:t>підприємства</a:t>
            </a:r>
          </a:p>
          <a:p>
            <a:pPr marL="342900" indent="-342900">
              <a:buAutoNum type="arabicPeriod"/>
            </a:pPr>
            <a:endParaRPr lang="uk-UA" sz="2800" b="1" dirty="0" smtClean="0"/>
          </a:p>
          <a:p>
            <a:pPr marL="342900" indent="-342900">
              <a:buAutoNum type="arabicPeriod"/>
            </a:pPr>
            <a:r>
              <a:rPr lang="uk-UA" sz="2800" b="1" dirty="0" smtClean="0"/>
              <a:t>Ліквідність </a:t>
            </a:r>
            <a:r>
              <a:rPr lang="uk-UA" sz="2800" b="1" dirty="0"/>
              <a:t>та </a:t>
            </a:r>
            <a:r>
              <a:rPr lang="uk-UA" sz="2800" b="1" dirty="0" smtClean="0"/>
              <a:t>платоспроможність</a:t>
            </a:r>
            <a:endParaRPr lang="uk-UA" sz="2800" b="1" dirty="0"/>
          </a:p>
          <a:p>
            <a:pPr marL="342900" indent="-342900">
              <a:buAutoNum type="arabicPeriod"/>
            </a:pPr>
            <a:endParaRPr lang="uk-UA" sz="2800" b="1" dirty="0" smtClean="0"/>
          </a:p>
          <a:p>
            <a:pPr marL="342900" indent="-342900">
              <a:buAutoNum type="arabicPeriod"/>
            </a:pPr>
            <a:r>
              <a:rPr lang="uk-UA" sz="2800" b="1" dirty="0" smtClean="0"/>
              <a:t>Фінансова </a:t>
            </a:r>
            <a:r>
              <a:rPr lang="uk-UA" sz="2800" b="1" dirty="0"/>
              <a:t>стійкість та </a:t>
            </a:r>
            <a:r>
              <a:rPr lang="uk-UA" sz="2800" b="1" dirty="0" smtClean="0"/>
              <a:t>стабільність</a:t>
            </a:r>
          </a:p>
          <a:p>
            <a:pPr marL="342900" indent="-342900">
              <a:buAutoNum type="arabicPeriod"/>
            </a:pPr>
            <a:endParaRPr lang="uk-UA" sz="2800" b="1" dirty="0" smtClean="0"/>
          </a:p>
          <a:p>
            <a:pPr marL="342900" indent="-342900">
              <a:buAutoNum type="arabicPeriod"/>
            </a:pPr>
            <a:r>
              <a:rPr lang="uk-UA" sz="2800" b="1" dirty="0" smtClean="0"/>
              <a:t>Ділова активність</a:t>
            </a:r>
            <a:endParaRPr lang="uk-UA" sz="2800" b="1" dirty="0"/>
          </a:p>
          <a:p>
            <a:pPr marL="342900" indent="-342900">
              <a:buAutoNum type="arabicPeriod"/>
            </a:pPr>
            <a:endParaRPr lang="uk-UA" sz="2800" b="1" dirty="0" smtClean="0"/>
          </a:p>
          <a:p>
            <a:pPr marL="342900" indent="-342900">
              <a:buAutoNum type="arabicPeriod"/>
            </a:pPr>
            <a:r>
              <a:rPr lang="uk-UA" sz="2800" b="1" dirty="0" smtClean="0"/>
              <a:t>Прибутковість </a:t>
            </a:r>
            <a:r>
              <a:rPr lang="uk-UA" sz="2800" b="1" dirty="0"/>
              <a:t>і рентабельність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1645788"/>
            <a:ext cx="6984776" cy="40011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000" b="1" dirty="0"/>
              <a:t>Основні напрями вивчення фінансового стану підприємства: </a:t>
            </a:r>
          </a:p>
        </p:txBody>
      </p:sp>
    </p:spTree>
    <p:extLst>
      <p:ext uri="{BB962C8B-B14F-4D97-AF65-F5344CB8AC3E}">
        <p14:creationId xmlns:p14="http://schemas.microsoft.com/office/powerpoint/2010/main" val="191039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1031</TotalTime>
  <Words>782</Words>
  <Application>Microsoft Office PowerPoint</Application>
  <PresentationFormat>Экран (4:3)</PresentationFormat>
  <Paragraphs>85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Обычная</vt:lpstr>
      <vt:lpstr>Презентация PowerPoint</vt:lpstr>
      <vt:lpstr>План</vt:lpstr>
      <vt:lpstr>Сутність, предмет і завдання статистики фінансів підприємств</vt:lpstr>
      <vt:lpstr>Функції фінансів підприємств: </vt:lpstr>
      <vt:lpstr>Організація фінансів підприємств, що функціонують на комерційних засадах, базується на наступних принципах:</vt:lpstr>
      <vt:lpstr>Організація фінансів підприємств, що функціонують на комерційних засадах, базується на наступних принципах:</vt:lpstr>
      <vt:lpstr>Презентация PowerPoint</vt:lpstr>
      <vt:lpstr>Основні завдання статистики фінансів підприємств:</vt:lpstr>
      <vt:lpstr>Система статистичних показників фінансового стану підприємств</vt:lpstr>
      <vt:lpstr>Основні показники оцінки майнового стану підприємств:</vt:lpstr>
      <vt:lpstr>Основні показники оцінки майнового стану підприємств:</vt:lpstr>
      <vt:lpstr>Основні показники ліквідності та платоспроможності</vt:lpstr>
      <vt:lpstr>Прибуток підприємства</vt:lpstr>
      <vt:lpstr>При вивченні та аналізі прибутку підприємства розрізняють наступні його види:</vt:lpstr>
      <vt:lpstr>Статистичне вивчення факторного аналізу прибутку</vt:lpstr>
      <vt:lpstr>Статистичне вивчення факторного аналізу прибутку</vt:lpstr>
      <vt:lpstr>Статистичне вивчення факторного аналізу прибутку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22</cp:revision>
  <dcterms:created xsi:type="dcterms:W3CDTF">2020-04-06T16:42:05Z</dcterms:created>
  <dcterms:modified xsi:type="dcterms:W3CDTF">2020-04-21T18:11:54Z</dcterms:modified>
</cp:coreProperties>
</file>