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77" r:id="rId7"/>
    <p:sldId id="293" r:id="rId8"/>
    <p:sldId id="281" r:id="rId9"/>
    <p:sldId id="299" r:id="rId10"/>
    <p:sldId id="300" r:id="rId11"/>
    <p:sldId id="301" r:id="rId12"/>
    <p:sldId id="297" r:id="rId13"/>
    <p:sldId id="302" r:id="rId14"/>
    <p:sldId id="314" r:id="rId15"/>
    <p:sldId id="303" r:id="rId16"/>
    <p:sldId id="306" r:id="rId17"/>
    <p:sldId id="308" r:id="rId18"/>
    <p:sldId id="310" r:id="rId19"/>
    <p:sldId id="307" r:id="rId20"/>
    <p:sldId id="309" r:id="rId21"/>
    <p:sldId id="280" r:id="rId22"/>
    <p:sldId id="287" r:id="rId23"/>
    <p:sldId id="304" r:id="rId24"/>
    <p:sldId id="311" r:id="rId25"/>
    <p:sldId id="312" r:id="rId26"/>
    <p:sldId id="298" r:id="rId27"/>
    <p:sldId id="294" r:id="rId28"/>
    <p:sldId id="286" r:id="rId29"/>
    <p:sldId id="284" r:id="rId30"/>
    <p:sldId id="313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840" y="188640"/>
            <a:ext cx="861016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i="1" dirty="0" smtClean="0"/>
              <a:t/>
            </a:r>
            <a:br>
              <a:rPr lang="uk-UA" sz="2700" i="1" dirty="0" smtClean="0"/>
            </a:br>
            <a:r>
              <a:rPr lang="uk-UA" sz="2700" i="1" dirty="0" smtClean="0"/>
              <a:t>Тема лекції.</a:t>
            </a:r>
            <a:r>
              <a:rPr lang="uk-UA" sz="2700" dirty="0" smtClean="0"/>
              <a:t> </a:t>
            </a:r>
            <a:r>
              <a:rPr lang="uk-UA" sz="4000" b="1" dirty="0" smtClean="0">
                <a:solidFill>
                  <a:srgbClr val="C00000"/>
                </a:solidFill>
              </a:rPr>
              <a:t>Організація бенкетів з </a:t>
            </a:r>
            <a:r>
              <a:rPr lang="uk-UA" sz="3600" b="1" dirty="0" smtClean="0">
                <a:solidFill>
                  <a:srgbClr val="C00000"/>
                </a:solidFill>
              </a:rPr>
              <a:t>повним обслуговуванням офіціантами 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3648" y="1772816"/>
            <a:ext cx="7530040" cy="447558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uk-UA" dirty="0" smtClean="0"/>
              <a:t>1. </a:t>
            </a:r>
            <a:r>
              <a:rPr lang="uk-UA" b="1" dirty="0" smtClean="0"/>
              <a:t>Організація бенкету  за столом з повним обслуговуванням офіціантами.  </a:t>
            </a:r>
            <a:endParaRPr lang="uk-UA" sz="2800" b="1" dirty="0" smtClean="0"/>
          </a:p>
          <a:p>
            <a:pPr marL="916686" lvl="1" indent="-514350">
              <a:buFont typeface="+mj-lt"/>
              <a:buAutoNum type="arabicParenR"/>
            </a:pPr>
            <a:r>
              <a:rPr lang="uk-UA" b="1" dirty="0" smtClean="0"/>
              <a:t>Характеристика, особливості проведення.</a:t>
            </a:r>
            <a:endParaRPr lang="uk-UA" sz="2400" b="1" dirty="0" smtClean="0"/>
          </a:p>
          <a:p>
            <a:pPr marL="916686" lvl="1" indent="-514350">
              <a:buFont typeface="+mj-lt"/>
              <a:buAutoNum type="arabicParenR"/>
            </a:pPr>
            <a:r>
              <a:rPr lang="uk-UA" b="1" dirty="0" smtClean="0"/>
              <a:t>Складання меню.</a:t>
            </a:r>
            <a:endParaRPr lang="uk-UA" sz="2400" b="1" dirty="0" smtClean="0"/>
          </a:p>
          <a:p>
            <a:pPr marL="916686" lvl="1" indent="-514350">
              <a:buFont typeface="+mj-lt"/>
              <a:buAutoNum type="arabicParenR"/>
            </a:pPr>
            <a:r>
              <a:rPr lang="uk-UA" b="1" dirty="0" smtClean="0"/>
              <a:t>Підготовка до обслуговування, схеми розміщення столів в торговому залі, особливості сервірування бенкетних столів. </a:t>
            </a:r>
            <a:endParaRPr lang="uk-UA" sz="2400" b="1" dirty="0" smtClean="0"/>
          </a:p>
          <a:p>
            <a:pPr>
              <a:buNone/>
            </a:pPr>
            <a:r>
              <a:rPr lang="uk-UA" b="1" dirty="0" smtClean="0"/>
              <a:t>2.  Організація безпосереднього обслуговування під час бенкету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Роззосереджена</a:t>
            </a:r>
            <a:r>
              <a:rPr lang="uk-UA" b="1" dirty="0" smtClean="0"/>
              <a:t> форма розстановки столів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5" name="Picture 3" descr="C:\Users\user\Downloads\7236_3_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7300"/>
            <a:ext cx="6912768" cy="51723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Форми розстановки столів на бенкеті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\Downloads\image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52266" cy="4968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Куверт, </a:t>
            </a:r>
            <a:r>
              <a:rPr lang="uk-UA" b="1" dirty="0" err="1" smtClean="0"/>
              <a:t>кувертна</a:t>
            </a:r>
            <a:r>
              <a:rPr lang="uk-UA" b="1" dirty="0" smtClean="0"/>
              <a:t> картка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7458032" cy="33493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Куверт – відстань між самими крайніми предметами індивідуального сервірування для одного гостя; довжина становить 0,8 – 1,2 м, іноді – 1,3 – 1,5 м </a:t>
            </a:r>
            <a:endParaRPr lang="uk-UA" dirty="0" smtClean="0"/>
          </a:p>
          <a:p>
            <a:pPr>
              <a:buNone/>
            </a:pPr>
            <a:endParaRPr lang="uk-UA" b="1" i="1" dirty="0" smtClean="0"/>
          </a:p>
          <a:p>
            <a:pPr>
              <a:buNone/>
            </a:pPr>
            <a:r>
              <a:rPr lang="uk-UA" b="1" i="1" dirty="0" err="1" smtClean="0"/>
              <a:t>Кувертна</a:t>
            </a:r>
            <a:r>
              <a:rPr lang="uk-UA" b="1" i="1" dirty="0" smtClean="0"/>
              <a:t> картка – персональна візитка, в якій указується прізвище, ініціали, а іноді й звання запрошеного. </a:t>
            </a:r>
          </a:p>
        </p:txBody>
      </p:sp>
      <p:pic>
        <p:nvPicPr>
          <p:cNvPr id="4098" name="Picture 2" descr="C:\Users\user\Downloads\Без названия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25144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user\Downloads\350px-Кувертная_карт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53136"/>
            <a:ext cx="2133600" cy="166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Підготовка </a:t>
            </a:r>
            <a:r>
              <a:rPr lang="uk-UA" sz="2800" b="1" dirty="0">
                <a:solidFill>
                  <a:srgbClr val="C00000"/>
                </a:solidFill>
              </a:rPr>
              <a:t>до обслуговування, схеми розміщення столів в торговому залі, особливості сервірування бенкетних столів</a:t>
            </a:r>
            <a:r>
              <a:rPr lang="uk-UA" sz="1600" dirty="0"/>
              <a:t/>
            </a:r>
            <a:br>
              <a:rPr lang="uk-UA" sz="1600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При підготовці даного бенкету у бенкетному залі розставляють бенкетні столи і підсобні столи для офіціантів, кількість яких визначають, виходячи з числа секторів обслуговування.</a:t>
            </a:r>
          </a:p>
          <a:p>
            <a:r>
              <a:rPr lang="uk-UA" u="sng" dirty="0" smtClean="0"/>
              <a:t>Бенкетні столи</a:t>
            </a:r>
            <a:r>
              <a:rPr lang="uk-UA" dirty="0" smtClean="0"/>
              <a:t> накривають спеціальними скатертинами, які можуть бути доповнені прикрасами у вигляді настільних доріжок, настільних серветок і гірлянд.  </a:t>
            </a:r>
          </a:p>
          <a:p>
            <a:r>
              <a:rPr lang="uk-UA" u="sng" dirty="0" smtClean="0"/>
              <a:t>Приставляють до столу стільці</a:t>
            </a:r>
            <a:r>
              <a:rPr lang="uk-UA" dirty="0" smtClean="0"/>
              <a:t>, стежачи за тим, щоб вони не м’яли скатертину, оскільки святкова скатертина може бути широкою і мати спуск від стільниці майже до підлоги.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При проведенні бенкету за столом з повним обслуговуванням офіціантами застосовують повне сервірування</a:t>
            </a:r>
            <a:endParaRPr lang="uk-UA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Столи </a:t>
            </a:r>
            <a:r>
              <a:rPr lang="uk-UA" b="1" u="sng" dirty="0" smtClean="0">
                <a:solidFill>
                  <a:srgbClr val="C00000"/>
                </a:solidFill>
              </a:rPr>
              <a:t>сервірують:</a:t>
            </a:r>
          </a:p>
          <a:p>
            <a:r>
              <a:rPr lang="uk-UA" dirty="0" smtClean="0"/>
              <a:t> декоративними підставними тарілками-тацями, які є символами повного обслуговування</a:t>
            </a:r>
          </a:p>
          <a:p>
            <a:r>
              <a:rPr lang="uk-UA" dirty="0" smtClean="0"/>
              <a:t>закусочні і пиріжкові тарілки,</a:t>
            </a:r>
          </a:p>
          <a:p>
            <a:r>
              <a:rPr lang="uk-UA" dirty="0" smtClean="0"/>
              <a:t> виделки і ножі – столові, рибні, закусочні, столову ложку (для бенкету-обіду).</a:t>
            </a:r>
          </a:p>
          <a:p>
            <a:r>
              <a:rPr lang="uk-UA" dirty="0" smtClean="0"/>
              <a:t>Скляний посуд для напоїв</a:t>
            </a:r>
          </a:p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Прибори із спеціями встановлюють попарно, один прибор на двох гостей. Причому прибори ставлять на рівні скляного посуду між предметами сервіровки поряд з гостями, котрі сидять.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Приклад сервірування</a:t>
            </a:r>
            <a:endParaRPr lang="uk-UA" b="1" dirty="0"/>
          </a:p>
        </p:txBody>
      </p:sp>
      <p:pic>
        <p:nvPicPr>
          <p:cNvPr id="6146" name="Picture 2" descr="C:\Users\user\Downloads\images (2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76741"/>
            <a:ext cx="7128792" cy="3820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9941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Оформлення бенкетного столу квітами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40768"/>
            <a:ext cx="7746064" cy="2736304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uk-UA" dirty="0" smtClean="0"/>
              <a:t> Вази і квіти не повинні бути високими, тому що під час бенкету вони будуть загороджувати гостей, які сидять напроти і цим заважати бесіді. </a:t>
            </a:r>
          </a:p>
          <a:p>
            <a:pPr fontAlgn="ctr"/>
            <a:r>
              <a:rPr lang="uk-UA" dirty="0" smtClean="0"/>
              <a:t>Вази з квітами ставлять уздовж усього столу по його осі на деякій відстані одна від одної, дотримуючись при цьому симетрії. </a:t>
            </a:r>
          </a:p>
          <a:p>
            <a:pPr fontAlgn="ctr"/>
            <a:r>
              <a:rPr lang="uk-UA" dirty="0" smtClean="0"/>
              <a:t> Формують гірлянду з квітів по осі стола.</a:t>
            </a:r>
            <a:endParaRPr lang="uk-UA" dirty="0"/>
          </a:p>
        </p:txBody>
      </p:sp>
      <p:pic>
        <p:nvPicPr>
          <p:cNvPr id="3074" name="Picture 2" descr="C:\Users\user\Downloads\003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61048"/>
            <a:ext cx="4067944" cy="271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\Downloads\table_15.jpg"/>
          <p:cNvPicPr>
            <a:picLocks noChangeAspect="1" noChangeArrowheads="1"/>
          </p:cNvPicPr>
          <p:nvPr/>
        </p:nvPicPr>
        <p:blipFill>
          <a:blip r:embed="rId3" cstate="print"/>
          <a:srcRect l="25200" r="24401"/>
          <a:stretch>
            <a:fillRect/>
          </a:stretch>
        </p:blipFill>
        <p:spPr bwMode="auto">
          <a:xfrm>
            <a:off x="6516216" y="3933056"/>
            <a:ext cx="2088232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У процесі обслуговування можливі різні варіанти розподілу обов’язків:</a:t>
            </a:r>
            <a:br>
              <a:rPr lang="uk-UA" sz="3600" b="1" dirty="0" smtClean="0"/>
            </a:b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3205336"/>
          </a:xfrm>
        </p:spPr>
        <p:txBody>
          <a:bodyPr/>
          <a:lstStyle/>
          <a:p>
            <a:pPr lvl="0"/>
            <a:r>
              <a:rPr lang="uk-UA" dirty="0" smtClean="0"/>
              <a:t>в одному випадку за кожним офіціантом закріплюється якийсь один вид операцій, </a:t>
            </a:r>
          </a:p>
          <a:p>
            <a:pPr lvl="0"/>
            <a:r>
              <a:rPr lang="uk-UA" dirty="0" smtClean="0"/>
              <a:t>в іншому – офіціанти виконують різнорідні операції, обумовлені технологією процесу обслуговування. </a:t>
            </a:r>
          </a:p>
          <a:p>
            <a:endParaRPr lang="uk-UA" dirty="0"/>
          </a:p>
        </p:txBody>
      </p:sp>
      <p:pic>
        <p:nvPicPr>
          <p:cNvPr id="7170" name="Picture 2" descr="C:\Users\user\Downloads\images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93096"/>
            <a:ext cx="2571316" cy="2123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8624" y="908720"/>
            <a:ext cx="216024" cy="50891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4752528"/>
          </a:xfrm>
        </p:spPr>
        <p:txBody>
          <a:bodyPr>
            <a:normAutofit lnSpcReduction="10000"/>
          </a:bodyPr>
          <a:lstStyle/>
          <a:p>
            <a:r>
              <a:rPr lang="uk-UA" b="1" u="sng" dirty="0" smtClean="0"/>
              <a:t>Аперитив</a:t>
            </a:r>
            <a:r>
              <a:rPr lang="uk-UA" dirty="0" smtClean="0"/>
              <a:t> подають офіціанти в приміщенні, суміжному із залом для збору гостей. </a:t>
            </a:r>
          </a:p>
          <a:p>
            <a:r>
              <a:rPr lang="uk-UA" dirty="0" smtClean="0"/>
              <a:t>Офіціанти на тацях виносять напої в зал і пропонують їх гостям, інші готуються до зустрічі запрошених в основному залі: вносять пляшки з напоями, відкорковують їх, зустрічають гостей у залі, допомагають їм розміститися за столом.</a:t>
            </a:r>
          </a:p>
          <a:p>
            <a:endParaRPr lang="uk-UA" dirty="0"/>
          </a:p>
        </p:txBody>
      </p:sp>
      <p:pic>
        <p:nvPicPr>
          <p:cNvPr id="8194" name="Picture 2" descr="C:\Users\user\Downloads\images (3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316400"/>
            <a:ext cx="3222424" cy="214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 </a:t>
            </a:r>
            <a:r>
              <a:rPr lang="uk-UA" b="1" dirty="0" smtClean="0"/>
              <a:t>Обов'язки офіціантів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538152" cy="532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500" b="1" dirty="0" smtClean="0"/>
              <a:t>Офіціант протягом усього бенкету зайнятий безпосереднім обслуговуванням його учасників. </a:t>
            </a:r>
          </a:p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500" b="1" u="sng" dirty="0" smtClean="0"/>
              <a:t>Офіціанти повинні дотримуватися дисципліни, організованості, безумовного виконання всіх розпоряджень і вказівок метрдотеля.</a:t>
            </a:r>
          </a:p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500" b="1" dirty="0" smtClean="0"/>
              <a:t>Офіціант повинен знати, хто з його колег працює в попередньому і наступному номерах секторів для своєчасного й організаційного входу в зал і виходу з нього. </a:t>
            </a:r>
          </a:p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500" b="1" u="sng" dirty="0" smtClean="0"/>
              <a:t>Запам'ятати черговість подачі закусок, страв, напоїв, схему організації обслуговування для індивідуальної роботи і для роботи в парі з іншим офіціантом. </a:t>
            </a:r>
          </a:p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500" b="1" dirty="0" smtClean="0"/>
              <a:t>Кожний має дотримуватися послідовності обслуговування гостей у своєму секторі, запам'ятати деякі особливості подачі напоїв, закусок і страв окремим гостям </a:t>
            </a:r>
          </a:p>
          <a:p>
            <a:pPr>
              <a:buNone/>
            </a:pPr>
            <a:endParaRPr lang="uk-UA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sz="4500" b="1" u="sng" dirty="0" smtClean="0">
                <a:solidFill>
                  <a:srgbClr val="C00000"/>
                </a:solidFill>
              </a:rPr>
              <a:t>Вимоги до офіціантів</a:t>
            </a:r>
          </a:p>
          <a:p>
            <a:r>
              <a:rPr lang="uk-UA" sz="4500" b="1" dirty="0" smtClean="0">
                <a:solidFill>
                  <a:srgbClr val="C00000"/>
                </a:solidFill>
              </a:rPr>
              <a:t> кваліфікована робота</a:t>
            </a:r>
          </a:p>
          <a:p>
            <a:r>
              <a:rPr lang="uk-UA" sz="4500" b="1" dirty="0" smtClean="0">
                <a:solidFill>
                  <a:srgbClr val="C00000"/>
                </a:solidFill>
              </a:rPr>
              <a:t> елегантний зовнішній вигляд</a:t>
            </a:r>
          </a:p>
          <a:p>
            <a:r>
              <a:rPr lang="uk-UA" sz="4500" b="1" dirty="0" smtClean="0">
                <a:solidFill>
                  <a:srgbClr val="C00000"/>
                </a:solidFill>
              </a:rPr>
              <a:t> доброзичливе, тактовне й уважне ставлення до гостей є обов'язковою умовою культури обслуговування. </a:t>
            </a:r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Особливості бенкету з повним обслуговуванням офіціантами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Привід</a:t>
            </a:r>
            <a:r>
              <a:rPr lang="uk-UA" dirty="0" smtClean="0"/>
              <a:t>. Бенкети за столом з повним обслуговуванням офіціантами найчастіше влаштовуються на дипломатичних, офіційних прийомах з приводу візитів високопоставлених посадовців, іноземних представників і делегацій, в період проведення міжнародних симпозіумів, конференцій і виставок. 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u="sng" dirty="0" smtClean="0"/>
              <a:t>Неодмінною умовою обслуговування подібних бенкетів є швидкість подачі страв, напоїв і зміни приборів, оскільки час для обслуговування гостей за столом строго визначено рамками протоколу (50-60 хв.).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Найскладніша і найвідповідальніша форма обслуговування, тому для організації і проведення такого типу банкету виділяють </a:t>
            </a:r>
            <a:r>
              <a:rPr lang="uk-UA" dirty="0" err="1" smtClean="0"/>
              <a:t>найкваліфікованіших</a:t>
            </a:r>
            <a:r>
              <a:rPr lang="uk-UA" dirty="0" smtClean="0"/>
              <a:t> і найдосвідченіших метрдотелів і офіціантів. 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4400" b="1" dirty="0" smtClean="0"/>
              <a:t>Подача аперитиву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8106104" cy="34563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подається</a:t>
            </a:r>
            <a:r>
              <a:rPr lang="ru-RU" dirty="0" smtClean="0"/>
              <a:t> в </a:t>
            </a:r>
            <a:r>
              <a:rPr lang="ru-RU" dirty="0" err="1" smtClean="0"/>
              <a:t>залі</a:t>
            </a:r>
            <a:r>
              <a:rPr lang="ru-RU" dirty="0" smtClean="0"/>
              <a:t>, </a:t>
            </a:r>
            <a:r>
              <a:rPr lang="ru-RU" dirty="0" err="1" smtClean="0"/>
              <a:t>призначеному</a:t>
            </a:r>
            <a:r>
              <a:rPr lang="ru-RU" dirty="0" smtClean="0"/>
              <a:t> для </a:t>
            </a:r>
            <a:r>
              <a:rPr lang="ru-RU" dirty="0" err="1" smtClean="0"/>
              <a:t>збору</a:t>
            </a:r>
            <a:r>
              <a:rPr lang="ru-RU" dirty="0" smtClean="0"/>
              <a:t> гостей, </a:t>
            </a:r>
            <a:r>
              <a:rPr lang="ru-RU" dirty="0" err="1" smtClean="0"/>
              <a:t>протягом</a:t>
            </a:r>
            <a:r>
              <a:rPr lang="ru-RU" dirty="0" smtClean="0"/>
              <a:t> 15–40 </a:t>
            </a:r>
            <a:r>
              <a:rPr lang="ru-RU" dirty="0" err="1" smtClean="0"/>
              <a:t>хвилин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моменту </a:t>
            </a:r>
            <a:r>
              <a:rPr lang="ru-RU" dirty="0" err="1" smtClean="0"/>
              <a:t>прибуття</a:t>
            </a:r>
            <a:r>
              <a:rPr lang="ru-RU" dirty="0" smtClean="0"/>
              <a:t> перших гостей до </a:t>
            </a:r>
            <a:r>
              <a:rPr lang="ru-RU" dirty="0" err="1" smtClean="0"/>
              <a:t>запрошення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бенкетного</a:t>
            </a:r>
            <a:r>
              <a:rPr lang="ru-RU" dirty="0" smtClean="0"/>
              <a:t> столу.</a:t>
            </a:r>
          </a:p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В </a:t>
            </a:r>
            <a:r>
              <a:rPr lang="ru-RU" b="1" i="1" dirty="0" err="1" smtClean="0">
                <a:solidFill>
                  <a:srgbClr val="C00000"/>
                </a:solidFill>
              </a:rPr>
              <a:t>якості</a:t>
            </a:r>
            <a:r>
              <a:rPr lang="ru-RU" b="1" i="1" dirty="0" smtClean="0">
                <a:solidFill>
                  <a:srgbClr val="C00000"/>
                </a:solidFill>
              </a:rPr>
              <a:t> аперитиву </a:t>
            </a:r>
            <a:r>
              <a:rPr lang="ru-RU" b="1" i="1" dirty="0" err="1" smtClean="0">
                <a:solidFill>
                  <a:srgbClr val="C00000"/>
                </a:solidFill>
              </a:rPr>
              <a:t>подаються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коктейлі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</a:rPr>
              <a:t>кріплені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ароматизовані</a:t>
            </a:r>
            <a:r>
              <a:rPr lang="ru-RU" b="1" i="1" dirty="0" smtClean="0">
                <a:solidFill>
                  <a:srgbClr val="C00000"/>
                </a:solidFill>
              </a:rPr>
              <a:t> вина, </a:t>
            </a:r>
            <a:r>
              <a:rPr lang="ru-RU" b="1" i="1" dirty="0" err="1" smtClean="0">
                <a:solidFill>
                  <a:srgbClr val="C00000"/>
                </a:solidFill>
              </a:rPr>
              <a:t>горілка</a:t>
            </a:r>
            <a:r>
              <a:rPr lang="ru-RU" b="1" i="1" dirty="0" smtClean="0">
                <a:solidFill>
                  <a:srgbClr val="C00000"/>
                </a:solidFill>
              </a:rPr>
              <a:t>, соки, а в теплу пору року </a:t>
            </a:r>
            <a:r>
              <a:rPr lang="ru-RU" b="1" i="1" dirty="0" err="1" smtClean="0">
                <a:solidFill>
                  <a:srgbClr val="C00000"/>
                </a:solidFill>
              </a:rPr>
              <a:t>ще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й</a:t>
            </a:r>
            <a:r>
              <a:rPr lang="ru-RU" b="1" i="1" dirty="0" smtClean="0">
                <a:solidFill>
                  <a:srgbClr val="C00000"/>
                </a:solidFill>
              </a:rPr>
              <a:t> вода.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подачі</a:t>
            </a:r>
            <a:r>
              <a:rPr lang="ru-RU" dirty="0" smtClean="0"/>
              <a:t> аперитиву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напоями гостям </a:t>
            </a:r>
            <a:r>
              <a:rPr lang="ru-RU" dirty="0" err="1" smtClean="0"/>
              <a:t>пропонують</a:t>
            </a:r>
            <a:r>
              <a:rPr lang="ru-RU" dirty="0" smtClean="0"/>
              <a:t> закуски,  </a:t>
            </a:r>
            <a:r>
              <a:rPr lang="ru-RU" dirty="0" err="1" smtClean="0"/>
              <a:t>горішки</a:t>
            </a:r>
            <a:r>
              <a:rPr lang="ru-RU" dirty="0" smtClean="0"/>
              <a:t>, соломка.</a:t>
            </a:r>
          </a:p>
        </p:txBody>
      </p:sp>
      <p:pic>
        <p:nvPicPr>
          <p:cNvPr id="5122" name="Picture 2" descr="C:\Users\user\Downloads\Без названия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3136"/>
            <a:ext cx="2915816" cy="1940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user\Downloads\aperitiv1548794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2072" y="4653136"/>
            <a:ext cx="2945904" cy="196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C:\Users\user\Downloads\images (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9" y="4695251"/>
            <a:ext cx="2664296" cy="1772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/>
          <a:lstStyle/>
          <a:p>
            <a:pPr algn="ctr"/>
            <a:r>
              <a:rPr lang="uk-UA" b="1" dirty="0" smtClean="0"/>
              <a:t>Технологія обслуговування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4213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За кілька хвилин до запрошення гостей до столу розкладають хліб.</a:t>
            </a:r>
          </a:p>
          <a:p>
            <a:r>
              <a:rPr lang="uk-UA" dirty="0" smtClean="0"/>
              <a:t>  Товщина окремого шматка – 6–10 мм. </a:t>
            </a:r>
          </a:p>
          <a:p>
            <a:r>
              <a:rPr lang="uk-UA" dirty="0" smtClean="0"/>
              <a:t>Пшеничний, житній хліб, булочки   кладуть на пиріжкові тарілки, по два-три шматки.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2050" name="Picture 2" descr="C:\Users\user\Downloads\Без названия (3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933056"/>
            <a:ext cx="3798488" cy="2527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Технологія обслуговування напоями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37444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800" b="1" dirty="0" smtClean="0"/>
              <a:t>Після того як він вибрав один із запропонованих напоїв, офіціант бере в праву руку пляшку і наливає бажаний напій з правого боку. </a:t>
            </a:r>
          </a:p>
          <a:p>
            <a:r>
              <a:rPr lang="uk-UA" sz="1800" b="1" dirty="0" smtClean="0">
                <a:solidFill>
                  <a:srgbClr val="C00000"/>
                </a:solidFill>
              </a:rPr>
              <a:t>Супи в зал можна подавати в супницях. Розливають суп на підсобному столі розливною ложкою в приготовлені заздалегідь тарілки або чашки і подають гостям. </a:t>
            </a:r>
          </a:p>
          <a:p>
            <a:r>
              <a:rPr lang="uk-UA" sz="1800" i="1" dirty="0" smtClean="0"/>
              <a:t>  </a:t>
            </a:r>
            <a:r>
              <a:rPr lang="uk-UA" sz="1800" b="1" i="1" dirty="0" smtClean="0"/>
              <a:t>Всі напої наливають, як правило, правою рукою з правого боку, тримаючи пляшку так, щоб етикетка була звернена до гостя.</a:t>
            </a:r>
          </a:p>
          <a:p>
            <a:r>
              <a:rPr lang="uk-UA" sz="1800" b="1" i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smtClean="0">
                <a:solidFill>
                  <a:srgbClr val="C00000"/>
                </a:solidFill>
              </a:rPr>
              <a:t>У разі потреби можна налити і з лівого боку, але при цьому обов'язково лівою рукою. </a:t>
            </a:r>
          </a:p>
          <a:p>
            <a:r>
              <a:rPr lang="uk-UA" sz="1800" b="1" i="1" dirty="0" smtClean="0"/>
              <a:t>Асортимент напоїв у пляшках пропонують гостю з лівого боку, тримаючи в лівій руці 2–3 пляшки так, щоб етикетки були звернені в його бік</a:t>
            </a:r>
            <a:r>
              <a:rPr lang="uk-UA" sz="1800" dirty="0" smtClean="0"/>
              <a:t>. </a:t>
            </a:r>
          </a:p>
        </p:txBody>
      </p:sp>
      <p:pic>
        <p:nvPicPr>
          <p:cNvPr id="4099" name="Picture 3" descr="C:\Users\user\Downloads\images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941168"/>
            <a:ext cx="2647950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Підбір </a:t>
            </a:r>
            <a:r>
              <a:rPr lang="uk-UA" b="1" dirty="0" err="1" smtClean="0"/>
              <a:t>багатопорційного</a:t>
            </a:r>
            <a:r>
              <a:rPr lang="uk-UA" b="1" dirty="0" smtClean="0"/>
              <a:t> посуду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При </a:t>
            </a:r>
            <a:r>
              <a:rPr lang="uk-UA" b="1" u="sng" dirty="0" smtClean="0"/>
              <a:t>доборі </a:t>
            </a:r>
            <a:r>
              <a:rPr lang="uk-UA" b="1" u="sng" dirty="0" err="1" smtClean="0"/>
              <a:t>багатопорційного</a:t>
            </a:r>
            <a:r>
              <a:rPr lang="uk-UA" b="1" dirty="0" smtClean="0"/>
              <a:t> посуду для проведення  враховують:</a:t>
            </a:r>
          </a:p>
          <a:p>
            <a:r>
              <a:rPr lang="uk-UA" b="1" dirty="0" smtClean="0"/>
              <a:t> асортимент ;</a:t>
            </a:r>
          </a:p>
          <a:p>
            <a:r>
              <a:rPr lang="uk-UA" b="1" dirty="0" smtClean="0"/>
              <a:t> кількість страв;</a:t>
            </a:r>
          </a:p>
          <a:p>
            <a:r>
              <a:rPr lang="uk-UA" b="1" dirty="0" smtClean="0"/>
              <a:t>кількість офіціантів, які здійснюють їх подавання в </a:t>
            </a:r>
            <a:r>
              <a:rPr lang="uk-UA" b="1" dirty="0" err="1" smtClean="0"/>
              <a:t>обнос</a:t>
            </a:r>
            <a:r>
              <a:rPr lang="uk-UA" b="1" dirty="0" smtClean="0"/>
              <a:t>. </a:t>
            </a:r>
          </a:p>
          <a:p>
            <a:r>
              <a:rPr lang="uk-UA" b="1" i="1" dirty="0" smtClean="0">
                <a:solidFill>
                  <a:srgbClr val="C00000"/>
                </a:solidFill>
              </a:rPr>
              <a:t>Кількість посуду визначають із розрахунку кількості офіціантів, які подають страви і закуски. Кількість наборів для розкладання відповідає кількості </a:t>
            </a:r>
            <a:r>
              <a:rPr lang="uk-UA" b="1" i="1" dirty="0" err="1" smtClean="0">
                <a:solidFill>
                  <a:srgbClr val="C00000"/>
                </a:solidFill>
              </a:rPr>
              <a:t>багатопорційного</a:t>
            </a:r>
            <a:r>
              <a:rPr lang="uk-UA" b="1" i="1" dirty="0" smtClean="0">
                <a:solidFill>
                  <a:srgbClr val="C00000"/>
                </a:solidFill>
              </a:rPr>
              <a:t> посуду.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Обслуговування гостей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 </a:t>
            </a:r>
            <a:r>
              <a:rPr lang="uk-UA" b="1" i="1" dirty="0" smtClean="0"/>
              <a:t>Він визначає, хто, коли і яким методом прибирає використаний посуд і прибори або замінює їх. </a:t>
            </a:r>
            <a:endParaRPr lang="uk-UA" dirty="0" smtClean="0"/>
          </a:p>
          <a:p>
            <a:r>
              <a:rPr lang="uk-UA" dirty="0" smtClean="0"/>
              <a:t>Окремо призначаються офіціанти, які вносять страви до залу і </a:t>
            </a:r>
            <a:r>
              <a:rPr lang="uk-UA" u="sng" dirty="0" smtClean="0"/>
              <a:t>виносять використаний посуд і прибори.</a:t>
            </a:r>
            <a:r>
              <a:rPr lang="uk-UA" dirty="0" smtClean="0"/>
              <a:t> </a:t>
            </a:r>
          </a:p>
          <a:p>
            <a:r>
              <a:rPr lang="uk-UA" b="1" u="sng" dirty="0" smtClean="0"/>
              <a:t>Обслуговування гостей починається з моменту входу їх до бенкетного залу</a:t>
            </a:r>
            <a:r>
              <a:rPr lang="uk-UA" b="1" dirty="0" smtClean="0"/>
              <a:t>. </a:t>
            </a:r>
          </a:p>
          <a:p>
            <a:r>
              <a:rPr lang="uk-UA" b="1" dirty="0" smtClean="0"/>
              <a:t>Офіціанти кожен у своєму секторі обслуговування зустрічають гостей, допомагаючи їм сісти. Далі починається робота за наперед наміченим планом. Всі офіціанти повинні чітко знати свій сектор обслуговування і свої безпосередні обов’язки на банкеті.  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r>
              <a:rPr lang="uk-UA" b="1" dirty="0" smtClean="0"/>
              <a:t>Послідовність подачі страв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47800"/>
            <a:ext cx="8466144" cy="48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На початку бенкету подають </a:t>
            </a:r>
            <a:r>
              <a:rPr lang="uk-UA" u="sng" dirty="0" smtClean="0"/>
              <a:t>холодну рибну закуску і свіжі овочі</a:t>
            </a:r>
            <a:r>
              <a:rPr lang="uk-UA" dirty="0" smtClean="0"/>
              <a:t>, потім </a:t>
            </a:r>
            <a:r>
              <a:rPr lang="uk-UA" u="sng" dirty="0" smtClean="0"/>
              <a:t>закуски з м’яса, птиці і дичини</a:t>
            </a:r>
            <a:r>
              <a:rPr lang="uk-UA" dirty="0" smtClean="0"/>
              <a:t>, після холодних закусок – </a:t>
            </a:r>
            <a:r>
              <a:rPr lang="uk-UA" u="sng" dirty="0" smtClean="0"/>
              <a:t>гарячу закуску</a:t>
            </a:r>
            <a:r>
              <a:rPr lang="uk-UA" dirty="0" smtClean="0"/>
              <a:t>, за </a:t>
            </a:r>
            <a:r>
              <a:rPr lang="uk-UA" u="sng" dirty="0" smtClean="0"/>
              <a:t>нею суп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Після супу – гарячі страви з </a:t>
            </a:r>
            <a:r>
              <a:rPr lang="uk-UA" u="sng" dirty="0" smtClean="0"/>
              <a:t>риби, м’яса, птиці, дичини, овочів</a:t>
            </a:r>
            <a:r>
              <a:rPr lang="uk-UA" dirty="0" smtClean="0"/>
              <a:t>.</a:t>
            </a:r>
          </a:p>
          <a:p>
            <a:r>
              <a:rPr lang="uk-UA" u="sng" dirty="0" smtClean="0"/>
              <a:t>Закінчується бенкет подачею десерту, фруктів і гарячих напоїв – кави, чаю.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78112" cy="9807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Внесення страв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6886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Зі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стравою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іноді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гарніром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соусом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офіціанти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йдуть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до входу в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бенкетний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зал, де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зупиняються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в порядку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номерів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обслуговуваних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кожним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них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секторів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До </a:t>
            </a:r>
            <a:r>
              <a:rPr lang="ru-RU" sz="1800" b="1" dirty="0" err="1" smtClean="0">
                <a:solidFill>
                  <a:srgbClr val="C00000"/>
                </a:solidFill>
              </a:rPr>
              <a:t>кожної</a:t>
            </a:r>
            <a:r>
              <a:rPr lang="ru-RU" sz="1800" b="1" dirty="0" smtClean="0">
                <a:solidFill>
                  <a:srgbClr val="C00000"/>
                </a:solidFill>
              </a:rPr>
              <a:t> страви, </a:t>
            </a:r>
            <a:r>
              <a:rPr lang="ru-RU" sz="1800" b="1" dirty="0" err="1" smtClean="0">
                <a:solidFill>
                  <a:srgbClr val="C00000"/>
                </a:solidFill>
              </a:rPr>
              <a:t>гарніру</a:t>
            </a:r>
            <a:r>
              <a:rPr lang="ru-RU" sz="1800" b="1" dirty="0" smtClean="0">
                <a:solidFill>
                  <a:srgbClr val="C00000"/>
                </a:solidFill>
              </a:rPr>
              <a:t>, соусу </a:t>
            </a:r>
            <a:r>
              <a:rPr lang="ru-RU" sz="1800" b="1" dirty="0" err="1" smtClean="0">
                <a:solidFill>
                  <a:srgbClr val="C00000"/>
                </a:solidFill>
              </a:rPr>
              <a:t>кладуть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набори</a:t>
            </a:r>
            <a:r>
              <a:rPr lang="ru-RU" sz="1800" b="1" dirty="0" smtClean="0">
                <a:solidFill>
                  <a:srgbClr val="C00000"/>
                </a:solidFill>
              </a:rPr>
              <a:t> для </a:t>
            </a:r>
            <a:r>
              <a:rPr lang="ru-RU" sz="1800" b="1" dirty="0" err="1" smtClean="0">
                <a:solidFill>
                  <a:srgbClr val="C00000"/>
                </a:solidFill>
              </a:rPr>
              <a:t>розкладання</a:t>
            </a:r>
            <a:r>
              <a:rPr lang="ru-RU" sz="1800" b="1" dirty="0" smtClean="0">
                <a:solidFill>
                  <a:srgbClr val="C00000"/>
                </a:solidFill>
              </a:rPr>
              <a:t>.   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Метрдотель,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переконавшись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бенкетний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стіл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підготовлений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подачі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чергової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страви,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дає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знак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офіціантам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увійти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в зал. 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b="1" dirty="0" err="1" smtClean="0">
                <a:solidFill>
                  <a:srgbClr val="C00000"/>
                </a:solidFill>
              </a:rPr>
              <a:t>Увійшовши</a:t>
            </a:r>
            <a:r>
              <a:rPr lang="ru-RU" sz="1800" b="1" dirty="0" smtClean="0">
                <a:solidFill>
                  <a:srgbClr val="C00000"/>
                </a:solidFill>
              </a:rPr>
              <a:t> по </a:t>
            </a:r>
            <a:r>
              <a:rPr lang="ru-RU" sz="1800" b="1" dirty="0" err="1" smtClean="0">
                <a:solidFill>
                  <a:srgbClr val="C00000"/>
                </a:solidFill>
              </a:rPr>
              <a:t>черговості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привласнених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номерів</a:t>
            </a:r>
            <a:r>
              <a:rPr lang="ru-RU" sz="1800" b="1" dirty="0" smtClean="0">
                <a:solidFill>
                  <a:srgbClr val="C00000"/>
                </a:solidFill>
              </a:rPr>
              <a:t>, </a:t>
            </a:r>
            <a:r>
              <a:rPr lang="ru-RU" sz="1800" b="1" dirty="0" err="1" smtClean="0">
                <a:solidFill>
                  <a:srgbClr val="C00000"/>
                </a:solidFill>
              </a:rPr>
              <a:t>офіціанти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йдуть</a:t>
            </a:r>
            <a:r>
              <a:rPr lang="ru-RU" sz="1800" b="1" dirty="0" smtClean="0">
                <a:solidFill>
                  <a:srgbClr val="C00000"/>
                </a:solidFill>
              </a:rPr>
              <a:t> до </a:t>
            </a:r>
            <a:r>
              <a:rPr lang="ru-RU" sz="1800" b="1" dirty="0" err="1" smtClean="0">
                <a:solidFill>
                  <a:srgbClr val="C00000"/>
                </a:solidFill>
              </a:rPr>
              <a:t>своїх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секторів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і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стають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обличчям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до</a:t>
            </a:r>
            <a:r>
              <a:rPr lang="ru-RU" sz="1800" b="1" dirty="0" smtClean="0">
                <a:solidFill>
                  <a:srgbClr val="C00000"/>
                </a:solidFill>
              </a:rPr>
              <a:t> столу за 2–3 кроки </a:t>
            </a:r>
            <a:r>
              <a:rPr lang="ru-RU" sz="1800" b="1" dirty="0" err="1" smtClean="0">
                <a:solidFill>
                  <a:srgbClr val="C00000"/>
                </a:solidFill>
              </a:rPr>
              <a:t>позад</a:t>
            </a:r>
            <a:r>
              <a:rPr lang="ru-RU" sz="1800" b="1" dirty="0" smtClean="0">
                <a:solidFill>
                  <a:srgbClr val="C00000"/>
                </a:solidFill>
              </a:rPr>
              <a:t> тих гостей, </a:t>
            </a:r>
            <a:r>
              <a:rPr lang="ru-RU" sz="1800" b="1" dirty="0" err="1" smtClean="0">
                <a:solidFill>
                  <a:srgbClr val="C00000"/>
                </a:solidFill>
              </a:rPr>
              <a:t>з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яких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повинні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починати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обслуговування</a:t>
            </a:r>
            <a:r>
              <a:rPr lang="ru-RU" sz="1800" b="1" dirty="0" smtClean="0">
                <a:solidFill>
                  <a:srgbClr val="C00000"/>
                </a:solidFill>
              </a:rPr>
              <a:t>. 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Офіціанти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повинні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тримати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всі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предмети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однаково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лівій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руці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рівні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ліктя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пересуватися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по залу по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прямих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намічених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метрдотелем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лініях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;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йти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швидко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не широкими,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але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частими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кроками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b="1" dirty="0" err="1" smtClean="0">
                <a:solidFill>
                  <a:srgbClr val="C00000"/>
                </a:solidFill>
              </a:rPr>
              <a:t>Зупинившись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позад</a:t>
            </a:r>
            <a:r>
              <a:rPr lang="ru-RU" sz="1800" b="1" dirty="0" smtClean="0">
                <a:solidFill>
                  <a:srgbClr val="C00000"/>
                </a:solidFill>
              </a:rPr>
              <a:t> гостей, </a:t>
            </a:r>
            <a:r>
              <a:rPr lang="ru-RU" sz="1800" b="1" dirty="0" err="1" smtClean="0">
                <a:solidFill>
                  <a:srgbClr val="C00000"/>
                </a:solidFill>
              </a:rPr>
              <a:t>з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яких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слід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почати</a:t>
            </a:r>
            <a:r>
              <a:rPr lang="ru-RU" sz="1800" b="1" dirty="0" smtClean="0">
                <a:solidFill>
                  <a:srgbClr val="C00000"/>
                </a:solidFill>
              </a:rPr>
              <a:t> подачу страви.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Офіціанти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орієнтуються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на старшого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офіціанта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обслуговує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гостей в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центрі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столу. 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b="1" dirty="0" err="1" smtClean="0">
                <a:solidFill>
                  <a:srgbClr val="C00000"/>
                </a:solidFill>
              </a:rPr>
              <a:t>Вичекавши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деякий</a:t>
            </a:r>
            <a:r>
              <a:rPr lang="ru-RU" sz="1800" b="1" dirty="0" smtClean="0">
                <a:solidFill>
                  <a:srgbClr val="C00000"/>
                </a:solidFill>
              </a:rPr>
              <a:t> час </a:t>
            </a:r>
            <a:r>
              <a:rPr lang="ru-RU" sz="1800" b="1" dirty="0" err="1" smtClean="0">
                <a:solidFill>
                  <a:srgbClr val="C00000"/>
                </a:solidFill>
              </a:rPr>
              <a:t>і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переконавшись</a:t>
            </a:r>
            <a:r>
              <a:rPr lang="ru-RU" sz="1800" b="1" dirty="0" smtClean="0">
                <a:solidFill>
                  <a:srgbClr val="C00000"/>
                </a:solidFill>
              </a:rPr>
              <a:t>, </a:t>
            </a:r>
            <a:r>
              <a:rPr lang="ru-RU" sz="1800" b="1" dirty="0" err="1" smtClean="0">
                <a:solidFill>
                  <a:srgbClr val="C00000"/>
                </a:solidFill>
              </a:rPr>
              <a:t>що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всі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офіціанти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готові</a:t>
            </a:r>
            <a:r>
              <a:rPr lang="ru-RU" sz="1800" b="1" dirty="0" smtClean="0">
                <a:solidFill>
                  <a:srgbClr val="C00000"/>
                </a:solidFill>
              </a:rPr>
              <a:t>, </a:t>
            </a:r>
            <a:r>
              <a:rPr lang="ru-RU" sz="1800" b="1" dirty="0" err="1" smtClean="0">
                <a:solidFill>
                  <a:srgbClr val="C00000"/>
                </a:solidFill>
              </a:rPr>
              <a:t>він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подає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умовний</a:t>
            </a:r>
            <a:r>
              <a:rPr lang="ru-RU" sz="1800" b="1" dirty="0" smtClean="0">
                <a:solidFill>
                  <a:srgbClr val="C00000"/>
                </a:solidFill>
              </a:rPr>
              <a:t> знак </a:t>
            </a:r>
            <a:r>
              <a:rPr lang="ru-RU" sz="1800" b="1" dirty="0" err="1" smtClean="0">
                <a:solidFill>
                  <a:srgbClr val="C00000"/>
                </a:solidFill>
              </a:rPr>
              <a:t>почати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обслуговування</a:t>
            </a:r>
            <a:r>
              <a:rPr lang="ru-RU" sz="1800" b="1" dirty="0" smtClean="0">
                <a:solidFill>
                  <a:srgbClr val="C00000"/>
                </a:solidFill>
              </a:rPr>
              <a:t>. </a:t>
            </a:r>
            <a:r>
              <a:rPr lang="ru-RU" sz="1800" b="1" dirty="0" err="1" smtClean="0">
                <a:solidFill>
                  <a:srgbClr val="C00000"/>
                </a:solidFill>
              </a:rPr>
              <a:t>Тільки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тоді</a:t>
            </a:r>
            <a:r>
              <a:rPr lang="ru-RU" sz="1800" b="1" dirty="0" smtClean="0">
                <a:solidFill>
                  <a:srgbClr val="C00000"/>
                </a:solidFill>
              </a:rPr>
              <a:t>, </a:t>
            </a:r>
            <a:r>
              <a:rPr lang="ru-RU" sz="1800" b="1" dirty="0" err="1" smtClean="0">
                <a:solidFill>
                  <a:srgbClr val="C00000"/>
                </a:solidFill>
              </a:rPr>
              <a:t>одночасно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підійшовши</a:t>
            </a:r>
            <a:r>
              <a:rPr lang="ru-RU" sz="1800" b="1" dirty="0" smtClean="0">
                <a:solidFill>
                  <a:srgbClr val="C00000"/>
                </a:solidFill>
              </a:rPr>
              <a:t> до гостей, </a:t>
            </a:r>
            <a:r>
              <a:rPr lang="ru-RU" sz="1800" b="1" dirty="0" err="1" smtClean="0">
                <a:solidFill>
                  <a:srgbClr val="C00000"/>
                </a:solidFill>
              </a:rPr>
              <a:t>офіціанти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приступають</a:t>
            </a:r>
            <a:r>
              <a:rPr lang="ru-RU" sz="1800" b="1" dirty="0" smtClean="0">
                <a:solidFill>
                  <a:srgbClr val="C00000"/>
                </a:solidFill>
              </a:rPr>
              <a:t> до </a:t>
            </a:r>
            <a:r>
              <a:rPr lang="ru-RU" sz="1800" b="1" dirty="0" err="1" smtClean="0">
                <a:solidFill>
                  <a:srgbClr val="C00000"/>
                </a:solidFill>
              </a:rPr>
              <a:t>подачі</a:t>
            </a:r>
            <a:r>
              <a:rPr lang="ru-RU" sz="1800" b="1" dirty="0" smtClean="0">
                <a:solidFill>
                  <a:srgbClr val="C00000"/>
                </a:solidFill>
              </a:rPr>
              <a:t> страви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  <a:endParaRPr lang="uk-UA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08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/>
              <a:t>Правила обслуговування гостей</a:t>
            </a:r>
            <a:br>
              <a:rPr lang="uk-UA" b="1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endParaRPr lang="uk-UA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32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25196" indent="-342900">
              <a:buFont typeface="+mj-lt"/>
              <a:buAutoNum type="arabicPeriod"/>
            </a:pPr>
            <a:r>
              <a:rPr lang="ru-RU" sz="2000" b="1" dirty="0" err="1" smtClean="0"/>
              <a:t>Будь-яка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страва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подаються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офіціантами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одночасно</a:t>
            </a:r>
            <a:r>
              <a:rPr lang="ru-RU" sz="2000" b="1" dirty="0" smtClean="0"/>
              <a:t>. 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C00000"/>
                </a:solidFill>
              </a:rPr>
              <a:t>Якщо</a:t>
            </a:r>
            <a:r>
              <a:rPr lang="ru-RU" sz="2000" b="1" dirty="0" smtClean="0">
                <a:solidFill>
                  <a:srgbClr val="C00000"/>
                </a:solidFill>
              </a:rPr>
              <a:t> в </a:t>
            </a:r>
            <a:r>
              <a:rPr lang="ru-RU" sz="2000" b="1" dirty="0" err="1" smtClean="0">
                <a:solidFill>
                  <a:srgbClr val="C00000"/>
                </a:solidFill>
              </a:rPr>
              <a:t>цей</a:t>
            </a:r>
            <a:r>
              <a:rPr lang="ru-RU" sz="2000" b="1" dirty="0" smtClean="0">
                <a:solidFill>
                  <a:srgbClr val="C00000"/>
                </a:solidFill>
              </a:rPr>
              <a:t> час </a:t>
            </a:r>
            <a:r>
              <a:rPr lang="ru-RU" sz="2000" b="1" dirty="0" err="1" smtClean="0">
                <a:solidFill>
                  <a:srgbClr val="C00000"/>
                </a:solidFill>
              </a:rPr>
              <a:t>гість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розмовляє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або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слухає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співрозмовника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слід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зачекати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під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час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короткої</a:t>
            </a:r>
            <a:r>
              <a:rPr lang="ru-RU" sz="2000" b="1" dirty="0" smtClean="0">
                <a:solidFill>
                  <a:srgbClr val="C00000"/>
                </a:solidFill>
              </a:rPr>
              <a:t> паузи в </a:t>
            </a:r>
            <a:r>
              <a:rPr lang="ru-RU" sz="2000" b="1" dirty="0" err="1" smtClean="0">
                <a:solidFill>
                  <a:srgbClr val="C00000"/>
                </a:solidFill>
              </a:rPr>
              <a:t>розмові</a:t>
            </a:r>
            <a:r>
              <a:rPr lang="ru-RU" sz="2000" b="1" dirty="0" smtClean="0">
                <a:solidFill>
                  <a:srgbClr val="C00000"/>
                </a:solidFill>
              </a:rPr>
              <a:t> тихо </a:t>
            </a:r>
            <a:r>
              <a:rPr lang="ru-RU" sz="2000" b="1" dirty="0" err="1" smtClean="0">
                <a:solidFill>
                  <a:srgbClr val="C00000"/>
                </a:solidFill>
              </a:rPr>
              <a:t>вибачитись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</a:rPr>
              <a:t> подати </a:t>
            </a:r>
            <a:r>
              <a:rPr lang="ru-RU" sz="2000" b="1" dirty="0" err="1" smtClean="0">
                <a:solidFill>
                  <a:srgbClr val="C00000"/>
                </a:solidFill>
              </a:rPr>
              <a:t>страву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2000" b="1" dirty="0" smtClean="0"/>
              <a:t>Не </a:t>
            </a:r>
            <a:r>
              <a:rPr lang="ru-RU" sz="2000" b="1" dirty="0" err="1" smtClean="0"/>
              <a:t>слід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торкатися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стравою</a:t>
            </a:r>
            <a:r>
              <a:rPr lang="ru-RU" sz="2000" b="1" dirty="0" smtClean="0"/>
              <a:t> столу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тарілки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хлібом</a:t>
            </a:r>
            <a:r>
              <a:rPr lang="ru-RU" sz="2000" b="1" dirty="0" smtClean="0"/>
              <a:t>, яка на </a:t>
            </a:r>
            <a:r>
              <a:rPr lang="ru-RU" sz="2000" b="1" dirty="0" err="1" smtClean="0"/>
              <a:t>ньому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стоїть</a:t>
            </a:r>
            <a:r>
              <a:rPr lang="ru-RU" sz="2000" b="1" dirty="0" smtClean="0"/>
              <a:t>. 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C00000"/>
                </a:solidFill>
              </a:rPr>
              <a:t>Гість</a:t>
            </a:r>
            <a:r>
              <a:rPr lang="ru-RU" sz="2000" b="1" dirty="0" smtClean="0">
                <a:solidFill>
                  <a:srgbClr val="C00000"/>
                </a:solidFill>
              </a:rPr>
              <a:t> сам </a:t>
            </a:r>
            <a:r>
              <a:rPr lang="ru-RU" sz="2000" b="1" dirty="0" err="1" smtClean="0">
                <a:solidFill>
                  <a:srgbClr val="C00000"/>
                </a:solidFill>
              </a:rPr>
              <a:t>перекладає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собі</a:t>
            </a:r>
            <a:r>
              <a:rPr lang="ru-RU" sz="2000" b="1" dirty="0" smtClean="0">
                <a:solidFill>
                  <a:srgbClr val="C00000"/>
                </a:solidFill>
              </a:rPr>
              <a:t> на </a:t>
            </a:r>
            <a:r>
              <a:rPr lang="ru-RU" sz="2000" b="1" dirty="0" err="1" smtClean="0">
                <a:solidFill>
                  <a:srgbClr val="C00000"/>
                </a:solidFill>
              </a:rPr>
              <a:t>тарілку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запропонований</a:t>
            </a:r>
            <a:r>
              <a:rPr lang="ru-RU" sz="2000" b="1" dirty="0" smtClean="0">
                <a:solidFill>
                  <a:srgbClr val="C00000"/>
                </a:solidFill>
              </a:rPr>
              <a:t> продукт, </a:t>
            </a:r>
            <a:r>
              <a:rPr lang="ru-RU" sz="2000" b="1" dirty="0" err="1" smtClean="0">
                <a:solidFill>
                  <a:srgbClr val="C00000"/>
                </a:solidFill>
              </a:rPr>
              <a:t>але</a:t>
            </a:r>
            <a:r>
              <a:rPr lang="ru-RU" sz="2000" b="1" dirty="0" smtClean="0">
                <a:solidFill>
                  <a:srgbClr val="C00000"/>
                </a:solidFill>
              </a:rPr>
              <a:t> на </a:t>
            </a:r>
            <a:r>
              <a:rPr lang="ru-RU" sz="2000" b="1" dirty="0" err="1" smtClean="0">
                <a:solidFill>
                  <a:srgbClr val="C00000"/>
                </a:solidFill>
              </a:rPr>
              <a:t>його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прохання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офіціант</a:t>
            </a:r>
            <a:r>
              <a:rPr lang="ru-RU" sz="2000" b="1" dirty="0" smtClean="0">
                <a:solidFill>
                  <a:srgbClr val="C00000"/>
                </a:solidFill>
              </a:rPr>
              <a:t> повинен правою рукою за </a:t>
            </a:r>
            <a:r>
              <a:rPr lang="ru-RU" sz="2000" b="1" dirty="0" err="1" smtClean="0">
                <a:solidFill>
                  <a:srgbClr val="C00000"/>
                </a:solidFill>
              </a:rPr>
              <a:t>допомогою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наборів</a:t>
            </a:r>
            <a:r>
              <a:rPr lang="ru-RU" sz="2000" b="1" dirty="0" smtClean="0">
                <a:solidFill>
                  <a:srgbClr val="C00000"/>
                </a:solidFill>
              </a:rPr>
              <a:t> для </a:t>
            </a:r>
            <a:r>
              <a:rPr lang="ru-RU" sz="2000" b="1" dirty="0" err="1" smtClean="0">
                <a:solidFill>
                  <a:srgbClr val="C00000"/>
                </a:solidFill>
              </a:rPr>
              <a:t>розкладання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покласти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страву</a:t>
            </a:r>
            <a:r>
              <a:rPr lang="ru-RU" sz="2000" b="1" dirty="0" smtClean="0">
                <a:solidFill>
                  <a:srgbClr val="C00000"/>
                </a:solidFill>
              </a:rPr>
              <a:t> на </a:t>
            </a:r>
            <a:r>
              <a:rPr lang="ru-RU" sz="2000" b="1" dirty="0" err="1" smtClean="0">
                <a:solidFill>
                  <a:srgbClr val="C00000"/>
                </a:solidFill>
              </a:rPr>
              <a:t>тарілку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</a:p>
          <a:p>
            <a:pPr marL="425196" indent="-342900">
              <a:buFont typeface="+mj-lt"/>
              <a:buAutoNum type="arabicPeriod"/>
            </a:pPr>
            <a:r>
              <a:rPr lang="uk-UA" sz="2000" b="1" dirty="0" smtClean="0">
                <a:solidFill>
                  <a:schemeClr val="tx1"/>
                </a:solidFill>
              </a:rPr>
              <a:t>Чергова зміна або прибирання тарілок і столових наборів здійснюється одночасно, коли всі учасники бенкету або більшість з них закінчили їсти раніше подану страву</a:t>
            </a:r>
            <a:r>
              <a:rPr lang="uk-UA" sz="2000" b="1" dirty="0" smtClean="0">
                <a:solidFill>
                  <a:srgbClr val="C00000"/>
                </a:solidFill>
              </a:rPr>
              <a:t>.</a:t>
            </a:r>
          </a:p>
          <a:p>
            <a:pPr marL="425196" indent="-342900">
              <a:buFont typeface="+mj-lt"/>
              <a:buAutoNum type="arabicPeriod"/>
            </a:pPr>
            <a:r>
              <a:rPr lang="uk-UA" sz="2000" b="1" dirty="0" smtClean="0">
                <a:solidFill>
                  <a:srgbClr val="C00000"/>
                </a:solidFill>
              </a:rPr>
              <a:t>Використані тарілки і столові набори при заміні прибираються як з правого боку гостя правою рукою, так і з лівого лівою рукою. </a:t>
            </a:r>
          </a:p>
          <a:p>
            <a:pPr marL="425196" indent="-342900">
              <a:buFont typeface="+mj-lt"/>
              <a:buAutoNum type="arabicPeriod"/>
            </a:pPr>
            <a:r>
              <a:rPr lang="ru-RU" sz="2000" b="1" dirty="0" smtClean="0"/>
              <a:t>При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ручник не повинен </a:t>
            </a:r>
            <a:r>
              <a:rPr lang="ru-RU" sz="2000" b="1" dirty="0" err="1" smtClean="0"/>
              <a:t>звисати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руки. </a:t>
            </a:r>
          </a:p>
          <a:p>
            <a:pPr marL="425196" indent="-342900">
              <a:buFont typeface="+mj-lt"/>
              <a:buAutoNum type="arabicPeriod"/>
            </a:pPr>
            <a:endParaRPr lang="uk-UA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54176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Правила обслуговування гостей</a:t>
            </a:r>
            <a:br>
              <a:rPr lang="uk-UA" b="1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2000" b="1" dirty="0" smtClean="0"/>
              <a:t>7</a:t>
            </a:r>
            <a:r>
              <a:rPr lang="ru-RU" sz="1600" b="1" dirty="0" smtClean="0"/>
              <a:t>.  </a:t>
            </a:r>
            <a:r>
              <a:rPr lang="ru-RU" sz="2000" b="1" dirty="0" smtClean="0"/>
              <a:t>Салатники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соусники невеликих </a:t>
            </a:r>
            <a:r>
              <a:rPr lang="ru-RU" sz="2000" b="1" dirty="0" err="1" smtClean="0"/>
              <a:t>розмірів</a:t>
            </a:r>
            <a:r>
              <a:rPr lang="ru-RU" sz="2000" b="1" dirty="0" smtClean="0"/>
              <a:t> перед подачею </a:t>
            </a:r>
            <a:r>
              <a:rPr lang="ru-RU" sz="2000" b="1" dirty="0" err="1" smtClean="0"/>
              <a:t>ставлять</a:t>
            </a:r>
            <a:r>
              <a:rPr lang="ru-RU" sz="2000" b="1" dirty="0" smtClean="0"/>
              <a:t> на маленький </a:t>
            </a:r>
            <a:r>
              <a:rPr lang="ru-RU" sz="2000" b="1" dirty="0" err="1" smtClean="0"/>
              <a:t>піднос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тарілку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застелені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серветкою</a:t>
            </a:r>
            <a:r>
              <a:rPr lang="ru-RU" sz="2000" b="1" dirty="0" smtClean="0"/>
              <a:t>. </a:t>
            </a:r>
          </a:p>
          <a:p>
            <a:pPr>
              <a:buNone/>
            </a:pPr>
            <a:r>
              <a:rPr lang="ru-RU" sz="2000" b="1" dirty="0" smtClean="0"/>
              <a:t>8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 err="1" smtClean="0">
                <a:solidFill>
                  <a:srgbClr val="C00000"/>
                </a:solidFill>
              </a:rPr>
              <a:t>Якщо</a:t>
            </a:r>
            <a:r>
              <a:rPr lang="ru-RU" sz="2000" b="1" dirty="0" smtClean="0">
                <a:solidFill>
                  <a:srgbClr val="C00000"/>
                </a:solidFill>
              </a:rPr>
              <a:t> перший </a:t>
            </a:r>
            <a:r>
              <a:rPr lang="ru-RU" sz="2000" b="1" dirty="0" err="1" smtClean="0">
                <a:solidFill>
                  <a:srgbClr val="C00000"/>
                </a:solidFill>
              </a:rPr>
              <a:t>гість</a:t>
            </a:r>
            <a:r>
              <a:rPr lang="ru-RU" sz="2000" b="1" dirty="0" smtClean="0">
                <a:solidFill>
                  <a:srgbClr val="C00000"/>
                </a:solidFill>
              </a:rPr>
              <a:t> взяв </a:t>
            </a:r>
            <a:r>
              <a:rPr lang="ru-RU" sz="2000" b="1" dirty="0" err="1" smtClean="0">
                <a:solidFill>
                  <a:srgbClr val="C00000"/>
                </a:solidFill>
              </a:rPr>
              <a:t>бажану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кількість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запропонованого</a:t>
            </a:r>
            <a:r>
              <a:rPr lang="ru-RU" sz="2000" b="1" dirty="0" smtClean="0">
                <a:solidFill>
                  <a:srgbClr val="C00000"/>
                </a:solidFill>
              </a:rPr>
              <a:t> продукту </a:t>
            </a:r>
            <a:r>
              <a:rPr lang="ru-RU" sz="2000" b="1" dirty="0" err="1" smtClean="0">
                <a:solidFill>
                  <a:srgbClr val="C00000"/>
                </a:solidFill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поклав</a:t>
            </a:r>
            <a:r>
              <a:rPr lang="ru-RU" sz="2000" b="1" dirty="0" smtClean="0">
                <a:solidFill>
                  <a:srgbClr val="C00000"/>
                </a:solidFill>
              </a:rPr>
              <a:t> на блюдо </a:t>
            </a:r>
            <a:r>
              <a:rPr lang="ru-RU" sz="2000" b="1" dirty="0" err="1" smtClean="0">
                <a:solidFill>
                  <a:srgbClr val="C00000"/>
                </a:solidFill>
              </a:rPr>
              <a:t>набори</a:t>
            </a:r>
            <a:r>
              <a:rPr lang="ru-RU" sz="2000" b="1" dirty="0" smtClean="0">
                <a:solidFill>
                  <a:srgbClr val="C00000"/>
                </a:solidFill>
              </a:rPr>
              <a:t> для </a:t>
            </a:r>
            <a:r>
              <a:rPr lang="ru-RU" sz="2000" b="1" dirty="0" err="1" smtClean="0">
                <a:solidFill>
                  <a:srgbClr val="C00000"/>
                </a:solidFill>
              </a:rPr>
              <a:t>розкладання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його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піднімають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відступивши</a:t>
            </a:r>
            <a:r>
              <a:rPr lang="ru-RU" sz="2000" b="1" dirty="0" smtClean="0">
                <a:solidFill>
                  <a:srgbClr val="C00000"/>
                </a:solidFill>
              </a:rPr>
              <a:t> на один </a:t>
            </a:r>
            <a:r>
              <a:rPr lang="ru-RU" sz="2000" b="1" dirty="0" err="1" smtClean="0">
                <a:solidFill>
                  <a:srgbClr val="C00000"/>
                </a:solidFill>
              </a:rPr>
              <a:t>крок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від</a:t>
            </a:r>
            <a:r>
              <a:rPr lang="ru-RU" sz="2000" b="1" dirty="0" smtClean="0">
                <a:solidFill>
                  <a:srgbClr val="C00000"/>
                </a:solidFill>
              </a:rPr>
              <a:t> столу, </a:t>
            </a:r>
            <a:r>
              <a:rPr lang="ru-RU" sz="2000" b="1" dirty="0" err="1" smtClean="0">
                <a:solidFill>
                  <a:srgbClr val="C00000"/>
                </a:solidFill>
              </a:rPr>
              <a:t>переходять</a:t>
            </a:r>
            <a:r>
              <a:rPr lang="ru-RU" sz="2000" b="1" dirty="0" smtClean="0">
                <a:solidFill>
                  <a:srgbClr val="C00000"/>
                </a:solidFill>
              </a:rPr>
              <a:t> до </a:t>
            </a:r>
            <a:r>
              <a:rPr lang="ru-RU" sz="2000" b="1" dirty="0" err="1" smtClean="0">
                <a:solidFill>
                  <a:srgbClr val="C00000"/>
                </a:solidFill>
              </a:rPr>
              <a:t>наступного</a:t>
            </a:r>
            <a:r>
              <a:rPr lang="ru-RU" sz="2000" b="1" dirty="0" smtClean="0">
                <a:solidFill>
                  <a:srgbClr val="C00000"/>
                </a:solidFill>
              </a:rPr>
              <a:t> гостя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9. 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відмовився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запропонованої</a:t>
            </a:r>
            <a:r>
              <a:rPr lang="ru-RU" sz="2000" b="1" dirty="0" smtClean="0"/>
              <a:t> страви </a:t>
            </a:r>
            <a:r>
              <a:rPr lang="ru-RU" sz="2000" b="1" dirty="0" err="1" smtClean="0"/>
              <a:t>столовий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набір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призначений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неї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забирають</a:t>
            </a:r>
            <a:r>
              <a:rPr lang="ru-RU" sz="2000" b="1" dirty="0" smtClean="0"/>
              <a:t>. </a:t>
            </a:r>
          </a:p>
          <a:p>
            <a:pPr>
              <a:buNone/>
            </a:pPr>
            <a:r>
              <a:rPr lang="ru-RU" sz="2000" b="1" dirty="0" smtClean="0"/>
              <a:t>10. </a:t>
            </a:r>
            <a:r>
              <a:rPr lang="ru-RU" sz="2000" b="1" dirty="0" smtClean="0">
                <a:solidFill>
                  <a:srgbClr val="C00000"/>
                </a:solidFill>
              </a:rPr>
              <a:t>При </a:t>
            </a:r>
            <a:r>
              <a:rPr lang="ru-RU" sz="2000" b="1" dirty="0" err="1" smtClean="0">
                <a:solidFill>
                  <a:srgbClr val="C00000"/>
                </a:solidFill>
              </a:rPr>
              <a:t>зміні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наборів</a:t>
            </a:r>
            <a:r>
              <a:rPr lang="ru-RU" sz="2000" b="1" dirty="0" smtClean="0">
                <a:solidFill>
                  <a:srgbClr val="C00000"/>
                </a:solidFill>
              </a:rPr>
              <a:t> для </a:t>
            </a:r>
            <a:r>
              <a:rPr lang="ru-RU" sz="2000" b="1" dirty="0" err="1" smtClean="0">
                <a:solidFill>
                  <a:srgbClr val="C00000"/>
                </a:solidFill>
              </a:rPr>
              <a:t>наступної</a:t>
            </a:r>
            <a:r>
              <a:rPr lang="ru-RU" sz="2000" b="1" dirty="0" smtClean="0">
                <a:solidFill>
                  <a:srgbClr val="C00000"/>
                </a:solidFill>
              </a:rPr>
              <a:t> страви </a:t>
            </a:r>
            <a:r>
              <a:rPr lang="ru-RU" sz="2000" b="1" dirty="0" err="1" smtClean="0">
                <a:solidFill>
                  <a:srgbClr val="C00000"/>
                </a:solidFill>
              </a:rPr>
              <a:t>зі</a:t>
            </a:r>
            <a:r>
              <a:rPr lang="ru-RU" sz="2000" b="1" dirty="0" smtClean="0">
                <a:solidFill>
                  <a:srgbClr val="C00000"/>
                </a:solidFill>
              </a:rPr>
              <a:t> столу </a:t>
            </a:r>
            <a:r>
              <a:rPr lang="ru-RU" sz="2000" b="1" dirty="0" err="1" smtClean="0">
                <a:solidFill>
                  <a:srgbClr val="C00000"/>
                </a:solidFill>
              </a:rPr>
              <a:t>знімають</a:t>
            </a:r>
            <a:r>
              <a:rPr lang="ru-RU" sz="2000" b="1" dirty="0" smtClean="0">
                <a:solidFill>
                  <a:srgbClr val="C00000"/>
                </a:solidFill>
              </a:rPr>
              <a:t> як посуд (</a:t>
            </a:r>
            <a:r>
              <a:rPr lang="ru-RU" sz="2000" b="1" dirty="0" err="1" smtClean="0">
                <a:solidFill>
                  <a:srgbClr val="C00000"/>
                </a:solidFill>
              </a:rPr>
              <a:t>тарілки</a:t>
            </a:r>
            <a:r>
              <a:rPr lang="ru-RU" sz="2000" b="1" dirty="0" smtClean="0">
                <a:solidFill>
                  <a:srgbClr val="C00000"/>
                </a:solidFill>
              </a:rPr>
              <a:t>, чашки </a:t>
            </a:r>
            <a:r>
              <a:rPr lang="ru-RU" sz="2000" b="1" dirty="0" err="1" smtClean="0">
                <a:solidFill>
                  <a:srgbClr val="C00000"/>
                </a:solidFill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т.ін</a:t>
            </a:r>
            <a:r>
              <a:rPr lang="ru-RU" sz="2000" b="1" dirty="0" smtClean="0">
                <a:solidFill>
                  <a:srgbClr val="C00000"/>
                </a:solidFill>
              </a:rPr>
              <a:t>.), так </a:t>
            </a:r>
            <a:r>
              <a:rPr lang="ru-RU" sz="2000" b="1" dirty="0" err="1" smtClean="0">
                <a:solidFill>
                  <a:srgbClr val="C00000"/>
                </a:solidFill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столові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набори</a:t>
            </a:r>
            <a:r>
              <a:rPr lang="ru-RU" sz="2000" b="1" dirty="0" smtClean="0">
                <a:solidFill>
                  <a:srgbClr val="C00000"/>
                </a:solidFill>
              </a:rPr>
              <a:t> (</a:t>
            </a:r>
            <a:r>
              <a:rPr lang="ru-RU" sz="2000" b="1" dirty="0" err="1" smtClean="0">
                <a:solidFill>
                  <a:srgbClr val="C00000"/>
                </a:solidFill>
              </a:rPr>
              <a:t>ножі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виделки</a:t>
            </a:r>
            <a:r>
              <a:rPr lang="ru-RU" sz="2000" b="1" dirty="0" smtClean="0">
                <a:solidFill>
                  <a:srgbClr val="C00000"/>
                </a:solidFill>
              </a:rPr>
              <a:t>, ложки) </a:t>
            </a:r>
            <a:r>
              <a:rPr lang="ru-RU" sz="2000" b="1" dirty="0" err="1" smtClean="0">
                <a:solidFill>
                  <a:srgbClr val="C00000"/>
                </a:solidFill>
              </a:rPr>
              <a:t>з-під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поданої</a:t>
            </a:r>
            <a:r>
              <a:rPr lang="ru-RU" sz="2000" b="1" dirty="0" smtClean="0">
                <a:solidFill>
                  <a:srgbClr val="C00000"/>
                </a:solidFill>
              </a:rPr>
              <a:t> страви, </a:t>
            </a:r>
            <a:r>
              <a:rPr lang="ru-RU" sz="2000" b="1" dirty="0" err="1" smtClean="0">
                <a:solidFill>
                  <a:srgbClr val="C00000"/>
                </a:solidFill>
              </a:rPr>
              <a:t>навіть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якщо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гість</a:t>
            </a:r>
            <a:r>
              <a:rPr lang="ru-RU" sz="2000" b="1" dirty="0" smtClean="0">
                <a:solidFill>
                  <a:srgbClr val="C00000"/>
                </a:solidFill>
              </a:rPr>
              <a:t> ними не </a:t>
            </a:r>
            <a:r>
              <a:rPr lang="ru-RU" sz="2000" b="1" dirty="0" err="1" smtClean="0">
                <a:solidFill>
                  <a:srgbClr val="C00000"/>
                </a:solidFill>
              </a:rPr>
              <a:t>користувався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</a:p>
          <a:p>
            <a:pPr>
              <a:buNone/>
            </a:pPr>
            <a:r>
              <a:rPr lang="ru-RU" sz="2000" b="1" dirty="0" smtClean="0"/>
              <a:t>11. </a:t>
            </a:r>
            <a:r>
              <a:rPr lang="ru-RU" sz="2000" b="1" dirty="0" err="1" smtClean="0"/>
              <a:t>Закінчивши</a:t>
            </a:r>
            <a:r>
              <a:rPr lang="ru-RU" sz="2000" b="1" dirty="0" smtClean="0"/>
              <a:t> подачу страви, </a:t>
            </a:r>
            <a:r>
              <a:rPr lang="ru-RU" sz="2000" b="1" dirty="0" err="1" smtClean="0"/>
              <a:t>слід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відступити</a:t>
            </a:r>
            <a:r>
              <a:rPr lang="ru-RU" sz="2000" b="1" dirty="0" smtClean="0"/>
              <a:t> на 2–3 кроки назад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тримаючи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страву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лівій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руці</a:t>
            </a:r>
            <a:r>
              <a:rPr lang="ru-RU" sz="2000" b="1" dirty="0" smtClean="0"/>
              <a:t>, за знаком старшого </a:t>
            </a:r>
            <a:r>
              <a:rPr lang="ru-RU" sz="2000" b="1" dirty="0" err="1" smtClean="0"/>
              <a:t>офіціанта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вийти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залу.  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052736"/>
          </a:xfrm>
        </p:spPr>
        <p:txBody>
          <a:bodyPr/>
          <a:lstStyle/>
          <a:p>
            <a:r>
              <a:rPr lang="uk-UA" b="1" dirty="0" smtClean="0"/>
              <a:t>Вимоги до роботи офіціантів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610160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b="1" dirty="0" smtClean="0"/>
              <a:t>Робота офіціантів має бути швидкою, але спокійною й упевненою, без поспіху</a:t>
            </a:r>
            <a:r>
              <a:rPr lang="uk-UA" sz="2000" dirty="0" smtClean="0"/>
              <a:t>. 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Не слід допускати зайвого шуму, особливо при заміні і прибиранні посуду. </a:t>
            </a:r>
          </a:p>
          <a:p>
            <a:r>
              <a:rPr lang="uk-UA" sz="2000" b="1" dirty="0" smtClean="0"/>
              <a:t>Розмови в бенкетному залі мають бути зведені до мінімуму, у разі потреби розмовляти тихо, пошепки.</a:t>
            </a:r>
          </a:p>
          <a:p>
            <a:r>
              <a:rPr lang="uk-UA" sz="2000" b="1" dirty="0" smtClean="0"/>
              <a:t> </a:t>
            </a:r>
            <a:r>
              <a:rPr lang="uk-UA" sz="2000" b="1" dirty="0" smtClean="0">
                <a:solidFill>
                  <a:srgbClr val="C00000"/>
                </a:solidFill>
              </a:rPr>
              <a:t>При обслуговуванні гостей у своєму секторі рекомендується спостерігати за роботою офіціантів у сусідніх секторах столу. </a:t>
            </a:r>
          </a:p>
          <a:p>
            <a:r>
              <a:rPr lang="uk-UA" sz="2000" b="1" dirty="0" smtClean="0"/>
              <a:t>Слід пам'ятати, що жодне прохання гостя не повинно залишатися без уваги, а у разі неможливості його виконання слід тихо і чітко пояснити причину і вибачитися.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 Офіціант, ідучи на роздачу за черговою стравою, повинен мати при собі ручник, а за необхідності – піднос і набори для розкладання страв. </a:t>
            </a:r>
          </a:p>
          <a:p>
            <a:r>
              <a:rPr lang="uk-UA" sz="2000" b="1" dirty="0" smtClean="0"/>
              <a:t>На роздачі слід звернути увагу на повноту набору продуктів у страві, її оформлення, чистоту бортів блюд, салатників і ваз.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Розсаджування гостей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 неофіційних бенкетах при розміщенні гостей за столом беруть до уваги традиційне, сімейне старшинство або певні обставини.  </a:t>
            </a:r>
          </a:p>
          <a:p>
            <a:r>
              <a:rPr lang="uk-UA" dirty="0" smtClean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 Розсадження гостей узгоджується </a:t>
            </a:r>
            <a:r>
              <a:rPr lang="uk-UA" dirty="0" smtClean="0"/>
              <a:t>з протоколом, учасники банкету сидять за красиво і пишно сервірованими столами, а офіціанти всі страви і напої подають «в </a:t>
            </a:r>
            <a:r>
              <a:rPr lang="uk-UA" dirty="0" err="1" smtClean="0"/>
              <a:t>обнос</a:t>
            </a:r>
            <a:r>
              <a:rPr lang="uk-UA" dirty="0" smtClean="0"/>
              <a:t>».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Подача </a:t>
            </a:r>
            <a:r>
              <a:rPr lang="ru-RU" b="1" dirty="0" err="1" smtClean="0"/>
              <a:t>кави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51495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Бажано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кавовий</a:t>
            </a:r>
            <a:r>
              <a:rPr lang="ru-RU" dirty="0" smtClean="0"/>
              <a:t> зал </a:t>
            </a:r>
            <a:r>
              <a:rPr lang="ru-RU" dirty="0" err="1" smtClean="0"/>
              <a:t>знаходився</a:t>
            </a:r>
            <a:r>
              <a:rPr lang="ru-RU" dirty="0" smtClean="0"/>
              <a:t> у </a:t>
            </a:r>
            <a:r>
              <a:rPr lang="ru-RU" dirty="0" err="1" smtClean="0"/>
              <a:t>безпосередній</a:t>
            </a:r>
            <a:r>
              <a:rPr lang="ru-RU" dirty="0" smtClean="0"/>
              <a:t> </a:t>
            </a:r>
            <a:r>
              <a:rPr lang="ru-RU" dirty="0" err="1" smtClean="0"/>
              <a:t>близькості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банкетного.</a:t>
            </a:r>
          </a:p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Якщо</a:t>
            </a:r>
            <a:r>
              <a:rPr lang="ru-RU" dirty="0" smtClean="0">
                <a:solidFill>
                  <a:srgbClr val="C00000"/>
                </a:solidFill>
              </a:rPr>
              <a:t> такого залу </a:t>
            </a:r>
            <a:r>
              <a:rPr lang="ru-RU" dirty="0" err="1" smtClean="0">
                <a:solidFill>
                  <a:srgbClr val="C00000"/>
                </a:solidFill>
              </a:rPr>
              <a:t>немає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використовують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приміщення</a:t>
            </a:r>
            <a:r>
              <a:rPr lang="ru-RU" dirty="0" smtClean="0">
                <a:solidFill>
                  <a:srgbClr val="C00000"/>
                </a:solidFill>
              </a:rPr>
              <a:t>, в </a:t>
            </a:r>
            <a:r>
              <a:rPr lang="ru-RU" dirty="0" err="1" smtClean="0">
                <a:solidFill>
                  <a:srgbClr val="C00000"/>
                </a:solidFill>
              </a:rPr>
              <a:t>якому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зустрічають</a:t>
            </a:r>
            <a:r>
              <a:rPr lang="ru-RU" dirty="0" smtClean="0">
                <a:solidFill>
                  <a:srgbClr val="C00000"/>
                </a:solidFill>
              </a:rPr>
              <a:t> гостей.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кавовому</a:t>
            </a:r>
            <a:r>
              <a:rPr lang="ru-RU" dirty="0" smtClean="0"/>
              <a:t> </a:t>
            </a:r>
            <a:r>
              <a:rPr lang="ru-RU" dirty="0" err="1" smtClean="0"/>
              <a:t>залі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затишна</a:t>
            </a:r>
            <a:r>
              <a:rPr lang="ru-RU" dirty="0" smtClean="0"/>
              <a:t> обстановка, </a:t>
            </a:r>
            <a:r>
              <a:rPr lang="ru-RU" dirty="0" err="1" smtClean="0"/>
              <a:t>м’яке</a:t>
            </a:r>
            <a:r>
              <a:rPr lang="ru-RU" dirty="0" smtClean="0"/>
              <a:t> </a:t>
            </a:r>
            <a:r>
              <a:rPr lang="ru-RU" dirty="0" err="1" smtClean="0"/>
              <a:t>освітлення</a:t>
            </a:r>
            <a:r>
              <a:rPr lang="ru-RU" dirty="0" smtClean="0"/>
              <a:t>. 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Меблі</a:t>
            </a:r>
            <a:r>
              <a:rPr lang="ru-RU" dirty="0" smtClean="0">
                <a:solidFill>
                  <a:srgbClr val="C00000"/>
                </a:solidFill>
              </a:rPr>
              <a:t> для </a:t>
            </a:r>
            <a:r>
              <a:rPr lang="ru-RU" dirty="0" err="1" smtClean="0">
                <a:solidFill>
                  <a:srgbClr val="C00000"/>
                </a:solidFill>
              </a:rPr>
              <a:t>сидіння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мають</a:t>
            </a:r>
            <a:r>
              <a:rPr lang="ru-RU" dirty="0" smtClean="0">
                <a:solidFill>
                  <a:srgbClr val="C00000"/>
                </a:solidFill>
              </a:rPr>
              <a:t> бути </a:t>
            </a:r>
            <a:r>
              <a:rPr lang="ru-RU" dirty="0" err="1" smtClean="0">
                <a:solidFill>
                  <a:srgbClr val="C00000"/>
                </a:solidFill>
              </a:rPr>
              <a:t>м'якими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Столи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невисокі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краще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круглі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або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овальні</a:t>
            </a:r>
            <a:r>
              <a:rPr lang="ru-RU" dirty="0" smtClean="0">
                <a:solidFill>
                  <a:srgbClr val="C00000"/>
                </a:solidFill>
              </a:rPr>
              <a:t>, невеликих </a:t>
            </a:r>
            <a:r>
              <a:rPr lang="ru-RU" dirty="0" err="1" smtClean="0">
                <a:solidFill>
                  <a:srgbClr val="C00000"/>
                </a:solidFill>
              </a:rPr>
              <a:t>розмірів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які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забезпечують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розміщення</a:t>
            </a:r>
            <a:r>
              <a:rPr lang="ru-RU" dirty="0" smtClean="0">
                <a:solidFill>
                  <a:srgbClr val="C00000"/>
                </a:solidFill>
              </a:rPr>
              <a:t> за </a:t>
            </a:r>
            <a:r>
              <a:rPr lang="ru-RU" dirty="0" err="1" smtClean="0">
                <a:solidFill>
                  <a:srgbClr val="C00000"/>
                </a:solidFill>
              </a:rPr>
              <a:t>кожним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</a:t>
            </a:r>
            <a:r>
              <a:rPr lang="ru-RU" dirty="0" smtClean="0">
                <a:solidFill>
                  <a:srgbClr val="C00000"/>
                </a:solidFill>
              </a:rPr>
              <a:t> них 6–12 </a:t>
            </a:r>
            <a:r>
              <a:rPr lang="ru-RU" dirty="0" err="1" smtClean="0">
                <a:solidFill>
                  <a:srgbClr val="C00000"/>
                </a:solidFill>
              </a:rPr>
              <a:t>осіб</a:t>
            </a:r>
            <a:r>
              <a:rPr lang="ru-RU" dirty="0" smtClean="0">
                <a:solidFill>
                  <a:srgbClr val="C00000"/>
                </a:solidFill>
              </a:rPr>
              <a:t>. 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розставляють</a:t>
            </a:r>
            <a:r>
              <a:rPr lang="ru-RU" dirty="0" smtClean="0"/>
              <a:t> на </a:t>
            </a:r>
            <a:r>
              <a:rPr lang="ru-RU" dirty="0" err="1" smtClean="0"/>
              <a:t>достатній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одного, </a:t>
            </a:r>
            <a:r>
              <a:rPr lang="ru-RU" dirty="0" err="1" smtClean="0"/>
              <a:t>забезпечуючи</a:t>
            </a:r>
            <a:r>
              <a:rPr lang="ru-RU" dirty="0" smtClean="0"/>
              <a:t> таким чином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зручність</a:t>
            </a:r>
            <a:r>
              <a:rPr lang="ru-RU" dirty="0" smtClean="0"/>
              <a:t> для гостей,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сидять</a:t>
            </a:r>
            <a:r>
              <a:rPr lang="ru-RU" dirty="0" smtClean="0"/>
              <a:t> за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офіціантами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Подача кави і десертів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55000" lnSpcReduction="20000"/>
          </a:bodyPr>
          <a:lstStyle/>
          <a:p>
            <a:r>
              <a:rPr lang="uk-UA" sz="5100" dirty="0" smtClean="0"/>
              <a:t>Офіціанти, що подають напої, подають чарки з коньяком з невеликої таці.</a:t>
            </a:r>
          </a:p>
          <a:p>
            <a:r>
              <a:rPr lang="uk-UA" sz="5100" dirty="0" smtClean="0"/>
              <a:t>Після закінчення прийому офіціанти прибирають використаний посуд у такий послідовності: спочатку полотняні серветки, потім чашки з блюдцями і кавовими ложками. Використаний посуд ставлять на таці. При зборі скляного посуду його сортують за видами і ставлять на підноси. В останню чергу прибирають аксесуари, знімають із столу скатертини і складають їх. використовуючи відомі технічні прийоми.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Меню бенкету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C00000"/>
                </a:solidFill>
              </a:rPr>
              <a:t>До включають порівняно невелику кількість закусок, страв і напоїв, оскільки тривалість перебування гостей за столом невелика. </a:t>
            </a:r>
          </a:p>
          <a:p>
            <a:r>
              <a:rPr lang="uk-UA" dirty="0" smtClean="0"/>
              <a:t>Перед початком бенкету подають аперитив.</a:t>
            </a:r>
          </a:p>
          <a:p>
            <a:r>
              <a:rPr lang="uk-UA" b="1" i="1" dirty="0" smtClean="0"/>
              <a:t>Включають порівняно невелику кількість холодних страв і закусок, одну гарячу закуску, для бенкету-обіду – першу страву, одну-дві другі страви, солодкі страви, фрукти, напої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Черговість зміни страв співпадає з порядком запису їх у банкетному меню.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uk-UA" b="1" dirty="0" smtClean="0"/>
              <a:t>Варіант меню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96752"/>
            <a:ext cx="7674056" cy="54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3600" b="1" i="1" dirty="0" smtClean="0">
                <a:solidFill>
                  <a:srgbClr val="C00000"/>
                </a:solidFill>
              </a:rPr>
              <a:t>Аперитив</a:t>
            </a:r>
            <a:r>
              <a:rPr lang="uk-UA" sz="3600" b="1" i="1" dirty="0" smtClean="0"/>
              <a:t> Шампанське «</a:t>
            </a:r>
            <a:r>
              <a:rPr lang="uk-UA" sz="3600" b="1" i="1" dirty="0" err="1" smtClean="0"/>
              <a:t>Брют</a:t>
            </a:r>
            <a:r>
              <a:rPr lang="uk-UA" sz="3600" b="1" i="1" dirty="0" smtClean="0"/>
              <a:t>» </a:t>
            </a:r>
          </a:p>
          <a:p>
            <a:pPr>
              <a:buNone/>
            </a:pPr>
            <a:r>
              <a:rPr lang="uk-UA" sz="3600" b="1" i="1" dirty="0" smtClean="0"/>
              <a:t>                        </a:t>
            </a:r>
            <a:r>
              <a:rPr lang="uk-UA" sz="3600" b="1" i="1" dirty="0" err="1" smtClean="0"/>
              <a:t>Соки-фреш</a:t>
            </a:r>
            <a:r>
              <a:rPr lang="uk-UA" sz="3600" b="1" i="1" dirty="0" smtClean="0"/>
              <a:t> (апельсин, яблуко) </a:t>
            </a:r>
          </a:p>
          <a:p>
            <a:pPr>
              <a:buNone/>
            </a:pPr>
            <a:r>
              <a:rPr lang="uk-UA" sz="3600" b="1" i="1" dirty="0" smtClean="0"/>
              <a:t>                       Вода "</a:t>
            </a:r>
            <a:r>
              <a:rPr lang="uk-UA" sz="3600" b="1" i="1" dirty="0" err="1" smtClean="0"/>
              <a:t>Евіан</a:t>
            </a:r>
            <a:r>
              <a:rPr lang="uk-UA" sz="3600" b="1" i="1" dirty="0" smtClean="0"/>
              <a:t>" (без газу) </a:t>
            </a:r>
          </a:p>
          <a:p>
            <a:r>
              <a:rPr lang="uk-UA" b="1" dirty="0" smtClean="0"/>
              <a:t>Рибна закуска "</a:t>
            </a:r>
            <a:r>
              <a:rPr lang="uk-UA" b="1" dirty="0" err="1" smtClean="0"/>
              <a:t>Тар-Тар</a:t>
            </a:r>
            <a:r>
              <a:rPr lang="uk-UA" b="1" dirty="0" smtClean="0"/>
              <a:t>" із охолодженого норвезького лосося і зеленого аспарагуса, прикрашеного ікрою з лосося та зеленим маслом</a:t>
            </a:r>
          </a:p>
          <a:p>
            <a:r>
              <a:rPr lang="uk-UA" b="1" dirty="0" smtClean="0"/>
              <a:t> Гаряча закуска Млинці "По-старокиївські", фаршировані печерицями з курячим м’ясом </a:t>
            </a:r>
          </a:p>
          <a:p>
            <a:r>
              <a:rPr lang="uk-UA" b="1" dirty="0" smtClean="0"/>
              <a:t>Борщ український з пампушками </a:t>
            </a:r>
          </a:p>
          <a:p>
            <a:r>
              <a:rPr lang="uk-UA" b="1" dirty="0" smtClean="0"/>
              <a:t>Основна гаряча страва Сьомга "Гриль" з масляною морквою, французькими бобами та картоплею "А ля крем" </a:t>
            </a:r>
          </a:p>
          <a:p>
            <a:r>
              <a:rPr lang="uk-UA" b="1" dirty="0" smtClean="0"/>
              <a:t>Десерт Груша, припущенна у вині, з сиропом "</a:t>
            </a:r>
            <a:r>
              <a:rPr lang="uk-UA" b="1" dirty="0" err="1" smtClean="0"/>
              <a:t>Гренадін</a:t>
            </a:r>
            <a:r>
              <a:rPr lang="uk-UA" b="1" dirty="0" smtClean="0"/>
              <a:t>", з </a:t>
            </a:r>
            <a:r>
              <a:rPr lang="uk-UA" b="1" dirty="0" err="1" smtClean="0"/>
              <a:t>карамелізованим</a:t>
            </a:r>
            <a:r>
              <a:rPr lang="uk-UA" b="1" dirty="0" smtClean="0"/>
              <a:t> виноградом і з дольками апельсина </a:t>
            </a:r>
          </a:p>
          <a:p>
            <a:r>
              <a:rPr lang="uk-UA" b="1" dirty="0" smtClean="0"/>
              <a:t>Чай, кава </a:t>
            </a:r>
          </a:p>
          <a:p>
            <a:r>
              <a:rPr lang="uk-UA" dirty="0" smtClean="0"/>
              <a:t>Напої Французьке біле вино "Шаблі" Сік апельсиновий Вода "</a:t>
            </a:r>
            <a:r>
              <a:rPr lang="uk-UA" dirty="0" err="1" smtClean="0"/>
              <a:t>Евіан</a:t>
            </a:r>
            <a:r>
              <a:rPr lang="uk-UA" dirty="0" smtClean="0"/>
              <a:t>" ( без газу) Вода "</a:t>
            </a:r>
            <a:r>
              <a:rPr lang="uk-UA" dirty="0" err="1" smtClean="0"/>
              <a:t>Перьє</a:t>
            </a:r>
            <a:r>
              <a:rPr lang="uk-UA" dirty="0" smtClean="0"/>
              <a:t>" ( газована) </a:t>
            </a:r>
          </a:p>
          <a:p>
            <a:r>
              <a:rPr lang="uk-UA" dirty="0" err="1" smtClean="0"/>
              <a:t>Кувер</a:t>
            </a:r>
            <a:r>
              <a:rPr lang="uk-UA" dirty="0" smtClean="0"/>
              <a:t>: хліб житній, пшеничний; пиріжки з листкового тіста з капустою, м’ясом, шпинатом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6876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Обов’язки метрдотеля</a:t>
            </a:r>
            <a:br>
              <a:rPr lang="uk-UA" b="1" dirty="0" smtClean="0"/>
            </a:br>
            <a:r>
              <a:rPr lang="uk-UA" sz="2700" b="1" dirty="0" smtClean="0">
                <a:solidFill>
                  <a:srgbClr val="C00000"/>
                </a:solidFill>
              </a:rPr>
              <a:t>організація обслуговування</a:t>
            </a:r>
            <a:endParaRPr lang="uk-UA" sz="27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394136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uk-UA" sz="2000" b="1" dirty="0" smtClean="0"/>
              <a:t>У </a:t>
            </a:r>
            <a:r>
              <a:rPr lang="uk-UA" sz="2000" b="1" u="sng" dirty="0" smtClean="0"/>
              <a:t>день бенкету метрдотель проводить з офіціантами інструктаж</a:t>
            </a:r>
          </a:p>
          <a:p>
            <a:r>
              <a:rPr lang="uk-UA" sz="2000" i="1" dirty="0" smtClean="0"/>
              <a:t>Повідомляє, хто і на честь кого або якої події влаштовує бенкет, уточнює час його початку, кількість і склад учасників за національністю, статтю, віком і </a:t>
            </a:r>
            <a:r>
              <a:rPr lang="uk-UA" sz="2000" i="1" dirty="0" err="1" smtClean="0"/>
              <a:t>т.ін</a:t>
            </a:r>
            <a:r>
              <a:rPr lang="uk-UA" sz="2000" i="1" dirty="0" smtClean="0"/>
              <a:t>.</a:t>
            </a:r>
          </a:p>
          <a:p>
            <a:r>
              <a:rPr lang="uk-UA" sz="2000" b="1" dirty="0" smtClean="0"/>
              <a:t>Знайомить з планом розміщення столів та кількістю гостей за кожним з них, з планом розміщення учасників бенкету за столом. </a:t>
            </a:r>
          </a:p>
          <a:p>
            <a:r>
              <a:rPr lang="uk-UA" sz="2000" i="1" dirty="0" smtClean="0"/>
              <a:t>Повідомляє меню страв і напоїв, особливості сервіровки бенкетного столу. </a:t>
            </a:r>
          </a:p>
          <a:p>
            <a:r>
              <a:rPr lang="uk-UA" sz="2000" b="1" dirty="0" smtClean="0"/>
              <a:t>Уточнює, чи буде поданий аперитив, які напої і закуски подавати під час аперитиву</a:t>
            </a:r>
            <a:r>
              <a:rPr lang="uk-UA" sz="2000" dirty="0" smtClean="0"/>
              <a:t>. </a:t>
            </a:r>
          </a:p>
          <a:p>
            <a:r>
              <a:rPr lang="uk-UA" sz="2000" i="1" dirty="0" smtClean="0"/>
              <a:t>Скільки приблизно він буде продовжуватися, де подавати каву і чай, скільки кавових столів доведеться обслуговувати і </a:t>
            </a:r>
            <a:r>
              <a:rPr lang="uk-UA" sz="2000" i="1" dirty="0" err="1" smtClean="0"/>
              <a:t>т.ін</a:t>
            </a:r>
            <a:r>
              <a:rPr lang="uk-UA" sz="2000" i="1" dirty="0" smtClean="0"/>
              <a:t>. </a:t>
            </a:r>
          </a:p>
          <a:p>
            <a:r>
              <a:rPr lang="uk-UA" sz="2000" b="1" dirty="0" smtClean="0"/>
              <a:t>Виділяє офіціантів для розміщення, сервірування та оформлення банкетних столів, підготовки аперитиву, кавового залу і сервірування кавових столів, для одержання і підготовки буфетної продукції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Форма розстановки бенкетних столів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/>
              <a:t>Залежить від: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конфігурації залу,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розташування вікон, дверей,наявності подіумів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кількості учасників бенкету.</a:t>
            </a:r>
          </a:p>
          <a:p>
            <a:pPr>
              <a:buNone/>
            </a:pPr>
            <a:r>
              <a:rPr lang="uk-UA" i="1" dirty="0" smtClean="0">
                <a:solidFill>
                  <a:srgbClr val="C00000"/>
                </a:solidFill>
              </a:rPr>
              <a:t> Може бути розосередженою (геометричною, вільною) або зосередженою (при наявності одного бенкетного столу). </a:t>
            </a:r>
          </a:p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r>
              <a:rPr lang="uk-UA" u="sng" dirty="0" smtClean="0"/>
              <a:t>Зазвичай планують 1 підсобний стіл на обслуговування 10-15 осіб. </a:t>
            </a:r>
            <a:r>
              <a:rPr lang="ru-RU" i="1" dirty="0" smtClean="0">
                <a:solidFill>
                  <a:srgbClr val="C00000"/>
                </a:solidFill>
              </a:rPr>
              <a:t>При </a:t>
            </a:r>
            <a:r>
              <a:rPr lang="ru-RU" i="1" dirty="0" err="1" smtClean="0">
                <a:solidFill>
                  <a:srgbClr val="C00000"/>
                </a:solidFill>
              </a:rPr>
              <a:t>розміщенні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столів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слід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враховувати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що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жодний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із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учасників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бенкету</a:t>
            </a:r>
            <a:r>
              <a:rPr lang="ru-RU" i="1" dirty="0" smtClean="0">
                <a:solidFill>
                  <a:srgbClr val="C00000"/>
                </a:solidFill>
              </a:rPr>
              <a:t> не повинен </a:t>
            </a:r>
            <a:r>
              <a:rPr lang="ru-RU" i="1" dirty="0" err="1" smtClean="0">
                <a:solidFill>
                  <a:srgbClr val="C00000"/>
                </a:solidFill>
              </a:rPr>
              <a:t>сидіти</a:t>
            </a:r>
            <a:r>
              <a:rPr lang="ru-RU" i="1" dirty="0" smtClean="0">
                <a:solidFill>
                  <a:srgbClr val="C00000"/>
                </a:solidFill>
              </a:rPr>
              <a:t> спиною до </a:t>
            </a:r>
            <a:r>
              <a:rPr lang="ru-RU" i="1" dirty="0" err="1" smtClean="0">
                <a:solidFill>
                  <a:srgbClr val="C00000"/>
                </a:solidFill>
              </a:rPr>
              <a:t>почесних</a:t>
            </a:r>
            <a:r>
              <a:rPr lang="ru-RU" i="1" dirty="0" smtClean="0">
                <a:solidFill>
                  <a:srgbClr val="C00000"/>
                </a:solidFill>
              </a:rPr>
              <a:t> гостей.</a:t>
            </a:r>
            <a:endParaRPr lang="uk-UA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uk-UA" u="sng" dirty="0" smtClean="0"/>
          </a:p>
          <a:p>
            <a:pPr>
              <a:buNone/>
            </a:pPr>
            <a:endParaRPr lang="uk-UA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850106"/>
          </a:xfrm>
        </p:spPr>
        <p:txBody>
          <a:bodyPr/>
          <a:lstStyle/>
          <a:p>
            <a:pPr algn="ctr"/>
            <a:r>
              <a:rPr lang="uk-UA" b="1" dirty="0" smtClean="0"/>
              <a:t>Розсадка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82168" cy="439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b="1" dirty="0" smtClean="0"/>
              <a:t>На </a:t>
            </a:r>
            <a:r>
              <a:rPr lang="ru-RU" sz="2400" b="1" dirty="0" err="1" smtClean="0"/>
              <a:t>бенкетному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столі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відповідно</a:t>
            </a:r>
            <a:r>
              <a:rPr lang="ru-RU" sz="2400" b="1" dirty="0" smtClean="0"/>
              <a:t> до плану </a:t>
            </a:r>
            <a:r>
              <a:rPr lang="ru-RU" sz="2400" b="1" dirty="0" err="1" smtClean="0"/>
              <a:t>розміщення</a:t>
            </a:r>
            <a:r>
              <a:rPr lang="ru-RU" sz="2400" b="1" dirty="0" smtClean="0"/>
              <a:t> гостей до столового набору кожного </a:t>
            </a:r>
            <a:r>
              <a:rPr lang="ru-RU" sz="2400" b="1" dirty="0" err="1" smtClean="0"/>
              <a:t>учасника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кувертна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картка</a:t>
            </a:r>
            <a:r>
              <a:rPr lang="ru-RU" sz="2400" b="1" dirty="0" smtClean="0"/>
              <a:t>.</a:t>
            </a:r>
          </a:p>
          <a:p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гості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попередньо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ознайомилися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відведеними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їм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своїми</a:t>
            </a:r>
            <a:r>
              <a:rPr lang="ru-RU" sz="2400" dirty="0" smtClean="0"/>
              <a:t> </a:t>
            </a:r>
            <a:r>
              <a:rPr lang="ru-RU" sz="2400" dirty="0" err="1" smtClean="0"/>
              <a:t>сусідами</a:t>
            </a:r>
            <a:r>
              <a:rPr lang="ru-RU" sz="2400" dirty="0" smtClean="0"/>
              <a:t> по столу, у </a:t>
            </a:r>
            <a:r>
              <a:rPr lang="ru-RU" sz="2400" dirty="0" err="1" smtClean="0"/>
              <a:t>приміщенні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призначеному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збору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бенкету</a:t>
            </a:r>
            <a:r>
              <a:rPr lang="ru-RU" sz="2400" dirty="0" smtClean="0"/>
              <a:t>, </a:t>
            </a:r>
            <a:r>
              <a:rPr lang="ru-RU" sz="2400" dirty="0" err="1" smtClean="0"/>
              <a:t>виставляється</a:t>
            </a:r>
            <a:r>
              <a:rPr lang="ru-RU" sz="2400" dirty="0" smtClean="0"/>
              <a:t> план </a:t>
            </a:r>
            <a:r>
              <a:rPr lang="ru-RU" sz="2400" dirty="0" err="1" smtClean="0"/>
              <a:t>розміщення</a:t>
            </a:r>
            <a:r>
              <a:rPr lang="ru-RU" sz="2400" dirty="0" smtClean="0"/>
              <a:t> гостей за </a:t>
            </a:r>
            <a:r>
              <a:rPr lang="ru-RU" sz="2400" dirty="0" err="1" smtClean="0"/>
              <a:t>бенкетним</a:t>
            </a:r>
            <a:r>
              <a:rPr lang="ru-RU" sz="2400" dirty="0" smtClean="0"/>
              <a:t> столом. </a:t>
            </a:r>
          </a:p>
          <a:p>
            <a:r>
              <a:rPr lang="ru-RU" sz="2400" i="1" dirty="0" smtClean="0"/>
              <a:t>Для </a:t>
            </a:r>
            <a:r>
              <a:rPr lang="ru-RU" sz="2400" i="1" dirty="0" err="1" smtClean="0"/>
              <a:t>кращої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орієнтації</a:t>
            </a:r>
            <a:r>
              <a:rPr lang="ru-RU" sz="2400" i="1" dirty="0" smtClean="0"/>
              <a:t> гостей </a:t>
            </a:r>
            <a:r>
              <a:rPr lang="ru-RU" sz="2400" i="1" dirty="0" err="1" smtClean="0"/>
              <a:t>вхід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бенкетний</a:t>
            </a:r>
            <a:r>
              <a:rPr lang="ru-RU" sz="2400" i="1" dirty="0" smtClean="0"/>
              <a:t> зал на </a:t>
            </a:r>
            <a:r>
              <a:rPr lang="ru-RU" sz="2400" i="1" dirty="0" err="1" smtClean="0"/>
              <a:t>плані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позначається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стрілкою</a:t>
            </a:r>
            <a:r>
              <a:rPr lang="ru-RU" sz="2400" i="1" dirty="0" smtClean="0"/>
              <a:t>. </a:t>
            </a:r>
          </a:p>
          <a:p>
            <a:r>
              <a:rPr lang="ru-RU" sz="2400" dirty="0" smtClean="0"/>
              <a:t>Для плану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 </a:t>
            </a:r>
            <a:r>
              <a:rPr lang="ru-RU" sz="2400" dirty="0" err="1" smtClean="0"/>
              <a:t>спеціальна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підставка</a:t>
            </a:r>
            <a:r>
              <a:rPr lang="ru-RU" sz="2400" dirty="0" smtClean="0"/>
              <a:t>, яка за </a:t>
            </a:r>
            <a:r>
              <a:rPr lang="ru-RU" sz="2400" dirty="0" err="1" smtClean="0"/>
              <a:t>конструкцією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нагадує</a:t>
            </a:r>
            <a:r>
              <a:rPr lang="ru-RU" sz="2400" dirty="0" smtClean="0"/>
              <a:t> </a:t>
            </a:r>
            <a:r>
              <a:rPr lang="ru-RU" sz="2400" dirty="0" err="1" smtClean="0"/>
              <a:t>пюпітр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музикантів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026" name="Picture 2" descr="C:\Users\user\Downloads\c5447527e1538c3823e3b4f05748c542.jpg"/>
          <p:cNvPicPr>
            <a:picLocks noChangeAspect="1" noChangeArrowheads="1"/>
          </p:cNvPicPr>
          <p:nvPr/>
        </p:nvPicPr>
        <p:blipFill>
          <a:blip r:embed="rId2" cstate="print"/>
          <a:srcRect l="8447" t="32910" r="4426" b="5767"/>
          <a:stretch>
            <a:fillRect/>
          </a:stretch>
        </p:blipFill>
        <p:spPr bwMode="auto">
          <a:xfrm>
            <a:off x="5580112" y="4758767"/>
            <a:ext cx="2236888" cy="209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Зосереджена форма розстановки столів </a:t>
            </a:r>
            <a:endParaRPr lang="uk-UA" b="1" dirty="0"/>
          </a:p>
        </p:txBody>
      </p:sp>
      <p:pic>
        <p:nvPicPr>
          <p:cNvPr id="1026" name="Picture 2" descr="C:\Users\user\Downloads\198509.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4604148" cy="4581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241</TotalTime>
  <Words>2334</Words>
  <Application>Microsoft Office PowerPoint</Application>
  <PresentationFormat>Экран (4:3)</PresentationFormat>
  <Paragraphs>161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 Тема лекції. Організація бенкетів з повним обслуговуванням офіціантами   </vt:lpstr>
      <vt:lpstr>Особливості бенкету з повним обслуговуванням офіціантами</vt:lpstr>
      <vt:lpstr>Розсаджування гостей </vt:lpstr>
      <vt:lpstr>Меню бенкету</vt:lpstr>
      <vt:lpstr>Варіант меню</vt:lpstr>
      <vt:lpstr>Обов’язки метрдотеля організація обслуговування</vt:lpstr>
      <vt:lpstr>Форма розстановки бенкетних столів </vt:lpstr>
      <vt:lpstr>Розсадка</vt:lpstr>
      <vt:lpstr>Зосереджена форма розстановки столів </vt:lpstr>
      <vt:lpstr>Роззосереджена форма розстановки столів</vt:lpstr>
      <vt:lpstr>Форми розстановки столів на бенкеті</vt:lpstr>
      <vt:lpstr>Куверт, кувертна картка</vt:lpstr>
      <vt:lpstr> Підготовка до обслуговування, схеми розміщення столів в торговому залі, особливості сервірування бенкетних столів </vt:lpstr>
      <vt:lpstr>При проведенні бенкету за столом з повним обслуговуванням офіціантами застосовують повне сервірування</vt:lpstr>
      <vt:lpstr>Приклад сервірування</vt:lpstr>
      <vt:lpstr>Оформлення бенкетного столу квітами</vt:lpstr>
      <vt:lpstr>У процесі обслуговування можливі різні варіанти розподілу обов’язків: </vt:lpstr>
      <vt:lpstr>Слайд 18</vt:lpstr>
      <vt:lpstr> Обов'язки офіціантів</vt:lpstr>
      <vt:lpstr> Подача аперитиву</vt:lpstr>
      <vt:lpstr>Технологія обслуговування</vt:lpstr>
      <vt:lpstr>Технологія обслуговування напоями</vt:lpstr>
      <vt:lpstr>Підбір багатопорційного посуду</vt:lpstr>
      <vt:lpstr>Обслуговування гостей</vt:lpstr>
      <vt:lpstr>Послідовність подачі страв</vt:lpstr>
      <vt:lpstr>Внесення страв</vt:lpstr>
      <vt:lpstr>Правила обслуговування гостей  </vt:lpstr>
      <vt:lpstr>Правила обслуговування гостей  </vt:lpstr>
      <vt:lpstr>Вимоги до роботи офіціантів</vt:lpstr>
      <vt:lpstr> Подача кави </vt:lpstr>
      <vt:lpstr>Подача кави і десертів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лекції. Організація бенкетів з повним обслуговуванням офіціантами і частковим обслуговуванням офіціантами </dc:title>
  <dc:creator>user</dc:creator>
  <cp:lastModifiedBy>user</cp:lastModifiedBy>
  <cp:revision>37</cp:revision>
  <dcterms:created xsi:type="dcterms:W3CDTF">2022-02-08T11:03:19Z</dcterms:created>
  <dcterms:modified xsi:type="dcterms:W3CDTF">2022-03-31T23:26:00Z</dcterms:modified>
</cp:coreProperties>
</file>