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65" r:id="rId3"/>
    <p:sldId id="266" r:id="rId4"/>
    <p:sldId id="268" r:id="rId5"/>
    <p:sldId id="269" r:id="rId6"/>
    <p:sldId id="267" r:id="rId7"/>
    <p:sldId id="270" r:id="rId8"/>
    <p:sldId id="271" r:id="rId9"/>
    <p:sldId id="278" r:id="rId10"/>
    <p:sldId id="273" r:id="rId11"/>
    <p:sldId id="272" r:id="rId12"/>
    <p:sldId id="274" r:id="rId13"/>
    <p:sldId id="276" r:id="rId14"/>
    <p:sldId id="277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uk-UA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fld id="{BBBB6E26-6073-4602-AA71-F3EE4F37D53B}" type="datetimeFigureOut">
              <a:rPr lang="ru-RU" smtClean="0"/>
              <a:t>27.03.2022</a:t>
            </a:fld>
            <a:endParaRPr lang="uk-UA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uk-UA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E460C48A-4504-4B12-94BB-9197E8FA0C2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42844" y="1000108"/>
            <a:ext cx="7772400" cy="3714776"/>
          </a:xfrm>
        </p:spPr>
        <p:txBody>
          <a:bodyPr/>
          <a:lstStyle/>
          <a:p>
            <a:r>
              <a:rPr lang="uk-UA" sz="5400" dirty="0" err="1" smtClean="0">
                <a:latin typeface="+mj-lt"/>
              </a:rPr>
              <a:t>Розв</a:t>
            </a:r>
            <a:r>
              <a:rPr lang="en-US" sz="5400" dirty="0" smtClean="0">
                <a:latin typeface="+mj-lt"/>
              </a:rPr>
              <a:t>’</a:t>
            </a:r>
            <a:r>
              <a:rPr lang="uk-UA" sz="5400" dirty="0" err="1" smtClean="0">
                <a:latin typeface="+mj-lt"/>
              </a:rPr>
              <a:t>язування</a:t>
            </a:r>
            <a:r>
              <a:rPr lang="uk-UA" sz="5400" dirty="0" smtClean="0">
                <a:latin typeface="+mj-lt"/>
              </a:rPr>
              <a:t> задач з тем «Сили»</a:t>
            </a:r>
            <a:endParaRPr lang="uk-UA" sz="54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357694"/>
            <a:ext cx="328614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Розв'язування задач. Сила тяжіння. Вага. :: Фізик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7808380" cy="319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dirty="0" smtClean="0"/>
              <a:t>Сила тяжіння. Вага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564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7799784" cy="4752528"/>
          </a:xfrm>
        </p:spPr>
        <p:txBody>
          <a:bodyPr/>
          <a:lstStyle/>
          <a:p>
            <a:r>
              <a:rPr lang="uk-UA" dirty="0"/>
              <a:t>Хлопчик масою 40 кг стоїть у нерухомому ліфті. Якою є сила тяжіння та вага хлопця? Якими будуть ці сили, якщо ліфт буде рухатись зі сталою швидкістю</a:t>
            </a:r>
            <a:r>
              <a:rPr lang="uk-UA" dirty="0" smtClean="0"/>
              <a:t>?</a:t>
            </a:r>
            <a:endParaRPr lang="uk-UA" dirty="0"/>
          </a:p>
        </p:txBody>
      </p:sp>
      <p:pic>
        <p:nvPicPr>
          <p:cNvPr id="18434" name="Picture 2" descr="https://d6scj24zvfbbo.cloudfront.net/08ac6f3453ec9ec4d5a3a79d343a1691/200000121-b6b51b6b53/%D1%81%D0%B8%D0%BB%D0%B0%20%D1%82%D1%8F%D0%B6%D1%96%D0%BD%D0%BD%D1%8F%20%D0%B7%D0%B0%D0%B4%D0%B0%D1%87%D0%B01.png?ph=8612458d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501008"/>
            <a:ext cx="747954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116632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dirty="0" smtClean="0"/>
              <a:t>Сила тяжіння. Вага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48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7799784" cy="4824536"/>
          </a:xfrm>
        </p:spPr>
        <p:txBody>
          <a:bodyPr/>
          <a:lstStyle/>
          <a:p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вага 20л </a:t>
            </a:r>
            <a:r>
              <a:rPr lang="ru-RU" dirty="0" err="1"/>
              <a:t>гасу</a:t>
            </a:r>
            <a:r>
              <a:rPr lang="ru-RU" dirty="0"/>
              <a:t>?</a:t>
            </a:r>
            <a:endParaRPr lang="uk-UA" dirty="0"/>
          </a:p>
        </p:txBody>
      </p:sp>
      <p:pic>
        <p:nvPicPr>
          <p:cNvPr id="19458" name="Picture 2" descr="https://d6scj24zvfbbo.cloudfront.net/08ac6f3453ec9ec4d5a3a79d343a1691/200000122-ae9f3ae9f5/%D1%81%D0%B8%D0%BB%D0%B0%20%D1%82%D1%8F%D0%B6%D1%96%D0%BD%D0%BD%D1%8F%20%D0%B7%D0%B0%D0%B4%D0%B0%D1%87%D0%B0.png?ph=8612458d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21" y="1844824"/>
            <a:ext cx="828723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79512" y="116632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dirty="0" smtClean="0"/>
              <a:t>Сила тяжіння. Вага</a:t>
            </a:r>
            <a:endParaRPr lang="uk-UA" dirty="0"/>
          </a:p>
        </p:txBody>
      </p:sp>
      <p:pic>
        <p:nvPicPr>
          <p:cNvPr id="19460" name="Picture 4" descr="Вага тіла — визначення, формула, фізичний сен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17032"/>
            <a:ext cx="2500109" cy="272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7 клас: Приклади розв'язання зада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24" y="1484784"/>
            <a:ext cx="68865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dirty="0" smtClean="0"/>
              <a:t>Сила пружності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378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dirty="0" smtClean="0"/>
              <a:t>Сила тертя</a:t>
            </a:r>
            <a:endParaRPr lang="uk-UA" dirty="0"/>
          </a:p>
        </p:txBody>
      </p:sp>
      <p:pic>
        <p:nvPicPr>
          <p:cNvPr id="21506" name="Picture 2" descr="Презентація до уроку фізики у 7 класі на тему &quot;Сила тертя. Коефіцієнт тертя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" t="15519" b="11065"/>
          <a:stretch/>
        </p:blipFill>
        <p:spPr bwMode="auto">
          <a:xfrm>
            <a:off x="179512" y="1700808"/>
            <a:ext cx="7929615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2400" cy="1143000"/>
          </a:xfrm>
        </p:spPr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На </a:t>
            </a:r>
            <a:r>
              <a:rPr lang="ru-RU" dirty="0" err="1"/>
              <a:t>мідну</a:t>
            </a:r>
            <a:r>
              <a:rPr lang="ru-RU" dirty="0"/>
              <a:t> кулю </a:t>
            </a:r>
            <a:r>
              <a:rPr lang="ru-RU" dirty="0" err="1"/>
              <a:t>об'ємом</a:t>
            </a:r>
            <a:r>
              <a:rPr lang="ru-RU" dirty="0"/>
              <a:t> 120 см </a:t>
            </a:r>
            <a:r>
              <a:rPr lang="ru-RU" dirty="0" err="1"/>
              <a:t>діє</a:t>
            </a:r>
            <a:r>
              <a:rPr lang="ru-RU" dirty="0"/>
              <a:t> сила 8,5 Н. Куля </a:t>
            </a:r>
            <a:r>
              <a:rPr lang="ru-RU" dirty="0" err="1"/>
              <a:t>суцільна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порожниста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Щоб пересунути підлогою ящик масою 25 кг, до нього треба прикласти силу 100 Н. Знайдіть коефіцієнт тертя між ящиком і </a:t>
            </a:r>
            <a:r>
              <a:rPr lang="uk-UA" dirty="0" smtClean="0"/>
              <a:t>підлогою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360 Н пружин</a:t>
            </a:r>
            <a:r>
              <a:rPr lang="uk-UA" dirty="0"/>
              <a:t>у</a:t>
            </a:r>
            <a:r>
              <a:rPr lang="ru-RU" dirty="0"/>
              <a:t> </a:t>
            </a:r>
            <a:r>
              <a:rPr lang="ru-RU" dirty="0" err="1"/>
              <a:t>стис</a:t>
            </a:r>
            <a:r>
              <a:rPr lang="uk-UA" dirty="0" err="1"/>
              <a:t>ли</a:t>
            </a:r>
            <a:r>
              <a:rPr lang="ru-RU" dirty="0"/>
              <a:t> на 18 мм. На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uk-UA" dirty="0"/>
              <a:t>міліметрів стиснеться</a:t>
            </a:r>
            <a:r>
              <a:rPr lang="ru-RU" dirty="0"/>
              <a:t> пружина при </a:t>
            </a:r>
            <a:r>
              <a:rPr lang="ru-RU" dirty="0" err="1"/>
              <a:t>навантаженні</a:t>
            </a:r>
            <a:r>
              <a:rPr lang="ru-RU" dirty="0"/>
              <a:t> 1 кН? В</a:t>
            </a:r>
            <a:r>
              <a:rPr lang="uk-UA" dirty="0"/>
              <a:t>і</a:t>
            </a:r>
            <a:r>
              <a:rPr lang="ru-RU" dirty="0" err="1"/>
              <a:t>дпов</a:t>
            </a:r>
            <a:r>
              <a:rPr lang="uk-UA" dirty="0"/>
              <a:t>і</a:t>
            </a:r>
            <a:r>
              <a:rPr lang="ru-RU" dirty="0" err="1"/>
              <a:t>дь</a:t>
            </a:r>
            <a:r>
              <a:rPr lang="ru-RU" dirty="0"/>
              <a:t> дайте</a:t>
            </a:r>
            <a:r>
              <a:rPr lang="uk-UA" dirty="0"/>
              <a:t> у см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871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>
                <a:solidFill>
                  <a:schemeClr val="tx2">
                    <a:lumMod val="50000"/>
                  </a:schemeClr>
                </a:solidFill>
              </a:rPr>
              <a:t>Вам необхідно запам'ятати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err="1" smtClean="0">
                <a:solidFill>
                  <a:schemeClr val="accent5">
                    <a:lumMod val="25000"/>
                  </a:schemeClr>
                </a:solidFill>
              </a:rPr>
              <a:t>п</a:t>
            </a:r>
            <a:r>
              <a:rPr lang="uk-UA" sz="3200" dirty="0" smtClean="0">
                <a:solidFill>
                  <a:schemeClr val="accent5">
                    <a:lumMod val="25000"/>
                  </a:schemeClr>
                </a:solidFill>
              </a:rPr>
              <a:t>означення фізичних величин</a:t>
            </a:r>
            <a:br>
              <a:rPr lang="uk-UA" sz="3200" dirty="0" smtClean="0">
                <a:solidFill>
                  <a:schemeClr val="accent5">
                    <a:lumMod val="25000"/>
                  </a:schemeClr>
                </a:solidFill>
              </a:rPr>
            </a:br>
            <a:endParaRPr lang="uk-UA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000240"/>
            <a:ext cx="3810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– сила 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маса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– </a:t>
            </a:r>
            <a:r>
              <a:rPr lang="uk-UA" dirty="0" err="1" smtClean="0">
                <a:solidFill>
                  <a:schemeClr val="accent5">
                    <a:lumMod val="25000"/>
                  </a:schemeClr>
                </a:solidFill>
              </a:rPr>
              <a:t>коефіціент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жорсткості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– видовження тіла (деформація)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вага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– коефіцієнт тертя</a:t>
            </a:r>
            <a:endParaRPr lang="ru-RU" dirty="0" smtClean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площа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тиск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висота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об'єм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– плече сили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ρ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густина</a:t>
            </a:r>
          </a:p>
          <a:p>
            <a:r>
              <a:rPr lang="uk-UA" dirty="0">
                <a:solidFill>
                  <a:srgbClr val="FF0000"/>
                </a:solidFill>
              </a:rPr>
              <a:t>М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 -  момент сили</a:t>
            </a:r>
            <a:endParaRPr lang="en-US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=9,8 Н/кг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endParaRPr lang="uk-UA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285720" y="214290"/>
            <a:ext cx="7772400" cy="1143000"/>
          </a:xfrm>
        </p:spPr>
        <p:txBody>
          <a:bodyPr/>
          <a:lstStyle/>
          <a:p>
            <a:r>
              <a:rPr lang="uk-UA" sz="3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Необхідно запам'ятати одиниці вимірювання фізичних величин</a:t>
            </a:r>
            <a:endParaRPr lang="uk-UA" sz="3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071538" y="1428736"/>
            <a:ext cx="3571900" cy="5143536"/>
          </a:xfrm>
        </p:spPr>
        <p:txBody>
          <a:bodyPr/>
          <a:lstStyle/>
          <a:p>
            <a:pPr algn="l"/>
            <a:r>
              <a:rPr lang="en-US" dirty="0" smtClean="0"/>
              <a:t>=</a:t>
            </a:r>
            <a:r>
              <a:rPr lang="uk-UA" dirty="0" smtClean="0"/>
              <a:t> Н</a:t>
            </a:r>
          </a:p>
          <a:p>
            <a:pPr algn="l"/>
            <a:r>
              <a:rPr lang="uk-UA" dirty="0" smtClean="0"/>
              <a:t>= кг</a:t>
            </a:r>
          </a:p>
          <a:p>
            <a:pPr algn="l"/>
            <a:r>
              <a:rPr lang="uk-UA" dirty="0" smtClean="0"/>
              <a:t>= Н/м</a:t>
            </a:r>
          </a:p>
          <a:p>
            <a:pPr algn="l"/>
            <a:r>
              <a:rPr lang="uk-UA" dirty="0" smtClean="0"/>
              <a:t>= м</a:t>
            </a:r>
          </a:p>
          <a:p>
            <a:pPr algn="l"/>
            <a:r>
              <a:rPr lang="uk-UA" dirty="0" smtClean="0"/>
              <a:t>= Н ∙ м</a:t>
            </a:r>
          </a:p>
          <a:p>
            <a:pPr algn="l"/>
            <a:r>
              <a:rPr lang="uk-UA" dirty="0"/>
              <a:t> </a:t>
            </a:r>
            <a:r>
              <a:rPr lang="uk-UA" dirty="0" smtClean="0"/>
              <a:t>= кг/м</a:t>
            </a:r>
            <a:r>
              <a:rPr lang="uk-UA" baseline="30000" dirty="0" smtClean="0"/>
              <a:t>3</a:t>
            </a:r>
            <a:endParaRPr lang="uk-UA" baseline="300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00034" y="1428736"/>
          <a:ext cx="57150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Формула" r:id="rId3" imgW="228600" imgH="215640" progId="Equation.3">
                  <p:embed/>
                </p:oleObj>
              </mc:Choice>
              <mc:Fallback>
                <p:oleObj name="Формула" r:id="rId3" imgW="2286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428736"/>
                        <a:ext cx="571504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00034" y="2000240"/>
          <a:ext cx="57150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Формула" r:id="rId5" imgW="228600" imgH="215640" progId="Equation.3">
                  <p:embed/>
                </p:oleObj>
              </mc:Choice>
              <mc:Fallback>
                <p:oleObj name="Формула" r:id="rId5" imgW="22860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000240"/>
                        <a:ext cx="571504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4"/>
          <p:cNvGraphicFramePr>
            <a:graphicFrameLocks noChangeAspect="1"/>
          </p:cNvGraphicFramePr>
          <p:nvPr/>
        </p:nvGraphicFramePr>
        <p:xfrm>
          <a:off x="404813" y="3143250"/>
          <a:ext cx="762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Формула" r:id="rId7" imgW="304560" imgH="215640" progId="Equation.3">
                  <p:embed/>
                </p:oleObj>
              </mc:Choice>
              <mc:Fallback>
                <p:oleObj name="Формула" r:id="rId7" imgW="3045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143250"/>
                        <a:ext cx="762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4"/>
          <p:cNvGraphicFramePr>
            <a:graphicFrameLocks noChangeAspect="1"/>
          </p:cNvGraphicFramePr>
          <p:nvPr/>
        </p:nvGraphicFramePr>
        <p:xfrm>
          <a:off x="531813" y="2571750"/>
          <a:ext cx="508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Формула" r:id="rId9" imgW="203040" imgH="215640" progId="Equation.3">
                  <p:embed/>
                </p:oleObj>
              </mc:Choice>
              <mc:Fallback>
                <p:oleObj name="Формула" r:id="rId9" imgW="2030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71750"/>
                        <a:ext cx="508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4"/>
          <p:cNvGraphicFramePr>
            <a:graphicFrameLocks noChangeAspect="1"/>
          </p:cNvGraphicFramePr>
          <p:nvPr/>
        </p:nvGraphicFramePr>
        <p:xfrm>
          <a:off x="500034" y="4357694"/>
          <a:ext cx="571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Формула" r:id="rId11" imgW="228600" imgH="215640" progId="Equation.3">
                  <p:embed/>
                </p:oleObj>
              </mc:Choice>
              <mc:Fallback>
                <p:oleObj name="Формула" r:id="rId11" imgW="22860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357694"/>
                        <a:ext cx="571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4"/>
          <p:cNvGraphicFramePr>
            <a:graphicFrameLocks noChangeAspect="1"/>
          </p:cNvGraphicFramePr>
          <p:nvPr/>
        </p:nvGraphicFramePr>
        <p:xfrm>
          <a:off x="436563" y="3714750"/>
          <a:ext cx="698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Формула" r:id="rId13" imgW="279360" imgH="215640" progId="Equation.3">
                  <p:embed/>
                </p:oleObj>
              </mc:Choice>
              <mc:Fallback>
                <p:oleObj name="Формула" r:id="rId13" imgW="27936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3714750"/>
                        <a:ext cx="698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4"/>
          <p:cNvGraphicFramePr>
            <a:graphicFrameLocks noChangeAspect="1"/>
          </p:cNvGraphicFramePr>
          <p:nvPr/>
        </p:nvGraphicFramePr>
        <p:xfrm>
          <a:off x="5000628" y="2071678"/>
          <a:ext cx="571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Формула" r:id="rId15" imgW="228600" imgH="215640" progId="Equation.3">
                  <p:embed/>
                </p:oleObj>
              </mc:Choice>
              <mc:Fallback>
                <p:oleObj name="Формула" r:id="rId15" imgW="22860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2071678"/>
                        <a:ext cx="571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4"/>
          <p:cNvGraphicFramePr>
            <a:graphicFrameLocks noChangeAspect="1"/>
          </p:cNvGraphicFramePr>
          <p:nvPr/>
        </p:nvGraphicFramePr>
        <p:xfrm>
          <a:off x="5000628" y="1500174"/>
          <a:ext cx="571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Формула" r:id="rId17" imgW="228600" imgH="215640" progId="Equation.3">
                  <p:embed/>
                </p:oleObj>
              </mc:Choice>
              <mc:Fallback>
                <p:oleObj name="Формула" r:id="rId17" imgW="22860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1500174"/>
                        <a:ext cx="571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Object 4"/>
          <p:cNvGraphicFramePr>
            <a:graphicFrameLocks noChangeAspect="1"/>
          </p:cNvGraphicFramePr>
          <p:nvPr/>
        </p:nvGraphicFramePr>
        <p:xfrm>
          <a:off x="5000628" y="3214686"/>
          <a:ext cx="571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Формула" r:id="rId19" imgW="228600" imgH="215640" progId="Equation.3">
                  <p:embed/>
                </p:oleObj>
              </mc:Choice>
              <mc:Fallback>
                <p:oleObj name="Формула" r:id="rId19" imgW="22860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3214686"/>
                        <a:ext cx="571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4"/>
          <p:cNvGraphicFramePr>
            <a:graphicFrameLocks noChangeAspect="1"/>
          </p:cNvGraphicFramePr>
          <p:nvPr/>
        </p:nvGraphicFramePr>
        <p:xfrm>
          <a:off x="5000628" y="2643182"/>
          <a:ext cx="539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Формула" r:id="rId21" imgW="215640" imgH="215640" progId="Equation.3">
                  <p:embed/>
                </p:oleObj>
              </mc:Choice>
              <mc:Fallback>
                <p:oleObj name="Формула" r:id="rId21" imgW="21564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2643182"/>
                        <a:ext cx="539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4"/>
          <p:cNvGraphicFramePr>
            <a:graphicFrameLocks noChangeAspect="1"/>
          </p:cNvGraphicFramePr>
          <p:nvPr/>
        </p:nvGraphicFramePr>
        <p:xfrm>
          <a:off x="5072066" y="3929066"/>
          <a:ext cx="508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Формула" r:id="rId23" imgW="203040" imgH="215640" progId="Equation.3">
                  <p:embed/>
                </p:oleObj>
              </mc:Choice>
              <mc:Fallback>
                <p:oleObj name="Формула" r:id="rId23" imgW="20304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3929066"/>
                        <a:ext cx="508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500694" y="1571612"/>
            <a:ext cx="2643206" cy="468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= м</a:t>
            </a:r>
            <a:r>
              <a:rPr lang="uk-UA" sz="3200" baseline="30000" dirty="0" smtClean="0"/>
              <a:t>3</a:t>
            </a:r>
          </a:p>
          <a:p>
            <a:r>
              <a:rPr lang="uk-UA" sz="3200" dirty="0" smtClean="0"/>
              <a:t>= безрозмірна</a:t>
            </a:r>
          </a:p>
          <a:p>
            <a:r>
              <a:rPr lang="uk-UA" sz="3200" dirty="0" smtClean="0"/>
              <a:t>=  Па</a:t>
            </a:r>
          </a:p>
          <a:p>
            <a:r>
              <a:rPr lang="uk-UA" sz="3200" dirty="0" smtClean="0"/>
              <a:t>= Н</a:t>
            </a:r>
          </a:p>
          <a:p>
            <a:endParaRPr lang="uk-UA" sz="3200" dirty="0" smtClean="0"/>
          </a:p>
          <a:p>
            <a:r>
              <a:rPr lang="uk-UA" sz="3200" dirty="0" smtClean="0"/>
              <a:t>= м</a:t>
            </a:r>
          </a:p>
          <a:p>
            <a:r>
              <a:rPr lang="uk-UA" sz="3200" dirty="0" smtClean="0"/>
              <a:t>= м</a:t>
            </a:r>
            <a:r>
              <a:rPr lang="uk-UA" sz="3200" baseline="30000" dirty="0" smtClean="0"/>
              <a:t>2</a:t>
            </a:r>
          </a:p>
          <a:p>
            <a:endParaRPr lang="uk-UA" sz="3200" dirty="0"/>
          </a:p>
          <a:p>
            <a:endParaRPr lang="uk-UA" sz="3200" baseline="30000" dirty="0"/>
          </a:p>
          <a:p>
            <a:endParaRPr lang="uk-UA" sz="3200" baseline="30000" dirty="0" smtClean="0"/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4987925" y="4500563"/>
          <a:ext cx="455613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Формула" r:id="rId25" imgW="215640" imgH="215640" progId="Equation.3">
                  <p:embed/>
                </p:oleObj>
              </mc:Choice>
              <mc:Fallback>
                <p:oleObj name="Формула" r:id="rId25" imgW="21564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925" y="4500563"/>
                        <a:ext cx="455613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8"/>
            <a:ext cx="4620706" cy="650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542" y="260648"/>
            <a:ext cx="4392488" cy="643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42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409" y="188640"/>
            <a:ext cx="4680917" cy="6537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6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1237"/>
            <a:ext cx="4908369" cy="646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41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3512"/>
            <a:ext cx="4752528" cy="622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55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змаганнях</a:t>
            </a:r>
            <a:r>
              <a:rPr lang="ru-RU" dirty="0"/>
              <a:t> з </a:t>
            </a:r>
            <a:r>
              <a:rPr lang="ru-RU" dirty="0" err="1"/>
              <a:t>перетягування</a:t>
            </a:r>
            <a:r>
              <a:rPr lang="ru-RU" dirty="0"/>
              <a:t> каната </a:t>
            </a:r>
            <a:r>
              <a:rPr lang="ru-RU" dirty="0" err="1"/>
              <a:t>беруть</a:t>
            </a:r>
            <a:r>
              <a:rPr lang="ru-RU" dirty="0"/>
              <a:t> участь 2 </a:t>
            </a:r>
            <a:r>
              <a:rPr lang="ru-RU" dirty="0" err="1"/>
              <a:t>команди</a:t>
            </a:r>
            <a:r>
              <a:rPr lang="ru-RU" dirty="0"/>
              <a:t> по 3 </a:t>
            </a:r>
            <a:r>
              <a:rPr lang="uk-UA" dirty="0"/>
              <a:t>учні</a:t>
            </a:r>
            <a:r>
              <a:rPr lang="ru-RU" dirty="0"/>
              <a:t> в </a:t>
            </a:r>
            <a:r>
              <a:rPr lang="ru-RU" dirty="0" err="1"/>
              <a:t>кожній</a:t>
            </a:r>
            <a:r>
              <a:rPr lang="ru-RU" dirty="0"/>
              <a:t>. Яка команда </a:t>
            </a:r>
            <a:r>
              <a:rPr lang="ru-RU" dirty="0" err="1"/>
              <a:t>переможе</a:t>
            </a:r>
            <a:r>
              <a:rPr lang="ru-RU" dirty="0"/>
              <a:t> і з як</a:t>
            </a:r>
            <a:r>
              <a:rPr lang="uk-UA" dirty="0" err="1"/>
              <a:t>ою</a:t>
            </a:r>
            <a:r>
              <a:rPr lang="ru-RU" dirty="0"/>
              <a:t> </a:t>
            </a:r>
            <a:r>
              <a:rPr lang="ru-RU" dirty="0" err="1"/>
              <a:t>перевагою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команді</a:t>
            </a:r>
            <a:r>
              <a:rPr lang="ru-RU" dirty="0"/>
              <a:t> </a:t>
            </a:r>
            <a:r>
              <a:rPr lang="ru-RU" dirty="0" err="1"/>
              <a:t>хлопці</a:t>
            </a:r>
            <a:r>
              <a:rPr lang="ru-RU" dirty="0"/>
              <a:t> </a:t>
            </a:r>
            <a:r>
              <a:rPr lang="ru-RU" dirty="0" err="1"/>
              <a:t>розвивають</a:t>
            </a:r>
            <a:r>
              <a:rPr lang="ru-RU" dirty="0"/>
              <a:t> силу </a:t>
            </a:r>
            <a:r>
              <a:rPr lang="ru-RU" dirty="0" err="1"/>
              <a:t>відповідно</a:t>
            </a:r>
            <a:r>
              <a:rPr lang="ru-RU" dirty="0"/>
              <a:t> 425 Н, 612 Н і 526 Н, а в </a:t>
            </a:r>
            <a:r>
              <a:rPr lang="ru-RU" dirty="0" err="1"/>
              <a:t>другій</a:t>
            </a:r>
            <a:r>
              <a:rPr lang="ru-RU" dirty="0"/>
              <a:t> - 574 Н, 344 Н і 642 Н?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31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радь в клетку">
  <a:themeElements>
    <a:clrScheme name="Тема Office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терадь в клетку</Template>
  <TotalTime>251</TotalTime>
  <Words>276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терадь в клетку</vt:lpstr>
      <vt:lpstr>Формула</vt:lpstr>
      <vt:lpstr>Розв’язування задач з тем «Сили»</vt:lpstr>
      <vt:lpstr>Вам необхідно запам'ятати позначення фізичних величин </vt:lpstr>
      <vt:lpstr>Необхідно запам'ятати одиниці вимірювання фізичних величин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Домашнє завдання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Починаємо вивчати тему  “Взаємодія тіл”</dc:title>
  <dc:creator>Инна</dc:creator>
  <cp:lastModifiedBy>Natalya</cp:lastModifiedBy>
  <cp:revision>25</cp:revision>
  <dcterms:created xsi:type="dcterms:W3CDTF">2010-12-05T10:22:45Z</dcterms:created>
  <dcterms:modified xsi:type="dcterms:W3CDTF">2022-03-27T12:43:29Z</dcterms:modified>
</cp:coreProperties>
</file>