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81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AC2F-7D7E-4B27-A068-B8A2ACC261B5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45540E-4957-4A54-81FA-0EEB1B7F54D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AC2F-7D7E-4B27-A068-B8A2ACC261B5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40E-4957-4A54-81FA-0EEB1B7F5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AC2F-7D7E-4B27-A068-B8A2ACC261B5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40E-4957-4A54-81FA-0EEB1B7F5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AC2F-7D7E-4B27-A068-B8A2ACC261B5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40E-4957-4A54-81FA-0EEB1B7F5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AC2F-7D7E-4B27-A068-B8A2ACC261B5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40E-4957-4A54-81FA-0EEB1B7F54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AC2F-7D7E-4B27-A068-B8A2ACC261B5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40E-4957-4A54-81FA-0EEB1B7F5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AC2F-7D7E-4B27-A068-B8A2ACC261B5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40E-4957-4A54-81FA-0EEB1B7F5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AC2F-7D7E-4B27-A068-B8A2ACC261B5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40E-4957-4A54-81FA-0EEB1B7F5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AC2F-7D7E-4B27-A068-B8A2ACC261B5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40E-4957-4A54-81FA-0EEB1B7F5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AC2F-7D7E-4B27-A068-B8A2ACC261B5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40E-4957-4A54-81FA-0EEB1B7F54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AC2F-7D7E-4B27-A068-B8A2ACC261B5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40E-4957-4A54-81FA-0EEB1B7F54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47AC2F-7D7E-4B27-A068-B8A2ACC261B5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C45540E-4957-4A54-81FA-0EEB1B7F54D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i="1" dirty="0" smtClean="0">
                <a:solidFill>
                  <a:schemeClr val="tx1"/>
                </a:solidFill>
              </a:rPr>
              <a:t>журнал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«кадр»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Comp\Desktop\popcorn_PNG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2080780"/>
            <a:ext cx="2768825" cy="207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31590"/>
            <a:ext cx="763284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Журналів</a:t>
            </a:r>
            <a:r>
              <a:rPr lang="ru-RU" dirty="0" smtClean="0"/>
              <a:t> з такою тематикою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.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dirty="0" err="1" smtClean="0"/>
              <a:t>Головним</a:t>
            </a:r>
            <a:r>
              <a:rPr lang="ru-RU" dirty="0" smtClean="0"/>
              <a:t> конкурентом є </a:t>
            </a:r>
            <a:r>
              <a:rPr lang="ru-RU" dirty="0" err="1" smtClean="0"/>
              <a:t>англійська</a:t>
            </a:r>
            <a:r>
              <a:rPr lang="ru-RU" dirty="0" smtClean="0"/>
              <a:t> газета </a:t>
            </a:r>
            <a:r>
              <a:rPr lang="ru-RU" b="1" i="1" dirty="0" smtClean="0"/>
              <a:t>«</a:t>
            </a:r>
            <a:r>
              <a:rPr lang="en-US" b="1" i="1" dirty="0" smtClean="0"/>
              <a:t>Empire», </a:t>
            </a:r>
            <a:r>
              <a:rPr lang="ru-RU" dirty="0" err="1" smtClean="0"/>
              <a:t>проте</a:t>
            </a:r>
            <a:r>
              <a:rPr lang="ru-RU" dirty="0" smtClean="0"/>
              <a:t> не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українці</a:t>
            </a:r>
            <a:r>
              <a:rPr lang="ru-RU" dirty="0" smtClean="0"/>
              <a:t> </a:t>
            </a:r>
            <a:r>
              <a:rPr lang="ru-RU" dirty="0" err="1" smtClean="0"/>
              <a:t>знають</a:t>
            </a:r>
            <a:r>
              <a:rPr lang="ru-RU" dirty="0"/>
              <a:t> </a:t>
            </a:r>
            <a:r>
              <a:rPr lang="ru-RU" dirty="0" err="1" smtClean="0"/>
              <a:t>іноземні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і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читати</a:t>
            </a:r>
            <a:r>
              <a:rPr lang="ru-RU" dirty="0" smtClean="0"/>
              <a:t>.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dirty="0" smtClean="0"/>
              <a:t>До 1990 року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існувала</a:t>
            </a:r>
            <a:r>
              <a:rPr lang="ru-RU" dirty="0" smtClean="0"/>
              <a:t> газета </a:t>
            </a:r>
            <a:r>
              <a:rPr lang="ru-RU" dirty="0" err="1" smtClean="0"/>
              <a:t>зі</a:t>
            </a:r>
            <a:r>
              <a:rPr lang="ru-RU" dirty="0"/>
              <a:t> </a:t>
            </a:r>
            <a:r>
              <a:rPr lang="ru-RU" dirty="0" err="1" smtClean="0"/>
              <a:t>схожою</a:t>
            </a:r>
            <a:r>
              <a:rPr lang="ru-RU" dirty="0" smtClean="0"/>
              <a:t> тематикою «</a:t>
            </a:r>
            <a:r>
              <a:rPr lang="ru-RU" dirty="0" err="1" smtClean="0"/>
              <a:t>Екран</a:t>
            </a:r>
            <a:r>
              <a:rPr lang="ru-RU" dirty="0" smtClean="0"/>
              <a:t> і </a:t>
            </a:r>
            <a:r>
              <a:rPr lang="ru-RU" dirty="0" err="1" smtClean="0"/>
              <a:t>життя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3" name="Picture 2" descr="C:\Users\Comp\Desktop\d62y6x6-bf3bd4ad-f877-428f-bfdc-81cf62de45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18073"/>
            <a:ext cx="3096344" cy="17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3598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1670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9165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351" y="391578"/>
            <a:ext cx="541711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Empire </a:t>
            </a:r>
            <a:r>
              <a:rPr lang="ru-RU" dirty="0" smtClean="0"/>
              <a:t>— </a:t>
            </a:r>
            <a:r>
              <a:rPr lang="ru-RU" dirty="0" err="1" smtClean="0"/>
              <a:t>щомісячний</a:t>
            </a:r>
            <a:r>
              <a:rPr lang="ru-RU" dirty="0" smtClean="0"/>
              <a:t> журнал про </a:t>
            </a:r>
            <a:r>
              <a:rPr lang="ru-RU" dirty="0" err="1" smtClean="0"/>
              <a:t>кінематограф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видається</a:t>
            </a:r>
            <a:r>
              <a:rPr lang="ru-RU" dirty="0" smtClean="0"/>
              <a:t> у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r>
              <a:rPr lang="ru-RU" dirty="0" smtClean="0"/>
              <a:t> з </a:t>
            </a:r>
            <a:r>
              <a:rPr lang="ru-RU" dirty="0" err="1" smtClean="0"/>
              <a:t>липня</a:t>
            </a:r>
            <a:r>
              <a:rPr lang="ru-RU" dirty="0" smtClean="0"/>
              <a:t> 1989 року.</a:t>
            </a:r>
          </a:p>
          <a:p>
            <a:pPr algn="just"/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Є </a:t>
            </a:r>
            <a:r>
              <a:rPr lang="ru-RU" dirty="0" err="1" smtClean="0"/>
              <a:t>лідером</a:t>
            </a:r>
            <a:r>
              <a:rPr lang="ru-RU" dirty="0" smtClean="0"/>
              <a:t> на </a:t>
            </a:r>
            <a:r>
              <a:rPr lang="ru-RU" dirty="0" err="1" smtClean="0"/>
              <a:t>британському</a:t>
            </a:r>
            <a:r>
              <a:rPr lang="ru-RU" dirty="0" smtClean="0"/>
              <a:t> ринку </a:t>
            </a:r>
            <a:r>
              <a:rPr lang="ru-RU" dirty="0" err="1" smtClean="0"/>
              <a:t>кіночасописів</a:t>
            </a:r>
            <a:r>
              <a:rPr lang="en-US" dirty="0" smtClean="0"/>
              <a:t>. </a:t>
            </a:r>
            <a:endParaRPr lang="uk-UA" dirty="0" smtClean="0"/>
          </a:p>
          <a:p>
            <a:pPr algn="just"/>
            <a:endParaRPr lang="uk-UA" sz="1400" dirty="0" smtClean="0"/>
          </a:p>
          <a:p>
            <a:pPr algn="just"/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німецькій</a:t>
            </a:r>
            <a:r>
              <a:rPr lang="ru-RU" dirty="0" smtClean="0"/>
              <a:t> </a:t>
            </a:r>
            <a:r>
              <a:rPr lang="ru-RU" dirty="0" err="1" smtClean="0"/>
              <a:t>медіа-групі</a:t>
            </a:r>
            <a:r>
              <a:rPr lang="ru-RU" dirty="0" smtClean="0"/>
              <a:t> </a:t>
            </a:r>
            <a:r>
              <a:rPr lang="en-US" dirty="0" smtClean="0"/>
              <a:t>Bauer. </a:t>
            </a:r>
            <a:endParaRPr lang="uk-UA" dirty="0" smtClean="0"/>
          </a:p>
          <a:p>
            <a:pPr algn="just"/>
            <a:endParaRPr lang="uk-UA" sz="1400" dirty="0" smtClean="0"/>
          </a:p>
          <a:p>
            <a:pPr algn="just"/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у США, </a:t>
            </a:r>
            <a:r>
              <a:rPr lang="ru-RU" dirty="0" err="1" smtClean="0"/>
              <a:t>Австралії</a:t>
            </a:r>
            <a:r>
              <a:rPr lang="ru-RU" dirty="0" smtClean="0"/>
              <a:t>, </a:t>
            </a:r>
            <a:r>
              <a:rPr lang="ru-RU" dirty="0" err="1" smtClean="0"/>
              <a:t>Туреччині</a:t>
            </a:r>
            <a:r>
              <a:rPr lang="ru-RU" dirty="0" smtClean="0"/>
              <a:t>, </a:t>
            </a:r>
            <a:r>
              <a:rPr lang="ru-RU" dirty="0" err="1" smtClean="0"/>
              <a:t>Росії</a:t>
            </a:r>
            <a:r>
              <a:rPr lang="ru-RU" dirty="0" smtClean="0"/>
              <a:t> і </a:t>
            </a:r>
            <a:r>
              <a:rPr lang="ru-RU" dirty="0" err="1" smtClean="0"/>
              <a:t>Португалії</a:t>
            </a:r>
            <a:r>
              <a:rPr lang="ru-RU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dirty="0" err="1" smtClean="0"/>
              <a:t>Періодичність</a:t>
            </a:r>
            <a:r>
              <a:rPr lang="ru-RU" dirty="0" smtClean="0"/>
              <a:t> </a:t>
            </a:r>
            <a:r>
              <a:rPr lang="ru-RU" dirty="0" err="1" smtClean="0"/>
              <a:t>виходу</a:t>
            </a:r>
            <a:r>
              <a:rPr lang="ru-RU" dirty="0" smtClean="0"/>
              <a:t>: </a:t>
            </a:r>
            <a:r>
              <a:rPr lang="ru-RU" dirty="0" err="1" smtClean="0"/>
              <a:t>щомісяця</a:t>
            </a:r>
            <a:r>
              <a:rPr lang="ru-RU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dirty="0" err="1" smtClean="0"/>
              <a:t>Мова</a:t>
            </a:r>
            <a:r>
              <a:rPr lang="ru-RU" dirty="0" smtClean="0"/>
              <a:t>:	</a:t>
            </a:r>
            <a:r>
              <a:rPr lang="ru-RU" dirty="0" err="1" smtClean="0"/>
              <a:t>англійська</a:t>
            </a:r>
            <a:r>
              <a:rPr lang="ru-RU" dirty="0" smtClean="0"/>
              <a:t>, </a:t>
            </a:r>
            <a:r>
              <a:rPr lang="ru-RU" dirty="0" err="1" smtClean="0"/>
              <a:t>турецька</a:t>
            </a:r>
            <a:r>
              <a:rPr lang="ru-RU" dirty="0" smtClean="0"/>
              <a:t>, </a:t>
            </a:r>
            <a:r>
              <a:rPr lang="ru-RU" dirty="0" err="1" smtClean="0"/>
              <a:t>російська</a:t>
            </a:r>
            <a:endParaRPr lang="ru-RU" dirty="0" smtClean="0"/>
          </a:p>
          <a:p>
            <a:pPr algn="just"/>
            <a:r>
              <a:rPr lang="ru-RU" dirty="0" smtClean="0"/>
              <a:t>Наклад:147,980 </a:t>
            </a:r>
            <a:r>
              <a:rPr lang="ru-RU" dirty="0" err="1" smtClean="0"/>
              <a:t>примірників</a:t>
            </a:r>
            <a:r>
              <a:rPr lang="ru-RU" dirty="0" smtClean="0"/>
              <a:t> (за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en-US" dirty="0" smtClean="0"/>
              <a:t>ABC </a:t>
            </a:r>
            <a:r>
              <a:rPr lang="ru-RU" dirty="0" smtClean="0"/>
              <a:t>на </a:t>
            </a:r>
            <a:r>
              <a:rPr lang="ru-RU" dirty="0" err="1" smtClean="0"/>
              <a:t>січень</a:t>
            </a:r>
            <a:r>
              <a:rPr lang="ru-RU" dirty="0" smtClean="0"/>
              <a:t> — </a:t>
            </a:r>
            <a:r>
              <a:rPr lang="ru-RU" dirty="0" err="1" smtClean="0"/>
              <a:t>червень</a:t>
            </a:r>
            <a:r>
              <a:rPr lang="ru-RU" dirty="0" smtClean="0"/>
              <a:t> 2014).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15565"/>
            <a:ext cx="2592288" cy="335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9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3062" y="1275606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передплати</a:t>
            </a:r>
            <a:r>
              <a:rPr lang="ru-RU" dirty="0" smtClean="0"/>
              <a:t> 240 </a:t>
            </a:r>
            <a:r>
              <a:rPr lang="ru-RU" dirty="0" err="1" smtClean="0"/>
              <a:t>гривень</a:t>
            </a:r>
            <a:r>
              <a:rPr lang="ru-RU" dirty="0" smtClean="0"/>
              <a:t> в </a:t>
            </a:r>
            <a:r>
              <a:rPr lang="ru-RU" dirty="0" err="1" smtClean="0"/>
              <a:t>місяць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є </a:t>
            </a:r>
            <a:r>
              <a:rPr lang="ru-RU" dirty="0" err="1" smtClean="0"/>
              <a:t>середньою</a:t>
            </a:r>
            <a:r>
              <a:rPr lang="ru-RU" dirty="0" smtClean="0"/>
              <a:t> </a:t>
            </a:r>
            <a:r>
              <a:rPr lang="ru-RU" dirty="0" err="1" smtClean="0"/>
              <a:t>ціною</a:t>
            </a:r>
            <a:r>
              <a:rPr lang="ru-RU" dirty="0" smtClean="0"/>
              <a:t> на ринку.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Рекомендована </a:t>
            </a:r>
            <a:r>
              <a:rPr lang="ru-RU" dirty="0" err="1" smtClean="0"/>
              <a:t>ціна</a:t>
            </a:r>
            <a:r>
              <a:rPr lang="ru-RU" dirty="0" smtClean="0"/>
              <a:t> за один номер журналу 45 </a:t>
            </a:r>
            <a:r>
              <a:rPr lang="ru-RU" dirty="0" err="1" smtClean="0"/>
              <a:t>гривень</a:t>
            </a:r>
            <a:r>
              <a:rPr lang="ru-RU" dirty="0" smtClean="0"/>
              <a:t> (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більша</a:t>
            </a:r>
            <a:r>
              <a:rPr lang="ru-RU" dirty="0" smtClean="0"/>
              <a:t> для </a:t>
            </a:r>
            <a:r>
              <a:rPr lang="ru-RU" dirty="0" err="1" smtClean="0"/>
              <a:t>заохочення</a:t>
            </a:r>
            <a:r>
              <a:rPr lang="ru-RU" dirty="0" smtClean="0"/>
              <a:t> </a:t>
            </a:r>
            <a:r>
              <a:rPr lang="ru-RU" dirty="0" err="1" smtClean="0"/>
              <a:t>передплати</a:t>
            </a:r>
            <a:r>
              <a:rPr lang="ru-RU" dirty="0" smtClean="0"/>
              <a:t> журналу).</a:t>
            </a:r>
            <a:endParaRPr lang="ru-RU" dirty="0"/>
          </a:p>
        </p:txBody>
      </p:sp>
      <p:pic>
        <p:nvPicPr>
          <p:cNvPr id="3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53" y="2305150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53" y="1455372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omp\Desktop\34393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" y="3579748"/>
            <a:ext cx="1645276" cy="15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omp\Desktop\8581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92188"/>
            <a:ext cx="1583457" cy="158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86756"/>
            <a:ext cx="6390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Реклама в </a:t>
            </a:r>
            <a:r>
              <a:rPr lang="ru-RU" dirty="0" err="1" smtClean="0"/>
              <a:t>інтернеті</a:t>
            </a:r>
            <a:r>
              <a:rPr lang="ru-RU" dirty="0" smtClean="0"/>
              <a:t>,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виданнях</a:t>
            </a:r>
            <a:r>
              <a:rPr lang="ru-RU" dirty="0" smtClean="0"/>
              <a:t>, в </a:t>
            </a:r>
            <a:r>
              <a:rPr lang="ru-RU" dirty="0" err="1" smtClean="0"/>
              <a:t>кінотеатрах</a:t>
            </a:r>
            <a:r>
              <a:rPr lang="ru-RU" dirty="0" smtClean="0"/>
              <a:t>, </a:t>
            </a:r>
            <a:r>
              <a:rPr lang="ru-RU" dirty="0" err="1" smtClean="0"/>
              <a:t>інформаційна</a:t>
            </a:r>
            <a:r>
              <a:rPr lang="ru-RU" dirty="0"/>
              <a:t> </a:t>
            </a:r>
            <a:r>
              <a:rPr lang="ru-RU" dirty="0" err="1" smtClean="0"/>
              <a:t>розсилка</a:t>
            </a:r>
            <a:r>
              <a:rPr lang="ru-RU" dirty="0" smtClean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випуски</a:t>
            </a:r>
            <a:r>
              <a:rPr lang="ru-RU" dirty="0" smtClean="0"/>
              <a:t> </a:t>
            </a:r>
            <a:r>
              <a:rPr lang="ru-RU" dirty="0" err="1" smtClean="0"/>
              <a:t>газети</a:t>
            </a:r>
            <a:r>
              <a:rPr lang="ru-RU" dirty="0" smtClean="0"/>
              <a:t> з метою </a:t>
            </a:r>
            <a:r>
              <a:rPr lang="ru-RU" dirty="0" err="1" smtClean="0"/>
              <a:t>реклами</a:t>
            </a:r>
            <a:r>
              <a:rPr lang="ru-RU" dirty="0" smtClean="0"/>
              <a:t> </a:t>
            </a:r>
            <a:r>
              <a:rPr lang="ru-RU" dirty="0" err="1" smtClean="0"/>
              <a:t>безкоштовно</a:t>
            </a:r>
            <a:r>
              <a:rPr lang="ru-RU" dirty="0" smtClean="0"/>
              <a:t> </a:t>
            </a:r>
            <a:r>
              <a:rPr lang="ru-RU" dirty="0" err="1" smtClean="0"/>
              <a:t>поширюємо</a:t>
            </a:r>
            <a:r>
              <a:rPr lang="ru-RU" dirty="0" smtClean="0"/>
              <a:t> в </a:t>
            </a:r>
            <a:r>
              <a:rPr lang="ru-RU" dirty="0" err="1" smtClean="0"/>
              <a:t>кінотеатрах</a:t>
            </a:r>
            <a:r>
              <a:rPr lang="ru-RU" dirty="0" smtClean="0"/>
              <a:t> та на </a:t>
            </a:r>
            <a:r>
              <a:rPr lang="ru-RU" dirty="0" err="1" smtClean="0"/>
              <a:t>мистецьких</a:t>
            </a:r>
            <a:r>
              <a:rPr lang="ru-RU" dirty="0" smtClean="0"/>
              <a:t> заходах.</a:t>
            </a:r>
          </a:p>
          <a:p>
            <a:pPr algn="just"/>
            <a:endParaRPr lang="ru-RU" dirty="0"/>
          </a:p>
        </p:txBody>
      </p:sp>
      <p:pic>
        <p:nvPicPr>
          <p:cNvPr id="3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53" y="1314357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53" y="2211710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Comp\Desktop\1200px-Amplification-1294300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2" y="3579862"/>
            <a:ext cx="1685233" cy="142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omp\Desktop\d62y6x6-bf3bd4ad-f877-428f-bfdc-81cf62de45e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18073"/>
            <a:ext cx="3096344" cy="17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2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87284" y="339502"/>
            <a:ext cx="5760640" cy="494764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>
                <a:solidFill>
                  <a:schemeClr val="tx1"/>
                </a:solidFill>
              </a:rPr>
              <a:t>Способи розповсюдження</a:t>
            </a:r>
          </a:p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920012" y="1266756"/>
            <a:ext cx="1399320" cy="1044116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продаж на </a:t>
            </a:r>
            <a:r>
              <a:rPr lang="ru-RU" sz="1200" b="1" dirty="0" err="1" smtClean="0"/>
              <a:t>сайті</a:t>
            </a:r>
            <a:r>
              <a:rPr lang="ru-RU" sz="1200" b="1" dirty="0" smtClean="0"/>
              <a:t> та в </a:t>
            </a:r>
            <a:r>
              <a:rPr lang="ru-RU" sz="1200" b="1" dirty="0" err="1" smtClean="0"/>
              <a:t>соціальних</a:t>
            </a:r>
            <a:r>
              <a:rPr lang="ru-RU" sz="1200" b="1" dirty="0" smtClean="0"/>
              <a:t> мережах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067944" y="3576765"/>
            <a:ext cx="1399320" cy="1044116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продаж в </a:t>
            </a:r>
            <a:r>
              <a:rPr lang="ru-RU" sz="1200" b="1" dirty="0" err="1" smtClean="0"/>
              <a:t>газетних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кіосках</a:t>
            </a:r>
            <a:r>
              <a:rPr lang="ru-RU" sz="1200" b="1" dirty="0" smtClean="0"/>
              <a:t> та на </a:t>
            </a:r>
            <a:r>
              <a:rPr lang="ru-RU" sz="1200" b="1" dirty="0" err="1" smtClean="0"/>
              <a:t>відділеннях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пошти</a:t>
            </a:r>
            <a:endParaRPr lang="ru-RU" sz="1200" b="1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331640" y="2931790"/>
            <a:ext cx="1399320" cy="1044116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продаж в </a:t>
            </a:r>
            <a:r>
              <a:rPr lang="ru-RU" sz="1200" b="1" dirty="0" err="1" smtClean="0"/>
              <a:t>кінотеатрах</a:t>
            </a:r>
            <a:endParaRPr lang="ru-RU" sz="1200" b="1" dirty="0" smtClean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876256" y="2931790"/>
            <a:ext cx="1399320" cy="1044116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продаж на </a:t>
            </a:r>
            <a:r>
              <a:rPr lang="ru-RU" sz="1200" b="1" dirty="0" err="1" smtClean="0"/>
              <a:t>мистецьких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виставках</a:t>
            </a:r>
            <a:endParaRPr lang="ru-RU" sz="1200" b="1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164288" y="1266756"/>
            <a:ext cx="1399320" cy="1044116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/>
              <a:t>передплата</a:t>
            </a:r>
            <a:r>
              <a:rPr lang="ru-RU" sz="1200" b="1" dirty="0" smtClean="0"/>
              <a:t> в </a:t>
            </a:r>
            <a:r>
              <a:rPr lang="ru-RU" sz="1200" b="1" dirty="0" err="1" smtClean="0"/>
              <a:t>електронному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вигляді</a:t>
            </a:r>
            <a:endParaRPr lang="ru-RU" sz="1200" b="1" dirty="0"/>
          </a:p>
        </p:txBody>
      </p:sp>
      <p:pic>
        <p:nvPicPr>
          <p:cNvPr id="9218" name="Picture 2" descr="C:\Users\Comp\Desktop\preset_desktop_5fc7f671-d272-41a3-9536-58235d8b32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400" y="1266756"/>
            <a:ext cx="2424407" cy="18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73499" y="2139702"/>
            <a:ext cx="5760640" cy="494764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>
                <a:solidFill>
                  <a:schemeClr val="tx1"/>
                </a:solidFill>
              </a:rPr>
              <a:t>ДЯКУЄМО ЗА УВАГУ!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0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4" y="1059582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8765" y="985224"/>
            <a:ext cx="820629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Юридична</a:t>
            </a:r>
            <a:r>
              <a:rPr lang="ru-RU" sz="2000" dirty="0" smtClean="0"/>
              <a:t> форма: </a:t>
            </a:r>
            <a:r>
              <a:rPr lang="ru-RU" sz="2000" dirty="0" err="1" smtClean="0"/>
              <a:t>приватне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підприємство</a:t>
            </a:r>
            <a:r>
              <a:rPr lang="ru-RU" sz="20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000" dirty="0" smtClean="0"/>
              <a:t>За </a:t>
            </a:r>
            <a:r>
              <a:rPr lang="ru-RU" sz="2000" dirty="0" err="1" smtClean="0"/>
              <a:t>функціональністю</a:t>
            </a:r>
            <a:r>
              <a:rPr lang="ru-RU" sz="2000" dirty="0" smtClean="0"/>
              <a:t>: </a:t>
            </a:r>
            <a:r>
              <a:rPr lang="ru-RU" sz="2000" dirty="0" err="1" smtClean="0"/>
              <a:t>інформаційно-розважальне</a:t>
            </a:r>
            <a:r>
              <a:rPr lang="ru-RU" sz="20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000" dirty="0" smtClean="0"/>
              <a:t>За </a:t>
            </a:r>
            <a:r>
              <a:rPr lang="ru-RU" sz="2000" dirty="0" err="1" smtClean="0"/>
              <a:t>видавцем</a:t>
            </a:r>
            <a:r>
              <a:rPr lang="ru-RU" sz="2000" dirty="0" smtClean="0"/>
              <a:t>: </a:t>
            </a:r>
            <a:r>
              <a:rPr lang="ru-RU" sz="2000" dirty="0" err="1" smtClean="0"/>
              <a:t>комерційне</a:t>
            </a:r>
            <a:r>
              <a:rPr lang="ru-RU" sz="20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000" dirty="0" smtClean="0"/>
              <a:t>За </a:t>
            </a:r>
            <a:r>
              <a:rPr lang="ru-RU" sz="2000" dirty="0" err="1" smtClean="0"/>
              <a:t>періодичністю</a:t>
            </a:r>
            <a:r>
              <a:rPr lang="ru-RU" sz="2000" dirty="0" smtClean="0"/>
              <a:t>: </a:t>
            </a:r>
            <a:r>
              <a:rPr lang="ru-RU" sz="2000" dirty="0" err="1" smtClean="0"/>
              <a:t>щомісячна</a:t>
            </a:r>
            <a:r>
              <a:rPr lang="ru-RU" sz="20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000" dirty="0" smtClean="0"/>
              <a:t>За </a:t>
            </a:r>
            <a:r>
              <a:rPr lang="ru-RU" sz="2000" dirty="0" err="1" smtClean="0"/>
              <a:t>місцем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видання</a:t>
            </a:r>
            <a:r>
              <a:rPr lang="ru-RU" sz="2000" dirty="0" smtClean="0"/>
              <a:t>: </a:t>
            </a:r>
            <a:r>
              <a:rPr lang="ru-RU" sz="2000" dirty="0" err="1" smtClean="0"/>
              <a:t>загальнонаціональна</a:t>
            </a:r>
            <a:r>
              <a:rPr lang="ru-RU" sz="20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000" dirty="0" smtClean="0"/>
              <a:t>За </a:t>
            </a:r>
            <a:r>
              <a:rPr lang="ru-RU" sz="2000" dirty="0" err="1" smtClean="0"/>
              <a:t>матеріальною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конструкцією</a:t>
            </a:r>
            <a:r>
              <a:rPr lang="ru-RU" sz="2000" dirty="0" smtClean="0"/>
              <a:t>: </a:t>
            </a:r>
            <a:r>
              <a:rPr lang="ru-RU" sz="2000" dirty="0" err="1" smtClean="0"/>
              <a:t>окремі</a:t>
            </a:r>
            <a:r>
              <a:rPr lang="ru-RU" sz="2000" dirty="0" smtClean="0"/>
              <a:t> </a:t>
            </a:r>
            <a:r>
              <a:rPr lang="ru-RU" sz="2000" dirty="0" err="1" smtClean="0"/>
              <a:t>одиночні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випуски</a:t>
            </a:r>
            <a:r>
              <a:rPr lang="ru-RU" sz="20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видання</a:t>
            </a:r>
            <a:r>
              <a:rPr lang="ru-RU" sz="2000" dirty="0" smtClean="0"/>
              <a:t>: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26483" y="227943"/>
            <a:ext cx="6629400" cy="6228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ysClr val="windowText" lastClr="000000"/>
                </a:solidFill>
              </a:rPr>
              <a:t>Загальний опис </a:t>
            </a:r>
            <a:r>
              <a:rPr lang="uk-UA" sz="2400" dirty="0" err="1" smtClean="0">
                <a:solidFill>
                  <a:sysClr val="windowText" lastClr="000000"/>
                </a:solidFill>
              </a:rPr>
              <a:t>проєкту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4" y="1563638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4" y="2067694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4" y="2571750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4" y="4155926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4" y="3075806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4" y="3606851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384" y="3147814"/>
            <a:ext cx="1368152" cy="369332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«Про </a:t>
            </a:r>
            <a:r>
              <a:rPr lang="ru-RU" dirty="0" err="1" smtClean="0"/>
              <a:t>кіно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2355726"/>
            <a:ext cx="1656184" cy="369332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Режисери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2355726"/>
            <a:ext cx="1368152" cy="369332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Актори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88932" y="3147814"/>
            <a:ext cx="1800200" cy="369332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«З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46240" y="4034053"/>
            <a:ext cx="1656184" cy="369332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Прем’єра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08384" y="1815666"/>
            <a:ext cx="1440160" cy="108012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жанром </a:t>
            </a:r>
            <a:r>
              <a:rPr lang="ru-RU" sz="1200" b="1" dirty="0" err="1" smtClean="0"/>
              <a:t>цієї</a:t>
            </a:r>
            <a:r>
              <a:rPr lang="ru-RU" sz="1200" b="1" dirty="0" smtClean="0"/>
              <a:t> рубрики є </a:t>
            </a:r>
            <a:r>
              <a:rPr lang="ru-RU" sz="1200" b="1" dirty="0" err="1" smtClean="0"/>
              <a:t>рецензії</a:t>
            </a:r>
            <a:r>
              <a:rPr lang="ru-RU" sz="1200" b="1" dirty="0" smtClean="0"/>
              <a:t> та </a:t>
            </a:r>
            <a:r>
              <a:rPr lang="ru-RU" sz="1200" b="1" dirty="0" err="1" smtClean="0"/>
              <a:t>коментарі</a:t>
            </a:r>
            <a:endParaRPr lang="ru-RU" sz="1200" b="1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746240" y="1140882"/>
            <a:ext cx="1656184" cy="108012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/>
              <a:t>основні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жанри</a:t>
            </a:r>
            <a:r>
              <a:rPr lang="ru-RU" sz="1200" b="1" dirty="0" smtClean="0"/>
              <a:t>: </a:t>
            </a:r>
            <a:r>
              <a:rPr lang="ru-RU" sz="1200" b="1" dirty="0" err="1" smtClean="0"/>
              <a:t>інтерв’ю</a:t>
            </a:r>
            <a:r>
              <a:rPr lang="ru-RU" sz="1200" b="1" dirty="0" smtClean="0"/>
              <a:t> та </a:t>
            </a:r>
            <a:r>
              <a:rPr lang="ru-RU" sz="1200" b="1" dirty="0" err="1" smtClean="0"/>
              <a:t>нариси</a:t>
            </a:r>
            <a:endParaRPr lang="ru-RU" sz="1200" b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988932" y="1815666"/>
            <a:ext cx="1440160" cy="108012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жанром </a:t>
            </a:r>
            <a:r>
              <a:rPr lang="ru-RU" sz="1200" b="1" dirty="0" err="1" smtClean="0"/>
              <a:t>цієї</a:t>
            </a:r>
            <a:r>
              <a:rPr lang="ru-RU" sz="1200" b="1" dirty="0" smtClean="0"/>
              <a:t> рубрики є </a:t>
            </a:r>
            <a:r>
              <a:rPr lang="ru-RU" sz="1200" b="1" dirty="0" err="1" smtClean="0"/>
              <a:t>рецензії</a:t>
            </a:r>
            <a:r>
              <a:rPr lang="ru-RU" sz="1200" b="1" dirty="0" smtClean="0"/>
              <a:t> та </a:t>
            </a:r>
            <a:r>
              <a:rPr lang="ru-RU" sz="1200" b="1" dirty="0" err="1" smtClean="0"/>
              <a:t>коментарі</a:t>
            </a:r>
            <a:endParaRPr lang="ru-RU" sz="1200" b="1" dirty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3384612" y="245428"/>
            <a:ext cx="2379440" cy="494764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solidFill>
                  <a:schemeClr val="tx1"/>
                </a:solidFill>
              </a:rPr>
              <a:t>Рубрики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8840" y="987574"/>
            <a:ext cx="6750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Періодичність</a:t>
            </a:r>
            <a:r>
              <a:rPr lang="ru-RU" sz="2000" dirty="0" smtClean="0"/>
              <a:t>: раз в </a:t>
            </a:r>
            <a:r>
              <a:rPr lang="ru-RU" sz="2000" dirty="0" err="1" smtClean="0"/>
              <a:t>місяць</a:t>
            </a:r>
            <a:r>
              <a:rPr lang="ru-RU" sz="2000" dirty="0" smtClean="0"/>
              <a:t>.</a:t>
            </a:r>
          </a:p>
          <a:p>
            <a:endParaRPr lang="ru-RU" sz="1400" dirty="0" smtClean="0"/>
          </a:p>
          <a:p>
            <a:r>
              <a:rPr lang="ru-RU" sz="2000" dirty="0" smtClean="0"/>
              <a:t>28 </a:t>
            </a:r>
            <a:r>
              <a:rPr lang="ru-RU" sz="2000" dirty="0" err="1" smtClean="0"/>
              <a:t>шпальт</a:t>
            </a:r>
            <a:r>
              <a:rPr lang="ru-RU" sz="2000" dirty="0" smtClean="0"/>
              <a:t>.</a:t>
            </a:r>
          </a:p>
          <a:p>
            <a:endParaRPr lang="ru-RU" sz="1400" dirty="0" smtClean="0"/>
          </a:p>
          <a:p>
            <a:r>
              <a:rPr lang="ru-RU" sz="2000" dirty="0" smtClean="0"/>
              <a:t>Формат А4.</a:t>
            </a:r>
          </a:p>
          <a:p>
            <a:endParaRPr lang="ru-RU" sz="1400" dirty="0" smtClean="0"/>
          </a:p>
          <a:p>
            <a:r>
              <a:rPr lang="ru-RU" sz="2000" dirty="0" err="1"/>
              <a:t>К</a:t>
            </a:r>
            <a:r>
              <a:rPr lang="ru-RU" sz="2000" dirty="0" err="1" smtClean="0"/>
              <a:t>ольоровий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друк</a:t>
            </a:r>
            <a:r>
              <a:rPr lang="ru-RU" sz="2000" dirty="0" smtClean="0"/>
              <a:t>.</a:t>
            </a:r>
          </a:p>
          <a:p>
            <a:endParaRPr lang="ru-RU" sz="1400" dirty="0" smtClean="0"/>
          </a:p>
          <a:p>
            <a:r>
              <a:rPr lang="ru-RU" sz="2000" dirty="0"/>
              <a:t>В</a:t>
            </a:r>
            <a:r>
              <a:rPr lang="ru-RU" sz="2000" dirty="0" smtClean="0"/>
              <a:t>ерстка в </a:t>
            </a:r>
            <a:r>
              <a:rPr lang="ru-RU" sz="2000" dirty="0" err="1" smtClean="0"/>
              <a:t>стилі</a:t>
            </a:r>
            <a:r>
              <a:rPr lang="ru-RU" sz="2000" dirty="0" smtClean="0"/>
              <a:t> </a:t>
            </a:r>
            <a:r>
              <a:rPr lang="ru-RU" sz="2000" dirty="0" err="1" smtClean="0"/>
              <a:t>мінімалізм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6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9582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3638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7694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71750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53816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omp\Desktop\d62y6x6-bf3bd4ad-f877-428f-bfdc-81cf62de45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18073"/>
            <a:ext cx="3096344" cy="17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77657"/>
            <a:ext cx="5238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кольори</a:t>
            </a:r>
            <a:r>
              <a:rPr lang="ru-RU" sz="2000" dirty="0" smtClean="0"/>
              <a:t>: </a:t>
            </a:r>
            <a:r>
              <a:rPr lang="ru-RU" sz="2000" dirty="0" err="1" smtClean="0"/>
              <a:t>білий</a:t>
            </a:r>
            <a:r>
              <a:rPr lang="ru-RU" sz="2000" dirty="0" smtClean="0"/>
              <a:t>, </a:t>
            </a:r>
            <a:r>
              <a:rPr lang="ru-RU" sz="2000" dirty="0" err="1" smtClean="0"/>
              <a:t>чорний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сірий</a:t>
            </a:r>
            <a:r>
              <a:rPr lang="ru-RU" sz="2000" dirty="0" smtClean="0"/>
              <a:t> і </a:t>
            </a:r>
            <a:r>
              <a:rPr lang="ru-RU" sz="2000" dirty="0" err="1" smtClean="0"/>
              <a:t>червоний</a:t>
            </a:r>
            <a:r>
              <a:rPr lang="ru-RU" sz="20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примірників</a:t>
            </a:r>
            <a:r>
              <a:rPr lang="ru-RU" sz="2000" dirty="0" smtClean="0"/>
              <a:t>: 25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000" dirty="0" err="1" smtClean="0"/>
              <a:t>Ілюстрації</a:t>
            </a:r>
            <a:r>
              <a:rPr lang="ru-RU" sz="2000" dirty="0" smtClean="0"/>
              <a:t>: </a:t>
            </a:r>
            <a:r>
              <a:rPr lang="ru-RU" sz="2000" dirty="0" err="1" smtClean="0"/>
              <a:t>кольорові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якісні</a:t>
            </a:r>
            <a:r>
              <a:rPr lang="ru-RU" sz="2000" dirty="0" smtClean="0"/>
              <a:t>.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і вони </a:t>
            </a:r>
            <a:r>
              <a:rPr lang="ru-RU" sz="2000" dirty="0" err="1" smtClean="0"/>
              <a:t>доповнюють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основний</a:t>
            </a:r>
            <a:r>
              <a:rPr lang="ru-RU" sz="2000" dirty="0" smtClean="0"/>
              <a:t> текст.</a:t>
            </a:r>
            <a:endParaRPr lang="ru-RU" sz="2000" dirty="0"/>
          </a:p>
        </p:txBody>
      </p:sp>
      <p:pic>
        <p:nvPicPr>
          <p:cNvPr id="5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08" y="1351126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08" y="2067693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08" y="2699915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omp\Desktop\d62y6x6-bf3bd4ad-f877-428f-bfdc-81cf62de45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18073"/>
            <a:ext cx="3096344" cy="17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133" y="422599"/>
            <a:ext cx="727128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Лексика в </a:t>
            </a:r>
            <a:r>
              <a:rPr lang="ru-RU" sz="2000" dirty="0" err="1" smtClean="0"/>
              <a:t>виданні</a:t>
            </a:r>
            <a:r>
              <a:rPr lang="ru-RU" sz="2000" dirty="0" smtClean="0"/>
              <a:t> проста, </a:t>
            </a:r>
            <a:r>
              <a:rPr lang="ru-RU" sz="2000" dirty="0" err="1" smtClean="0"/>
              <a:t>невимушена</a:t>
            </a:r>
            <a:r>
              <a:rPr lang="ru-RU" sz="2000" dirty="0" smtClean="0"/>
              <a:t>, з жартами та сарказмом.</a:t>
            </a:r>
          </a:p>
          <a:p>
            <a:pPr algn="just"/>
            <a:endParaRPr lang="ru-RU" sz="1400" dirty="0"/>
          </a:p>
          <a:p>
            <a:pPr algn="just"/>
            <a:r>
              <a:rPr lang="ru-RU" sz="2000" dirty="0" err="1" smtClean="0"/>
              <a:t>Основний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капітал</a:t>
            </a:r>
            <a:r>
              <a:rPr lang="ru-RU" sz="2000" dirty="0" smtClean="0"/>
              <a:t> журналу </a:t>
            </a:r>
            <a:r>
              <a:rPr lang="ru-RU" sz="2000" dirty="0" err="1" smtClean="0"/>
              <a:t>гроші</a:t>
            </a:r>
            <a:r>
              <a:rPr lang="ru-RU" sz="2000" dirty="0" smtClean="0"/>
              <a:t> з </a:t>
            </a:r>
            <a:r>
              <a:rPr lang="ru-RU" sz="2000" dirty="0" err="1" smtClean="0"/>
              <a:t>реклами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рекламуємо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/>
              <a:t> </a:t>
            </a:r>
            <a:r>
              <a:rPr lang="ru-RU" sz="2000" dirty="0" err="1" smtClean="0"/>
              <a:t>тематичну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продукцію</a:t>
            </a:r>
            <a:r>
              <a:rPr lang="ru-RU" sz="2000" dirty="0" smtClean="0"/>
              <a:t>: </a:t>
            </a:r>
            <a:r>
              <a:rPr lang="ru-RU" sz="2000" dirty="0" err="1" smtClean="0"/>
              <a:t>кінотеатри</a:t>
            </a:r>
            <a:r>
              <a:rPr lang="ru-RU" sz="2000" dirty="0" smtClean="0"/>
              <a:t>, </a:t>
            </a:r>
            <a:r>
              <a:rPr lang="ru-RU" sz="2000" dirty="0" err="1" smtClean="0"/>
              <a:t>фільми</a:t>
            </a:r>
            <a:r>
              <a:rPr lang="ru-RU" sz="2000" dirty="0" smtClean="0"/>
              <a:t>, </a:t>
            </a:r>
            <a:r>
              <a:rPr lang="ru-RU" sz="2000" dirty="0" err="1" smtClean="0"/>
              <a:t>університети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є факультет </a:t>
            </a:r>
            <a:r>
              <a:rPr lang="ru-RU" sz="2000" dirty="0" err="1" smtClean="0"/>
              <a:t>кіно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сервіси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переглядів</a:t>
            </a:r>
            <a:r>
              <a:rPr lang="ru-RU" sz="2000" dirty="0" smtClean="0"/>
              <a:t>, доставки </a:t>
            </a:r>
            <a:r>
              <a:rPr lang="ru-RU" sz="2000" dirty="0" err="1" smtClean="0"/>
              <a:t>їжі</a:t>
            </a:r>
            <a:r>
              <a:rPr lang="ru-RU" sz="2000" dirty="0" smtClean="0"/>
              <a:t> для перегляду </a:t>
            </a:r>
            <a:r>
              <a:rPr lang="ru-RU" sz="2000" dirty="0" err="1" smtClean="0"/>
              <a:t>фільмів</a:t>
            </a:r>
            <a:r>
              <a:rPr lang="ru-RU" sz="2000" dirty="0" smtClean="0"/>
              <a:t>).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000" dirty="0" smtClean="0"/>
              <a:t>Перший час </a:t>
            </a:r>
            <a:r>
              <a:rPr lang="ru-RU" sz="2000" dirty="0" err="1" smtClean="0"/>
              <a:t>надаємо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послуги</a:t>
            </a:r>
            <a:r>
              <a:rPr lang="ru-RU" sz="2000" dirty="0" smtClean="0"/>
              <a:t> з </a:t>
            </a:r>
            <a:r>
              <a:rPr lang="ru-RU" sz="2000" dirty="0" err="1" smtClean="0"/>
              <a:t>редагування</a:t>
            </a:r>
            <a:r>
              <a:rPr lang="ru-RU" sz="2000" dirty="0" smtClean="0"/>
              <a:t> (</a:t>
            </a:r>
            <a:r>
              <a:rPr lang="ru-RU" sz="2000" dirty="0" err="1" smtClean="0"/>
              <a:t>поки</a:t>
            </a:r>
            <a:r>
              <a:rPr lang="ru-RU" sz="2000" dirty="0" smtClean="0"/>
              <a:t> журнал </a:t>
            </a:r>
            <a:r>
              <a:rPr lang="ru-RU" sz="2000" dirty="0" err="1" smtClean="0"/>
              <a:t>набирає</a:t>
            </a:r>
            <a:r>
              <a:rPr lang="ru-RU" sz="2000" dirty="0" smtClean="0"/>
              <a:t> </a:t>
            </a:r>
            <a:r>
              <a:rPr lang="ru-RU" sz="2000" dirty="0" err="1" smtClean="0"/>
              <a:t>популярності</a:t>
            </a:r>
            <a:r>
              <a:rPr lang="ru-RU" sz="2000" dirty="0" smtClean="0"/>
              <a:t>).</a:t>
            </a:r>
          </a:p>
          <a:p>
            <a:pPr algn="just"/>
            <a:endParaRPr lang="ru-RU" sz="1400" dirty="0"/>
          </a:p>
          <a:p>
            <a:pPr algn="just"/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номери</a:t>
            </a:r>
            <a:r>
              <a:rPr lang="ru-RU" sz="2000" dirty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безкоштовно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реалізовувати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кінотеатрах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заходах.</a:t>
            </a:r>
            <a:endParaRPr lang="ru-RU" sz="2000" dirty="0"/>
          </a:p>
        </p:txBody>
      </p:sp>
      <p:pic>
        <p:nvPicPr>
          <p:cNvPr id="3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8" y="561528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8" y="1695568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8" y="2934791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8" y="3773458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omp\Desktop\d62y6x6-bf3bd4ad-f877-428f-bfdc-81cf62de45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18073"/>
            <a:ext cx="3096344" cy="17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6483" y="269825"/>
            <a:ext cx="6629400" cy="6228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>
                <a:solidFill>
                  <a:schemeClr val="tx1"/>
                </a:solidFill>
              </a:rPr>
              <a:t>Опис редакції видання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3" y="1131590"/>
            <a:ext cx="7128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Мета: </a:t>
            </a:r>
            <a:r>
              <a:rPr lang="ru-RU" dirty="0" err="1" smtClean="0"/>
              <a:t>допомогти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 </a:t>
            </a:r>
            <a:r>
              <a:rPr lang="ru-RU" dirty="0" err="1" smtClean="0"/>
              <a:t>полюбити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, </a:t>
            </a:r>
            <a:r>
              <a:rPr lang="ru-RU" dirty="0" err="1" smtClean="0"/>
              <a:t>дізнатися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, </a:t>
            </a:r>
            <a:r>
              <a:rPr lang="ru-RU" dirty="0" err="1" smtClean="0"/>
              <a:t>познайомити</a:t>
            </a:r>
            <a:r>
              <a:rPr lang="ru-RU" dirty="0" smtClean="0"/>
              <a:t> з </a:t>
            </a:r>
            <a:r>
              <a:rPr lang="ru-RU" dirty="0" err="1" smtClean="0"/>
              <a:t>цікавими</a:t>
            </a:r>
            <a:r>
              <a:rPr lang="ru-RU" dirty="0" smtClean="0"/>
              <a:t> людьми з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; </a:t>
            </a:r>
            <a:r>
              <a:rPr lang="ru-RU" dirty="0" err="1" smtClean="0"/>
              <a:t>писати</a:t>
            </a:r>
            <a:r>
              <a:rPr lang="ru-RU" dirty="0" smtClean="0"/>
              <a:t> </a:t>
            </a:r>
            <a:r>
              <a:rPr lang="ru-RU" dirty="0" err="1" smtClean="0"/>
              <a:t>якісні</a:t>
            </a:r>
            <a:r>
              <a:rPr lang="ru-RU" dirty="0"/>
              <a:t> </a:t>
            </a:r>
            <a:r>
              <a:rPr lang="ru-RU" dirty="0" err="1" smtClean="0"/>
              <a:t>рецензії</a:t>
            </a:r>
            <a:r>
              <a:rPr lang="ru-RU" dirty="0" smtClean="0"/>
              <a:t> і </a:t>
            </a:r>
            <a:r>
              <a:rPr lang="ru-RU" dirty="0" err="1" smtClean="0"/>
              <a:t>об’єктивно</a:t>
            </a:r>
            <a:r>
              <a:rPr lang="ru-RU" dirty="0" smtClean="0"/>
              <a:t> </a:t>
            </a:r>
            <a:r>
              <a:rPr lang="ru-RU" dirty="0" err="1" smtClean="0"/>
              <a:t>оцінювати</a:t>
            </a:r>
            <a:r>
              <a:rPr lang="ru-RU" dirty="0" smtClean="0"/>
              <a:t> </a:t>
            </a:r>
            <a:r>
              <a:rPr lang="ru-RU" dirty="0" err="1" smtClean="0"/>
              <a:t>фільми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Comp\Desktop\periodicals-newspapers-magazines-royalty-free-vector-clip-art-magazine-vector-png-480_4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7774"/>
            <a:ext cx="2453701" cy="208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Comp\Desktop\E35172BBC3426FBF81FF58E70154F8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3" y="2524424"/>
            <a:ext cx="2443309" cy="244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39" y="1163260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84612" y="339502"/>
            <a:ext cx="2627548" cy="494764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>
                <a:solidFill>
                  <a:schemeClr val="tx1"/>
                </a:solidFill>
              </a:rPr>
              <a:t>завдання</a:t>
            </a:r>
          </a:p>
          <a:p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11560" y="987574"/>
            <a:ext cx="1872208" cy="1512168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робити</a:t>
            </a:r>
            <a:r>
              <a:rPr lang="ru-RU" sz="1400" b="1" dirty="0" smtClean="0"/>
              <a:t> для кожного номера </a:t>
            </a:r>
            <a:r>
              <a:rPr lang="ru-RU" sz="1400" b="1" dirty="0" err="1" smtClean="0"/>
              <a:t>якісні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рецензії</a:t>
            </a:r>
            <a:r>
              <a:rPr lang="ru-RU" sz="1400" b="1" dirty="0" smtClean="0"/>
              <a:t> не </a:t>
            </a:r>
            <a:r>
              <a:rPr lang="ru-RU" sz="1400" b="1" dirty="0" err="1" smtClean="0"/>
              <a:t>тільки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популярні</a:t>
            </a:r>
            <a:endParaRPr lang="ru-RU" sz="1400" b="1" dirty="0" smtClean="0"/>
          </a:p>
          <a:p>
            <a:pPr algn="ctr"/>
            <a:r>
              <a:rPr lang="ru-RU" sz="1400" b="1" dirty="0" err="1" smtClean="0"/>
              <a:t>фільми</a:t>
            </a:r>
            <a:endParaRPr lang="ru-RU" sz="1400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604855" y="1724740"/>
            <a:ext cx="1872208" cy="1512168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розглядати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листи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читачів</a:t>
            </a:r>
            <a:r>
              <a:rPr lang="ru-RU" sz="1400" b="1" dirty="0" smtClean="0"/>
              <a:t> та </a:t>
            </a:r>
            <a:r>
              <a:rPr lang="ru-RU" sz="1400" b="1" dirty="0" err="1" smtClean="0"/>
              <a:t>реагувати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їх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прохання</a:t>
            </a:r>
            <a:endParaRPr lang="ru-RU" sz="1400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579014" y="2499742"/>
            <a:ext cx="1872208" cy="1512168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долучатись</a:t>
            </a:r>
            <a:r>
              <a:rPr lang="ru-RU" sz="1400" b="1" dirty="0" smtClean="0"/>
              <a:t> до </a:t>
            </a:r>
            <a:r>
              <a:rPr lang="ru-RU" sz="1400" b="1" dirty="0" err="1" smtClean="0"/>
              <a:t>дискусій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світу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кіно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реагувати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події</a:t>
            </a:r>
            <a:r>
              <a:rPr lang="ru-RU" sz="1400" b="1" dirty="0" smtClean="0"/>
              <a:t> та заходи </a:t>
            </a:r>
            <a:r>
              <a:rPr lang="ru-RU" sz="1400" b="1" dirty="0" err="1" smtClean="0"/>
              <a:t>світу</a:t>
            </a:r>
            <a:endParaRPr lang="ru-RU" sz="1400" b="1" dirty="0" smtClean="0"/>
          </a:p>
          <a:p>
            <a:pPr algn="ctr"/>
            <a:r>
              <a:rPr lang="ru-RU" sz="1400" b="1" dirty="0" err="1" smtClean="0"/>
              <a:t>кіно</a:t>
            </a:r>
            <a:endParaRPr lang="ru-RU" sz="1400" b="1" dirty="0" smtClean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588224" y="3223274"/>
            <a:ext cx="1872208" cy="1512168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повідомляти</a:t>
            </a:r>
            <a:r>
              <a:rPr lang="ru-RU" sz="1400" b="1" dirty="0" smtClean="0"/>
              <a:t> про </a:t>
            </a:r>
            <a:r>
              <a:rPr lang="ru-RU" sz="1400" b="1" dirty="0" err="1" smtClean="0"/>
              <a:t>події</a:t>
            </a:r>
            <a:r>
              <a:rPr lang="ru-RU" sz="1400" b="1" dirty="0" smtClean="0"/>
              <a:t> та </a:t>
            </a:r>
            <a:r>
              <a:rPr lang="ru-RU" sz="1400" b="1" dirty="0" err="1" smtClean="0"/>
              <a:t>прем’єри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знайомити</a:t>
            </a:r>
            <a:r>
              <a:rPr lang="ru-RU" sz="1400" b="1" dirty="0" smtClean="0"/>
              <a:t> з</a:t>
            </a:r>
          </a:p>
          <a:p>
            <a:pPr algn="ctr"/>
            <a:r>
              <a:rPr lang="ru-RU" sz="1400" b="1" dirty="0" err="1" smtClean="0"/>
              <a:t>акторами</a:t>
            </a:r>
            <a:r>
              <a:rPr lang="ru-RU" sz="1400" b="1" dirty="0" smtClean="0"/>
              <a:t> і </a:t>
            </a:r>
            <a:r>
              <a:rPr lang="ru-RU" sz="1400" b="1" dirty="0" err="1" smtClean="0"/>
              <a:t>режисерами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762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47664" y="245428"/>
            <a:ext cx="6264696" cy="494764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chemeClr val="tx1"/>
                </a:solidFill>
              </a:rPr>
              <a:t>Аналіз інформаційного </a:t>
            </a:r>
            <a:r>
              <a:rPr lang="uk-UA" sz="2400" dirty="0" smtClean="0">
                <a:solidFill>
                  <a:schemeClr val="tx1"/>
                </a:solidFill>
              </a:rPr>
              <a:t>ринку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046161"/>
            <a:ext cx="770630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читача</a:t>
            </a:r>
            <a:r>
              <a:rPr lang="ru-RU" dirty="0" smtClean="0"/>
              <a:t>, </a:t>
            </a:r>
            <a:r>
              <a:rPr lang="ru-RU" dirty="0" err="1" smtClean="0"/>
              <a:t>віком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18 до 40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/>
              <a:t> </a:t>
            </a:r>
            <a:r>
              <a:rPr lang="ru-RU" dirty="0" err="1" smtClean="0"/>
              <a:t>цікавляться</a:t>
            </a:r>
            <a:r>
              <a:rPr lang="ru-RU" dirty="0" smtClean="0"/>
              <a:t> </a:t>
            </a:r>
            <a:r>
              <a:rPr lang="ru-RU" dirty="0" err="1" smtClean="0"/>
              <a:t>кінематографом</a:t>
            </a:r>
            <a:r>
              <a:rPr lang="ru-RU" dirty="0" smtClean="0"/>
              <a:t>, </a:t>
            </a:r>
            <a:r>
              <a:rPr lang="ru-RU" dirty="0" err="1" smtClean="0"/>
              <a:t>мистецтвом</a:t>
            </a:r>
            <a:r>
              <a:rPr lang="ru-RU" dirty="0" smtClean="0"/>
              <a:t>. Стать: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 </a:t>
            </a:r>
          </a:p>
          <a:p>
            <a:pPr algn="just"/>
            <a:endParaRPr lang="ru-RU" sz="1400" dirty="0"/>
          </a:p>
          <a:p>
            <a:pPr algn="just"/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 err="1" smtClean="0"/>
              <a:t>кінокритиків</a:t>
            </a:r>
            <a:r>
              <a:rPr lang="ru-RU" dirty="0" smtClean="0"/>
              <a:t>, </a:t>
            </a:r>
            <a:r>
              <a:rPr lang="ru-RU" dirty="0" err="1" smtClean="0"/>
              <a:t>акторів</a:t>
            </a:r>
            <a:r>
              <a:rPr lang="ru-RU" dirty="0" smtClean="0"/>
              <a:t>, </a:t>
            </a:r>
            <a:r>
              <a:rPr lang="ru-RU" dirty="0" err="1" smtClean="0"/>
              <a:t>режисерів</a:t>
            </a:r>
            <a:r>
              <a:rPr lang="ru-RU" dirty="0" smtClean="0"/>
              <a:t>, та для людей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працюють</a:t>
            </a:r>
            <a:r>
              <a:rPr lang="ru-RU" dirty="0" smtClean="0"/>
              <a:t> в </a:t>
            </a:r>
            <a:r>
              <a:rPr lang="ru-RU" dirty="0" err="1" smtClean="0"/>
              <a:t>сфері</a:t>
            </a:r>
            <a:r>
              <a:rPr lang="ru-RU" dirty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і </a:t>
            </a:r>
            <a:r>
              <a:rPr lang="ru-RU" dirty="0" err="1" smtClean="0"/>
              <a:t>кіно</a:t>
            </a:r>
            <a:r>
              <a:rPr lang="ru-RU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dirty="0" err="1" smtClean="0"/>
              <a:t>Видання</a:t>
            </a:r>
            <a:r>
              <a:rPr lang="ru-RU" dirty="0" smtClean="0"/>
              <a:t> </a:t>
            </a:r>
            <a:r>
              <a:rPr lang="ru-RU" dirty="0" err="1" smtClean="0"/>
              <a:t>всеукраїнське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публікується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/>
              <a:t> </a:t>
            </a:r>
            <a:r>
              <a:rPr lang="ru-RU" dirty="0" smtClean="0"/>
              <a:t>тому </a:t>
            </a:r>
            <a:r>
              <a:rPr lang="ru-RU" dirty="0" err="1" smtClean="0"/>
              <a:t>популярне</a:t>
            </a:r>
            <a:r>
              <a:rPr lang="ru-RU" dirty="0" smtClean="0"/>
              <a:t> буде на </a:t>
            </a:r>
            <a:r>
              <a:rPr lang="ru-RU" dirty="0" err="1" smtClean="0"/>
              <a:t>заході</a:t>
            </a:r>
            <a:r>
              <a:rPr lang="ru-RU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споживач</a:t>
            </a:r>
            <a:r>
              <a:rPr lang="ru-RU" dirty="0" smtClean="0"/>
              <a:t>: молодь. </a:t>
            </a:r>
            <a:r>
              <a:rPr lang="ru-RU" dirty="0" err="1" smtClean="0"/>
              <a:t>Працевлаштовані</a:t>
            </a:r>
            <a:r>
              <a:rPr lang="ru-RU" dirty="0" smtClean="0"/>
              <a:t>, з </a:t>
            </a:r>
            <a:r>
              <a:rPr lang="ru-RU" dirty="0" err="1" smtClean="0"/>
              <a:t>середнім</a:t>
            </a:r>
            <a:r>
              <a:rPr lang="ru-RU" dirty="0" smtClean="0"/>
              <a:t> та </a:t>
            </a:r>
            <a:r>
              <a:rPr lang="ru-RU" dirty="0" err="1" smtClean="0"/>
              <a:t>високим</a:t>
            </a:r>
            <a:r>
              <a:rPr lang="ru-RU" dirty="0"/>
              <a:t> </a:t>
            </a:r>
            <a:r>
              <a:rPr lang="ru-RU" dirty="0" smtClean="0"/>
              <a:t>доходом,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люблять</a:t>
            </a:r>
            <a:r>
              <a:rPr lang="ru-RU" dirty="0" smtClean="0"/>
              <a:t> жанр </a:t>
            </a:r>
            <a:r>
              <a:rPr lang="ru-RU" dirty="0" err="1" smtClean="0"/>
              <a:t>рецензії</a:t>
            </a:r>
            <a:r>
              <a:rPr lang="ru-RU" dirty="0" smtClean="0"/>
              <a:t>, </a:t>
            </a:r>
            <a:r>
              <a:rPr lang="ru-RU" dirty="0" err="1" smtClean="0"/>
              <a:t>слідкують</a:t>
            </a:r>
            <a:r>
              <a:rPr lang="ru-RU" dirty="0" smtClean="0"/>
              <a:t> за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врученнями</a:t>
            </a:r>
            <a:r>
              <a:rPr lang="ru-RU" dirty="0" smtClean="0"/>
              <a:t>, </a:t>
            </a:r>
            <a:r>
              <a:rPr lang="ru-RU" dirty="0" err="1" smtClean="0"/>
              <a:t>кінофестивалями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7" y="1194755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7" y="1923678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7" y="2721027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omp\Desktop\cinema-129449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7" y="3651870"/>
            <a:ext cx="372906" cy="2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Другая 56">
      <a:dk1>
        <a:sysClr val="windowText" lastClr="000000"/>
      </a:dk1>
      <a:lt1>
        <a:sysClr val="window" lastClr="FFFFFF"/>
      </a:lt1>
      <a:dk2>
        <a:srgbClr val="000000"/>
      </a:dk2>
      <a:lt2>
        <a:srgbClr val="ECEDD1"/>
      </a:lt2>
      <a:accent1>
        <a:srgbClr val="EBBAB2"/>
      </a:accent1>
      <a:accent2>
        <a:srgbClr val="CF543F"/>
      </a:accent2>
      <a:accent3>
        <a:srgbClr val="0C0C0C"/>
      </a:accent3>
      <a:accent4>
        <a:srgbClr val="848058"/>
      </a:accent4>
      <a:accent5>
        <a:srgbClr val="E8B54D"/>
      </a:accent5>
      <a:accent6>
        <a:srgbClr val="000000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86</TotalTime>
  <Words>548</Words>
  <Application>Microsoft Office PowerPoint</Application>
  <PresentationFormat>Экран (16:9)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Аптека</vt:lpstr>
      <vt:lpstr>«кадр»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«кадр»</dc:title>
  <dc:creator>Comp</dc:creator>
  <cp:lastModifiedBy>Galcol</cp:lastModifiedBy>
  <cp:revision>13</cp:revision>
  <dcterms:created xsi:type="dcterms:W3CDTF">2021-09-29T17:27:59Z</dcterms:created>
  <dcterms:modified xsi:type="dcterms:W3CDTF">2021-10-01T06:51:29Z</dcterms:modified>
</cp:coreProperties>
</file>