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57" r:id="rId12"/>
    <p:sldId id="258" r:id="rId13"/>
    <p:sldId id="259" r:id="rId14"/>
    <p:sldId id="260" r:id="rId15"/>
    <p:sldId id="261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A66D2B-BD94-4EEE-B49C-41207A4E120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2E52B02-746A-4BAC-9A27-708E2FED96BE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3200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200" b="1" dirty="0" smtClean="0"/>
            <a:t>Збалансований вихід страв</a:t>
          </a: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200" dirty="0"/>
        </a:p>
      </dgm:t>
    </dgm:pt>
    <dgm:pt modelId="{D37DCD11-9024-479D-AF74-79C72A2EA8DF}" type="parTrans" cxnId="{CA7EDD7A-61E9-4C1D-82D1-A5D3B70D9D8A}">
      <dgm:prSet/>
      <dgm:spPr/>
      <dgm:t>
        <a:bodyPr/>
        <a:lstStyle/>
        <a:p>
          <a:endParaRPr lang="uk-UA"/>
        </a:p>
      </dgm:t>
    </dgm:pt>
    <dgm:pt modelId="{EA1EA901-98D6-4CB8-A215-15ECEF5C843D}" type="sibTrans" cxnId="{CA7EDD7A-61E9-4C1D-82D1-A5D3B70D9D8A}">
      <dgm:prSet/>
      <dgm:spPr/>
      <dgm:t>
        <a:bodyPr/>
        <a:lstStyle/>
        <a:p>
          <a:endParaRPr lang="uk-UA"/>
        </a:p>
      </dgm:t>
    </dgm:pt>
    <dgm:pt modelId="{7EF8AD68-75A3-4A9A-99D8-FB23D7FDDE5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dirty="0" smtClean="0"/>
            <a:t>Логічне групування страв</a:t>
          </a:r>
          <a:endParaRPr lang="uk-UA" sz="3200" b="1" dirty="0"/>
        </a:p>
      </dgm:t>
    </dgm:pt>
    <dgm:pt modelId="{F46B4752-778F-402E-A686-86737CBC36FB}" type="parTrans" cxnId="{48F83E49-0C60-47F8-AEDC-E6BD61D0600E}">
      <dgm:prSet/>
      <dgm:spPr/>
      <dgm:t>
        <a:bodyPr/>
        <a:lstStyle/>
        <a:p>
          <a:endParaRPr lang="uk-UA"/>
        </a:p>
      </dgm:t>
    </dgm:pt>
    <dgm:pt modelId="{A9072A67-A2BD-4DE2-ADD2-80D60F61BB27}" type="sibTrans" cxnId="{48F83E49-0C60-47F8-AEDC-E6BD61D0600E}">
      <dgm:prSet/>
      <dgm:spPr/>
      <dgm:t>
        <a:bodyPr/>
        <a:lstStyle/>
        <a:p>
          <a:endParaRPr lang="uk-UA"/>
        </a:p>
      </dgm:t>
    </dgm:pt>
    <dgm:pt modelId="{AC0BB56D-8AA5-4A57-87DA-B42DEAEF4670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200" b="1" dirty="0" smtClean="0"/>
            <a:t>Відсутність страв-конкурентів</a:t>
          </a:r>
        </a:p>
      </dgm:t>
    </dgm:pt>
    <dgm:pt modelId="{973CF0F5-843B-48E2-85EF-2D2CEED7D986}" type="sibTrans" cxnId="{EBA23820-D80B-46D8-BFC0-965A94337D87}">
      <dgm:prSet/>
      <dgm:spPr/>
      <dgm:t>
        <a:bodyPr/>
        <a:lstStyle/>
        <a:p>
          <a:endParaRPr lang="uk-UA"/>
        </a:p>
      </dgm:t>
    </dgm:pt>
    <dgm:pt modelId="{AD66AEEB-1EBC-4ACE-BFA3-5531CDC61BD7}" type="parTrans" cxnId="{EBA23820-D80B-46D8-BFC0-965A94337D87}">
      <dgm:prSet/>
      <dgm:spPr/>
      <dgm:t>
        <a:bodyPr/>
        <a:lstStyle/>
        <a:p>
          <a:endParaRPr lang="uk-UA"/>
        </a:p>
      </dgm:t>
    </dgm:pt>
    <dgm:pt modelId="{EFC2AD4E-397A-4517-9930-C7950804F7D7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800" b="1" i="0" dirty="0" smtClean="0"/>
            <a:t>Збалансованість, тобто </a:t>
          </a:r>
          <a:r>
            <a:rPr lang="uk-UA" sz="2800" b="1" dirty="0" smtClean="0"/>
            <a:t>кількість страв в меню по групах</a:t>
          </a:r>
          <a:endParaRPr lang="uk-UA" sz="2800" b="1" dirty="0"/>
        </a:p>
      </dgm:t>
    </dgm:pt>
    <dgm:pt modelId="{A1F5FE2D-E650-4421-B609-99A7EF222903}" type="sibTrans" cxnId="{FEFBD2C2-4D0C-419E-8A61-C17A038F98BB}">
      <dgm:prSet/>
      <dgm:spPr/>
      <dgm:t>
        <a:bodyPr/>
        <a:lstStyle/>
        <a:p>
          <a:endParaRPr lang="uk-UA"/>
        </a:p>
      </dgm:t>
    </dgm:pt>
    <dgm:pt modelId="{10011789-6681-4573-83F1-3458B586A2D2}" type="parTrans" cxnId="{FEFBD2C2-4D0C-419E-8A61-C17A038F98BB}">
      <dgm:prSet/>
      <dgm:spPr/>
      <dgm:t>
        <a:bodyPr/>
        <a:lstStyle/>
        <a:p>
          <a:endParaRPr lang="uk-UA"/>
        </a:p>
      </dgm:t>
    </dgm:pt>
    <dgm:pt modelId="{82E96A16-E352-429C-959C-EBC8E2CA638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uk-UA" sz="3200" b="0" i="0" dirty="0" smtClean="0"/>
        </a:p>
        <a:p>
          <a:r>
            <a:rPr lang="uk-UA" sz="3200" b="1" i="0" dirty="0" smtClean="0"/>
            <a:t>Відповідність концепції ресторану</a:t>
          </a:r>
          <a:r>
            <a:rPr lang="uk-UA" sz="3200" b="1" dirty="0" smtClean="0"/>
            <a:t/>
          </a:r>
          <a:br>
            <a:rPr lang="uk-UA" sz="3200" b="1" dirty="0" smtClean="0"/>
          </a:br>
          <a:endParaRPr lang="uk-UA" sz="3200" b="1" dirty="0"/>
        </a:p>
      </dgm:t>
    </dgm:pt>
    <dgm:pt modelId="{1ED1EF76-5610-42BF-8901-2FF4C60967C7}" type="sibTrans" cxnId="{3A2DB711-9045-42E3-8559-034F3E1D1BF3}">
      <dgm:prSet/>
      <dgm:spPr/>
      <dgm:t>
        <a:bodyPr/>
        <a:lstStyle/>
        <a:p>
          <a:endParaRPr lang="uk-UA"/>
        </a:p>
      </dgm:t>
    </dgm:pt>
    <dgm:pt modelId="{941C441A-0E48-45DF-9121-380C5E54EC60}" type="parTrans" cxnId="{3A2DB711-9045-42E3-8559-034F3E1D1BF3}">
      <dgm:prSet/>
      <dgm:spPr/>
      <dgm:t>
        <a:bodyPr/>
        <a:lstStyle/>
        <a:p>
          <a:endParaRPr lang="uk-UA"/>
        </a:p>
      </dgm:t>
    </dgm:pt>
    <dgm:pt modelId="{60493A0F-5872-486A-BE2D-B355523DC869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3200" b="1" i="0" dirty="0" smtClean="0"/>
            <a:t>Форма та оформлення</a:t>
          </a:r>
          <a:r>
            <a:rPr lang="uk-UA" sz="1600" b="1" i="0" dirty="0" smtClean="0"/>
            <a:t/>
          </a:r>
          <a:br>
            <a:rPr lang="uk-UA" sz="1600" b="1" i="0" dirty="0" smtClean="0"/>
          </a:br>
          <a:endParaRPr lang="uk-UA" sz="1600" b="1" i="0" dirty="0"/>
        </a:p>
      </dgm:t>
    </dgm:pt>
    <dgm:pt modelId="{E537AF26-ADDF-45F4-ABCF-B7BAE7708FFA}" type="sibTrans" cxnId="{CBAD0C8F-B529-429E-A73D-E3FCCD43D465}">
      <dgm:prSet/>
      <dgm:spPr/>
      <dgm:t>
        <a:bodyPr/>
        <a:lstStyle/>
        <a:p>
          <a:endParaRPr lang="uk-UA"/>
        </a:p>
      </dgm:t>
    </dgm:pt>
    <dgm:pt modelId="{42C86504-DFD7-44ED-A21E-2B69539AC502}" type="parTrans" cxnId="{CBAD0C8F-B529-429E-A73D-E3FCCD43D465}">
      <dgm:prSet/>
      <dgm:spPr/>
      <dgm:t>
        <a:bodyPr/>
        <a:lstStyle/>
        <a:p>
          <a:endParaRPr lang="uk-UA"/>
        </a:p>
      </dgm:t>
    </dgm:pt>
    <dgm:pt modelId="{FE585D14-8ECB-483D-852E-94EDAD869FD6}" type="pres">
      <dgm:prSet presAssocID="{8FA66D2B-BD94-4EEE-B49C-41207A4E120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41C3FE4-B6A8-4332-9FFB-725EAAB6BE12}" type="pres">
      <dgm:prSet presAssocID="{60493A0F-5872-486A-BE2D-B355523DC869}" presName="parentLin" presStyleCnt="0"/>
      <dgm:spPr/>
    </dgm:pt>
    <dgm:pt modelId="{E6646B7B-BA0E-48AE-9132-D0E114DDA802}" type="pres">
      <dgm:prSet presAssocID="{60493A0F-5872-486A-BE2D-B355523DC869}" presName="parentLeftMargin" presStyleLbl="node1" presStyleIdx="0" presStyleCnt="6"/>
      <dgm:spPr/>
      <dgm:t>
        <a:bodyPr/>
        <a:lstStyle/>
        <a:p>
          <a:endParaRPr lang="uk-UA"/>
        </a:p>
      </dgm:t>
    </dgm:pt>
    <dgm:pt modelId="{92C56083-E870-484B-B5D6-FBCFF2FC9759}" type="pres">
      <dgm:prSet presAssocID="{60493A0F-5872-486A-BE2D-B355523DC869}" presName="parentText" presStyleLbl="node1" presStyleIdx="0" presStyleCnt="6" custScaleX="137184" custScaleY="16685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27612BE-1690-4094-8176-701C5DA1CABD}" type="pres">
      <dgm:prSet presAssocID="{60493A0F-5872-486A-BE2D-B355523DC869}" presName="negativeSpace" presStyleCnt="0"/>
      <dgm:spPr/>
    </dgm:pt>
    <dgm:pt modelId="{B09EC343-C490-4244-8A8C-EB4BE71E34C0}" type="pres">
      <dgm:prSet presAssocID="{60493A0F-5872-486A-BE2D-B355523DC869}" presName="childText" presStyleLbl="conFgAcc1" presStyleIdx="0" presStyleCnt="6">
        <dgm:presLayoutVars>
          <dgm:bulletEnabled val="1"/>
        </dgm:presLayoutVars>
      </dgm:prSet>
      <dgm:spPr/>
    </dgm:pt>
    <dgm:pt modelId="{B6D509FB-0A4B-445B-AEA1-58158D977B47}" type="pres">
      <dgm:prSet presAssocID="{E537AF26-ADDF-45F4-ABCF-B7BAE7708FFA}" presName="spaceBetweenRectangles" presStyleCnt="0"/>
      <dgm:spPr/>
    </dgm:pt>
    <dgm:pt modelId="{54B96AD9-AD85-4F5C-BC07-D3205ACC32CA}" type="pres">
      <dgm:prSet presAssocID="{82E96A16-E352-429C-959C-EBC8E2CA6382}" presName="parentLin" presStyleCnt="0"/>
      <dgm:spPr/>
    </dgm:pt>
    <dgm:pt modelId="{0A6E42EC-48D7-4DFB-9491-FCA4A015ABD5}" type="pres">
      <dgm:prSet presAssocID="{82E96A16-E352-429C-959C-EBC8E2CA6382}" presName="parentLeftMargin" presStyleLbl="node1" presStyleIdx="0" presStyleCnt="6"/>
      <dgm:spPr/>
      <dgm:t>
        <a:bodyPr/>
        <a:lstStyle/>
        <a:p>
          <a:endParaRPr lang="uk-UA"/>
        </a:p>
      </dgm:t>
    </dgm:pt>
    <dgm:pt modelId="{1A8784E1-6D44-4976-9541-C3916E36E08D}" type="pres">
      <dgm:prSet presAssocID="{82E96A16-E352-429C-959C-EBC8E2CA6382}" presName="parentText" presStyleLbl="node1" presStyleIdx="1" presStyleCnt="6" custScaleX="140209" custScaleY="11830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82AE78-CB2B-4C42-9734-37211C5A71F0}" type="pres">
      <dgm:prSet presAssocID="{82E96A16-E352-429C-959C-EBC8E2CA6382}" presName="negativeSpace" presStyleCnt="0"/>
      <dgm:spPr/>
    </dgm:pt>
    <dgm:pt modelId="{CE4A2DCC-9FA5-478B-9DA3-3E26CBA9F382}" type="pres">
      <dgm:prSet presAssocID="{82E96A16-E352-429C-959C-EBC8E2CA6382}" presName="childText" presStyleLbl="conFgAcc1" presStyleIdx="1" presStyleCnt="6">
        <dgm:presLayoutVars>
          <dgm:bulletEnabled val="1"/>
        </dgm:presLayoutVars>
      </dgm:prSet>
      <dgm:spPr/>
    </dgm:pt>
    <dgm:pt modelId="{ADE33172-ADB1-4895-9B33-BA8FE223B81B}" type="pres">
      <dgm:prSet presAssocID="{1ED1EF76-5610-42BF-8901-2FF4C60967C7}" presName="spaceBetweenRectangles" presStyleCnt="0"/>
      <dgm:spPr/>
    </dgm:pt>
    <dgm:pt modelId="{EA46F39F-A468-47BA-A1FD-81E40DE0E610}" type="pres">
      <dgm:prSet presAssocID="{EFC2AD4E-397A-4517-9930-C7950804F7D7}" presName="parentLin" presStyleCnt="0"/>
      <dgm:spPr/>
    </dgm:pt>
    <dgm:pt modelId="{1477D297-8159-4A30-89B2-F48A1376F369}" type="pres">
      <dgm:prSet presAssocID="{EFC2AD4E-397A-4517-9930-C7950804F7D7}" presName="parentLeftMargin" presStyleLbl="node1" presStyleIdx="1" presStyleCnt="6"/>
      <dgm:spPr/>
      <dgm:t>
        <a:bodyPr/>
        <a:lstStyle/>
        <a:p>
          <a:endParaRPr lang="uk-UA"/>
        </a:p>
      </dgm:t>
    </dgm:pt>
    <dgm:pt modelId="{5FD90DBC-80A1-4EB0-8819-55C59D219CC5}" type="pres">
      <dgm:prSet presAssocID="{EFC2AD4E-397A-4517-9930-C7950804F7D7}" presName="parentText" presStyleLbl="node1" presStyleIdx="2" presStyleCnt="6" custScaleX="142932" custScaleY="18297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50E538-69F0-465E-B487-6408ADB33297}" type="pres">
      <dgm:prSet presAssocID="{EFC2AD4E-397A-4517-9930-C7950804F7D7}" presName="negativeSpace" presStyleCnt="0"/>
      <dgm:spPr/>
    </dgm:pt>
    <dgm:pt modelId="{40046D76-BFDD-4953-A5FF-9092AAA4BF1D}" type="pres">
      <dgm:prSet presAssocID="{EFC2AD4E-397A-4517-9930-C7950804F7D7}" presName="childText" presStyleLbl="conFgAcc1" presStyleIdx="2" presStyleCnt="6">
        <dgm:presLayoutVars>
          <dgm:bulletEnabled val="1"/>
        </dgm:presLayoutVars>
      </dgm:prSet>
      <dgm:spPr/>
    </dgm:pt>
    <dgm:pt modelId="{A3D2AEA8-D1B4-4FA7-B76E-19C02B3C4108}" type="pres">
      <dgm:prSet presAssocID="{A1F5FE2D-E650-4421-B609-99A7EF222903}" presName="spaceBetweenRectangles" presStyleCnt="0"/>
      <dgm:spPr/>
    </dgm:pt>
    <dgm:pt modelId="{7AFB5AC3-AA8C-4AAA-A523-8AE283F058F9}" type="pres">
      <dgm:prSet presAssocID="{AC0BB56D-8AA5-4A57-87DA-B42DEAEF4670}" presName="parentLin" presStyleCnt="0"/>
      <dgm:spPr/>
    </dgm:pt>
    <dgm:pt modelId="{4DE6D67D-EA59-4D67-80DD-E482B033124F}" type="pres">
      <dgm:prSet presAssocID="{AC0BB56D-8AA5-4A57-87DA-B42DEAEF4670}" presName="parentLeftMargin" presStyleLbl="node1" presStyleIdx="2" presStyleCnt="6"/>
      <dgm:spPr/>
      <dgm:t>
        <a:bodyPr/>
        <a:lstStyle/>
        <a:p>
          <a:endParaRPr lang="uk-UA"/>
        </a:p>
      </dgm:t>
    </dgm:pt>
    <dgm:pt modelId="{863099C8-5372-4E93-B72D-679FEC6890C2}" type="pres">
      <dgm:prSet presAssocID="{AC0BB56D-8AA5-4A57-87DA-B42DEAEF4670}" presName="parentText" presStyleLbl="node1" presStyleIdx="3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8CF2079-EDD0-41AF-B5C2-2F808C8CFD3E}" type="pres">
      <dgm:prSet presAssocID="{AC0BB56D-8AA5-4A57-87DA-B42DEAEF4670}" presName="negativeSpace" presStyleCnt="0"/>
      <dgm:spPr/>
    </dgm:pt>
    <dgm:pt modelId="{0B8965A7-9168-438A-8CAE-7D66C5DC7D94}" type="pres">
      <dgm:prSet presAssocID="{AC0BB56D-8AA5-4A57-87DA-B42DEAEF4670}" presName="childText" presStyleLbl="conFgAcc1" presStyleIdx="3" presStyleCnt="6">
        <dgm:presLayoutVars>
          <dgm:bulletEnabled val="1"/>
        </dgm:presLayoutVars>
      </dgm:prSet>
      <dgm:spPr/>
    </dgm:pt>
    <dgm:pt modelId="{19FDC422-7FBC-4B5E-81B2-FBD0ADA6EACA}" type="pres">
      <dgm:prSet presAssocID="{973CF0F5-843B-48E2-85EF-2D2CEED7D986}" presName="spaceBetweenRectangles" presStyleCnt="0"/>
      <dgm:spPr/>
    </dgm:pt>
    <dgm:pt modelId="{1E1E03C4-E6BA-4E35-899E-0E1227BDCF43}" type="pres">
      <dgm:prSet presAssocID="{72E52B02-746A-4BAC-9A27-708E2FED96BE}" presName="parentLin" presStyleCnt="0"/>
      <dgm:spPr/>
    </dgm:pt>
    <dgm:pt modelId="{52A63CC1-6EA4-4552-8913-9536AEC4F03D}" type="pres">
      <dgm:prSet presAssocID="{72E52B02-746A-4BAC-9A27-708E2FED96BE}" presName="parentLeftMargin" presStyleLbl="node1" presStyleIdx="3" presStyleCnt="6"/>
      <dgm:spPr/>
      <dgm:t>
        <a:bodyPr/>
        <a:lstStyle/>
        <a:p>
          <a:endParaRPr lang="uk-UA"/>
        </a:p>
      </dgm:t>
    </dgm:pt>
    <dgm:pt modelId="{161E1E74-5075-4C94-85A0-352841685E72}" type="pres">
      <dgm:prSet presAssocID="{72E52B02-746A-4BAC-9A27-708E2FED96BE}" presName="parentText" presStyleLbl="node1" presStyleIdx="4" presStyleCnt="6" custScaleX="142857" custLinFactNeighborX="-528" custLinFactNeighborY="-730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8F608F1-8E59-425A-8C0F-035AC1735996}" type="pres">
      <dgm:prSet presAssocID="{72E52B02-746A-4BAC-9A27-708E2FED96BE}" presName="negativeSpace" presStyleCnt="0"/>
      <dgm:spPr/>
    </dgm:pt>
    <dgm:pt modelId="{C82F9CCB-21E6-4FB3-A991-14765A59F57A}" type="pres">
      <dgm:prSet presAssocID="{72E52B02-746A-4BAC-9A27-708E2FED96BE}" presName="childText" presStyleLbl="conFgAcc1" presStyleIdx="4" presStyleCnt="6">
        <dgm:presLayoutVars>
          <dgm:bulletEnabled val="1"/>
        </dgm:presLayoutVars>
      </dgm:prSet>
      <dgm:spPr/>
    </dgm:pt>
    <dgm:pt modelId="{B4C35A86-EC25-409D-B8C0-7942E9CF6762}" type="pres">
      <dgm:prSet presAssocID="{EA1EA901-98D6-4CB8-A215-15ECEF5C843D}" presName="spaceBetweenRectangles" presStyleCnt="0"/>
      <dgm:spPr/>
    </dgm:pt>
    <dgm:pt modelId="{EFC7BBCE-2C2D-4653-8DA4-24B6BFC067E6}" type="pres">
      <dgm:prSet presAssocID="{7EF8AD68-75A3-4A9A-99D8-FB23D7FDDE5D}" presName="parentLin" presStyleCnt="0"/>
      <dgm:spPr/>
    </dgm:pt>
    <dgm:pt modelId="{C8A78BD5-D541-4F80-A722-3E20F1316B17}" type="pres">
      <dgm:prSet presAssocID="{7EF8AD68-75A3-4A9A-99D8-FB23D7FDDE5D}" presName="parentLeftMargin" presStyleLbl="node1" presStyleIdx="4" presStyleCnt="6"/>
      <dgm:spPr/>
      <dgm:t>
        <a:bodyPr/>
        <a:lstStyle/>
        <a:p>
          <a:endParaRPr lang="uk-UA"/>
        </a:p>
      </dgm:t>
    </dgm:pt>
    <dgm:pt modelId="{1E37D9E8-E835-410F-949A-920D2CC65052}" type="pres">
      <dgm:prSet presAssocID="{7EF8AD68-75A3-4A9A-99D8-FB23D7FDDE5D}" presName="parentText" presStyleLbl="node1" presStyleIdx="5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AB41C54-3DA6-4339-8E70-DFE02DF9936A}" type="pres">
      <dgm:prSet presAssocID="{7EF8AD68-75A3-4A9A-99D8-FB23D7FDDE5D}" presName="negativeSpace" presStyleCnt="0"/>
      <dgm:spPr/>
    </dgm:pt>
    <dgm:pt modelId="{88822C2E-08DD-40C8-8DBF-99222DD39276}" type="pres">
      <dgm:prSet presAssocID="{7EF8AD68-75A3-4A9A-99D8-FB23D7FDDE5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3D2070A-1FA5-4D2A-AB11-BE2F4B13C3A8}" type="presOf" srcId="{82E96A16-E352-429C-959C-EBC8E2CA6382}" destId="{1A8784E1-6D44-4976-9541-C3916E36E08D}" srcOrd="1" destOrd="0" presId="urn:microsoft.com/office/officeart/2005/8/layout/list1"/>
    <dgm:cxn modelId="{CA7EDD7A-61E9-4C1D-82D1-A5D3B70D9D8A}" srcId="{8FA66D2B-BD94-4EEE-B49C-41207A4E1209}" destId="{72E52B02-746A-4BAC-9A27-708E2FED96BE}" srcOrd="4" destOrd="0" parTransId="{D37DCD11-9024-479D-AF74-79C72A2EA8DF}" sibTransId="{EA1EA901-98D6-4CB8-A215-15ECEF5C843D}"/>
    <dgm:cxn modelId="{F9D35F25-9879-4324-A795-2BAA1FAF4FB9}" type="presOf" srcId="{EFC2AD4E-397A-4517-9930-C7950804F7D7}" destId="{5FD90DBC-80A1-4EB0-8819-55C59D219CC5}" srcOrd="1" destOrd="0" presId="urn:microsoft.com/office/officeart/2005/8/layout/list1"/>
    <dgm:cxn modelId="{28424C0B-DCE4-4FCC-BC55-D5EDA2468F8F}" type="presOf" srcId="{8FA66D2B-BD94-4EEE-B49C-41207A4E1209}" destId="{FE585D14-8ECB-483D-852E-94EDAD869FD6}" srcOrd="0" destOrd="0" presId="urn:microsoft.com/office/officeart/2005/8/layout/list1"/>
    <dgm:cxn modelId="{C522C9DA-8ABB-4809-9BB1-0B22E44DEDD7}" type="presOf" srcId="{7EF8AD68-75A3-4A9A-99D8-FB23D7FDDE5D}" destId="{1E37D9E8-E835-410F-949A-920D2CC65052}" srcOrd="1" destOrd="0" presId="urn:microsoft.com/office/officeart/2005/8/layout/list1"/>
    <dgm:cxn modelId="{EBA23820-D80B-46D8-BFC0-965A94337D87}" srcId="{8FA66D2B-BD94-4EEE-B49C-41207A4E1209}" destId="{AC0BB56D-8AA5-4A57-87DA-B42DEAEF4670}" srcOrd="3" destOrd="0" parTransId="{AD66AEEB-1EBC-4ACE-BFA3-5531CDC61BD7}" sibTransId="{973CF0F5-843B-48E2-85EF-2D2CEED7D986}"/>
    <dgm:cxn modelId="{3887C665-DEF4-4367-830B-F949D2AE34F2}" type="presOf" srcId="{7EF8AD68-75A3-4A9A-99D8-FB23D7FDDE5D}" destId="{C8A78BD5-D541-4F80-A722-3E20F1316B17}" srcOrd="0" destOrd="0" presId="urn:microsoft.com/office/officeart/2005/8/layout/list1"/>
    <dgm:cxn modelId="{947C386D-3BCD-42F9-A066-4675ED8926CD}" type="presOf" srcId="{60493A0F-5872-486A-BE2D-B355523DC869}" destId="{92C56083-E870-484B-B5D6-FBCFF2FC9759}" srcOrd="1" destOrd="0" presId="urn:microsoft.com/office/officeart/2005/8/layout/list1"/>
    <dgm:cxn modelId="{48F83E49-0C60-47F8-AEDC-E6BD61D0600E}" srcId="{8FA66D2B-BD94-4EEE-B49C-41207A4E1209}" destId="{7EF8AD68-75A3-4A9A-99D8-FB23D7FDDE5D}" srcOrd="5" destOrd="0" parTransId="{F46B4752-778F-402E-A686-86737CBC36FB}" sibTransId="{A9072A67-A2BD-4DE2-ADD2-80D60F61BB27}"/>
    <dgm:cxn modelId="{2CD6D338-B9BE-4777-97CA-28BA4E0E0D74}" type="presOf" srcId="{AC0BB56D-8AA5-4A57-87DA-B42DEAEF4670}" destId="{863099C8-5372-4E93-B72D-679FEC6890C2}" srcOrd="1" destOrd="0" presId="urn:microsoft.com/office/officeart/2005/8/layout/list1"/>
    <dgm:cxn modelId="{8F337C6E-D8EF-4C5F-AB57-565C8A80066C}" type="presOf" srcId="{60493A0F-5872-486A-BE2D-B355523DC869}" destId="{E6646B7B-BA0E-48AE-9132-D0E114DDA802}" srcOrd="0" destOrd="0" presId="urn:microsoft.com/office/officeart/2005/8/layout/list1"/>
    <dgm:cxn modelId="{29E9065B-E434-4E57-9924-A774892F2D53}" type="presOf" srcId="{72E52B02-746A-4BAC-9A27-708E2FED96BE}" destId="{161E1E74-5075-4C94-85A0-352841685E72}" srcOrd="1" destOrd="0" presId="urn:microsoft.com/office/officeart/2005/8/layout/list1"/>
    <dgm:cxn modelId="{AA3C73B0-918F-48B2-BC19-EECF9C821D39}" type="presOf" srcId="{EFC2AD4E-397A-4517-9930-C7950804F7D7}" destId="{1477D297-8159-4A30-89B2-F48A1376F369}" srcOrd="0" destOrd="0" presId="urn:microsoft.com/office/officeart/2005/8/layout/list1"/>
    <dgm:cxn modelId="{26BD5BAC-655C-4A7D-BA14-07754DA83271}" type="presOf" srcId="{72E52B02-746A-4BAC-9A27-708E2FED96BE}" destId="{52A63CC1-6EA4-4552-8913-9536AEC4F03D}" srcOrd="0" destOrd="0" presId="urn:microsoft.com/office/officeart/2005/8/layout/list1"/>
    <dgm:cxn modelId="{4D2FB06A-54CA-4B8E-8E4D-310FB27AB8F8}" type="presOf" srcId="{AC0BB56D-8AA5-4A57-87DA-B42DEAEF4670}" destId="{4DE6D67D-EA59-4D67-80DD-E482B033124F}" srcOrd="0" destOrd="0" presId="urn:microsoft.com/office/officeart/2005/8/layout/list1"/>
    <dgm:cxn modelId="{CBAD0C8F-B529-429E-A73D-E3FCCD43D465}" srcId="{8FA66D2B-BD94-4EEE-B49C-41207A4E1209}" destId="{60493A0F-5872-486A-BE2D-B355523DC869}" srcOrd="0" destOrd="0" parTransId="{42C86504-DFD7-44ED-A21E-2B69539AC502}" sibTransId="{E537AF26-ADDF-45F4-ABCF-B7BAE7708FFA}"/>
    <dgm:cxn modelId="{3A2DB711-9045-42E3-8559-034F3E1D1BF3}" srcId="{8FA66D2B-BD94-4EEE-B49C-41207A4E1209}" destId="{82E96A16-E352-429C-959C-EBC8E2CA6382}" srcOrd="1" destOrd="0" parTransId="{941C441A-0E48-45DF-9121-380C5E54EC60}" sibTransId="{1ED1EF76-5610-42BF-8901-2FF4C60967C7}"/>
    <dgm:cxn modelId="{FEFBD2C2-4D0C-419E-8A61-C17A038F98BB}" srcId="{8FA66D2B-BD94-4EEE-B49C-41207A4E1209}" destId="{EFC2AD4E-397A-4517-9930-C7950804F7D7}" srcOrd="2" destOrd="0" parTransId="{10011789-6681-4573-83F1-3458B586A2D2}" sibTransId="{A1F5FE2D-E650-4421-B609-99A7EF222903}"/>
    <dgm:cxn modelId="{B09490BF-5B3E-4586-A201-BC07D1191B99}" type="presOf" srcId="{82E96A16-E352-429C-959C-EBC8E2CA6382}" destId="{0A6E42EC-48D7-4DFB-9491-FCA4A015ABD5}" srcOrd="0" destOrd="0" presId="urn:microsoft.com/office/officeart/2005/8/layout/list1"/>
    <dgm:cxn modelId="{9C0A0C2D-FA48-4B5D-9F35-C67ECA27026C}" type="presParOf" srcId="{FE585D14-8ECB-483D-852E-94EDAD869FD6}" destId="{641C3FE4-B6A8-4332-9FFB-725EAAB6BE12}" srcOrd="0" destOrd="0" presId="urn:microsoft.com/office/officeart/2005/8/layout/list1"/>
    <dgm:cxn modelId="{236BF10D-A6DC-404C-BDB9-4FE7501C3E1E}" type="presParOf" srcId="{641C3FE4-B6A8-4332-9FFB-725EAAB6BE12}" destId="{E6646B7B-BA0E-48AE-9132-D0E114DDA802}" srcOrd="0" destOrd="0" presId="urn:microsoft.com/office/officeart/2005/8/layout/list1"/>
    <dgm:cxn modelId="{74FC9CB9-775A-46D3-BE13-CF6E91E0AE16}" type="presParOf" srcId="{641C3FE4-B6A8-4332-9FFB-725EAAB6BE12}" destId="{92C56083-E870-484B-B5D6-FBCFF2FC9759}" srcOrd="1" destOrd="0" presId="urn:microsoft.com/office/officeart/2005/8/layout/list1"/>
    <dgm:cxn modelId="{509E5BF5-C671-46D9-9866-2AEB7F1C3DC7}" type="presParOf" srcId="{FE585D14-8ECB-483D-852E-94EDAD869FD6}" destId="{427612BE-1690-4094-8176-701C5DA1CABD}" srcOrd="1" destOrd="0" presId="urn:microsoft.com/office/officeart/2005/8/layout/list1"/>
    <dgm:cxn modelId="{3105B8D1-FB0E-42C7-AB53-DB410B753DCD}" type="presParOf" srcId="{FE585D14-8ECB-483D-852E-94EDAD869FD6}" destId="{B09EC343-C490-4244-8A8C-EB4BE71E34C0}" srcOrd="2" destOrd="0" presId="urn:microsoft.com/office/officeart/2005/8/layout/list1"/>
    <dgm:cxn modelId="{CA0CED9A-09D6-4CDA-80E9-1358F232E917}" type="presParOf" srcId="{FE585D14-8ECB-483D-852E-94EDAD869FD6}" destId="{B6D509FB-0A4B-445B-AEA1-58158D977B47}" srcOrd="3" destOrd="0" presId="urn:microsoft.com/office/officeart/2005/8/layout/list1"/>
    <dgm:cxn modelId="{85FF8095-E80A-46DC-B073-A8CE6B03A50F}" type="presParOf" srcId="{FE585D14-8ECB-483D-852E-94EDAD869FD6}" destId="{54B96AD9-AD85-4F5C-BC07-D3205ACC32CA}" srcOrd="4" destOrd="0" presId="urn:microsoft.com/office/officeart/2005/8/layout/list1"/>
    <dgm:cxn modelId="{3B3F7964-80FD-41D2-8154-930B653D365F}" type="presParOf" srcId="{54B96AD9-AD85-4F5C-BC07-D3205ACC32CA}" destId="{0A6E42EC-48D7-4DFB-9491-FCA4A015ABD5}" srcOrd="0" destOrd="0" presId="urn:microsoft.com/office/officeart/2005/8/layout/list1"/>
    <dgm:cxn modelId="{539AAF32-6072-4251-8D7E-DA09B33E87B6}" type="presParOf" srcId="{54B96AD9-AD85-4F5C-BC07-D3205ACC32CA}" destId="{1A8784E1-6D44-4976-9541-C3916E36E08D}" srcOrd="1" destOrd="0" presId="urn:microsoft.com/office/officeart/2005/8/layout/list1"/>
    <dgm:cxn modelId="{D733AF23-3A74-4931-950B-55C9E947A29E}" type="presParOf" srcId="{FE585D14-8ECB-483D-852E-94EDAD869FD6}" destId="{9E82AE78-CB2B-4C42-9734-37211C5A71F0}" srcOrd="5" destOrd="0" presId="urn:microsoft.com/office/officeart/2005/8/layout/list1"/>
    <dgm:cxn modelId="{F3559140-B4EC-44B4-84EB-F219FD88D9B2}" type="presParOf" srcId="{FE585D14-8ECB-483D-852E-94EDAD869FD6}" destId="{CE4A2DCC-9FA5-478B-9DA3-3E26CBA9F382}" srcOrd="6" destOrd="0" presId="urn:microsoft.com/office/officeart/2005/8/layout/list1"/>
    <dgm:cxn modelId="{B325583F-36F5-4563-BF1D-2AEAD13AD4BC}" type="presParOf" srcId="{FE585D14-8ECB-483D-852E-94EDAD869FD6}" destId="{ADE33172-ADB1-4895-9B33-BA8FE223B81B}" srcOrd="7" destOrd="0" presId="urn:microsoft.com/office/officeart/2005/8/layout/list1"/>
    <dgm:cxn modelId="{0388FBF1-B378-4E4A-9E5B-98FBC84ED678}" type="presParOf" srcId="{FE585D14-8ECB-483D-852E-94EDAD869FD6}" destId="{EA46F39F-A468-47BA-A1FD-81E40DE0E610}" srcOrd="8" destOrd="0" presId="urn:microsoft.com/office/officeart/2005/8/layout/list1"/>
    <dgm:cxn modelId="{8DE4FC38-7256-4005-8D03-143BC55AA252}" type="presParOf" srcId="{EA46F39F-A468-47BA-A1FD-81E40DE0E610}" destId="{1477D297-8159-4A30-89B2-F48A1376F369}" srcOrd="0" destOrd="0" presId="urn:microsoft.com/office/officeart/2005/8/layout/list1"/>
    <dgm:cxn modelId="{C7DA0D6B-F413-4FA8-BE3B-837D36157296}" type="presParOf" srcId="{EA46F39F-A468-47BA-A1FD-81E40DE0E610}" destId="{5FD90DBC-80A1-4EB0-8819-55C59D219CC5}" srcOrd="1" destOrd="0" presId="urn:microsoft.com/office/officeart/2005/8/layout/list1"/>
    <dgm:cxn modelId="{8CA4886A-8F1D-4D95-BD24-B363D7685F9C}" type="presParOf" srcId="{FE585D14-8ECB-483D-852E-94EDAD869FD6}" destId="{B050E538-69F0-465E-B487-6408ADB33297}" srcOrd="9" destOrd="0" presId="urn:microsoft.com/office/officeart/2005/8/layout/list1"/>
    <dgm:cxn modelId="{CEA12DA1-A146-48F5-9A97-922D6DEAAB3E}" type="presParOf" srcId="{FE585D14-8ECB-483D-852E-94EDAD869FD6}" destId="{40046D76-BFDD-4953-A5FF-9092AAA4BF1D}" srcOrd="10" destOrd="0" presId="urn:microsoft.com/office/officeart/2005/8/layout/list1"/>
    <dgm:cxn modelId="{CDA5C15C-7899-4BFA-A98A-124C6EA86416}" type="presParOf" srcId="{FE585D14-8ECB-483D-852E-94EDAD869FD6}" destId="{A3D2AEA8-D1B4-4FA7-B76E-19C02B3C4108}" srcOrd="11" destOrd="0" presId="urn:microsoft.com/office/officeart/2005/8/layout/list1"/>
    <dgm:cxn modelId="{13356BC5-1746-4200-9CD6-C567C675DC1E}" type="presParOf" srcId="{FE585D14-8ECB-483D-852E-94EDAD869FD6}" destId="{7AFB5AC3-AA8C-4AAA-A523-8AE283F058F9}" srcOrd="12" destOrd="0" presId="urn:microsoft.com/office/officeart/2005/8/layout/list1"/>
    <dgm:cxn modelId="{EBF9B321-02D5-4971-B6D4-3F7C72A17463}" type="presParOf" srcId="{7AFB5AC3-AA8C-4AAA-A523-8AE283F058F9}" destId="{4DE6D67D-EA59-4D67-80DD-E482B033124F}" srcOrd="0" destOrd="0" presId="urn:microsoft.com/office/officeart/2005/8/layout/list1"/>
    <dgm:cxn modelId="{8A9DA199-21A0-43A3-9DB4-3AC9A23B0910}" type="presParOf" srcId="{7AFB5AC3-AA8C-4AAA-A523-8AE283F058F9}" destId="{863099C8-5372-4E93-B72D-679FEC6890C2}" srcOrd="1" destOrd="0" presId="urn:microsoft.com/office/officeart/2005/8/layout/list1"/>
    <dgm:cxn modelId="{5B04BB17-9448-4282-8074-72944DCB8E67}" type="presParOf" srcId="{FE585D14-8ECB-483D-852E-94EDAD869FD6}" destId="{C8CF2079-EDD0-41AF-B5C2-2F808C8CFD3E}" srcOrd="13" destOrd="0" presId="urn:microsoft.com/office/officeart/2005/8/layout/list1"/>
    <dgm:cxn modelId="{EB38C72C-9656-457D-9B89-BBB2D2FB20FA}" type="presParOf" srcId="{FE585D14-8ECB-483D-852E-94EDAD869FD6}" destId="{0B8965A7-9168-438A-8CAE-7D66C5DC7D94}" srcOrd="14" destOrd="0" presId="urn:microsoft.com/office/officeart/2005/8/layout/list1"/>
    <dgm:cxn modelId="{37940670-9591-47B0-AE78-ADC56F2F7F9C}" type="presParOf" srcId="{FE585D14-8ECB-483D-852E-94EDAD869FD6}" destId="{19FDC422-7FBC-4B5E-81B2-FBD0ADA6EACA}" srcOrd="15" destOrd="0" presId="urn:microsoft.com/office/officeart/2005/8/layout/list1"/>
    <dgm:cxn modelId="{8000C7F4-4623-4F9C-875E-C85DA7F5ADED}" type="presParOf" srcId="{FE585D14-8ECB-483D-852E-94EDAD869FD6}" destId="{1E1E03C4-E6BA-4E35-899E-0E1227BDCF43}" srcOrd="16" destOrd="0" presId="urn:microsoft.com/office/officeart/2005/8/layout/list1"/>
    <dgm:cxn modelId="{C1ADD52E-5FF9-479A-B1D3-C644CBA9D4FC}" type="presParOf" srcId="{1E1E03C4-E6BA-4E35-899E-0E1227BDCF43}" destId="{52A63CC1-6EA4-4552-8913-9536AEC4F03D}" srcOrd="0" destOrd="0" presId="urn:microsoft.com/office/officeart/2005/8/layout/list1"/>
    <dgm:cxn modelId="{11F7A622-8F96-4D21-8686-DE67F8BE01EF}" type="presParOf" srcId="{1E1E03C4-E6BA-4E35-899E-0E1227BDCF43}" destId="{161E1E74-5075-4C94-85A0-352841685E72}" srcOrd="1" destOrd="0" presId="urn:microsoft.com/office/officeart/2005/8/layout/list1"/>
    <dgm:cxn modelId="{D565560B-3AA7-4C7E-BB72-993173757167}" type="presParOf" srcId="{FE585D14-8ECB-483D-852E-94EDAD869FD6}" destId="{88F608F1-8E59-425A-8C0F-035AC1735996}" srcOrd="17" destOrd="0" presId="urn:microsoft.com/office/officeart/2005/8/layout/list1"/>
    <dgm:cxn modelId="{52CDFF93-9DFC-414F-B5DC-484E9765CEC3}" type="presParOf" srcId="{FE585D14-8ECB-483D-852E-94EDAD869FD6}" destId="{C82F9CCB-21E6-4FB3-A991-14765A59F57A}" srcOrd="18" destOrd="0" presId="urn:microsoft.com/office/officeart/2005/8/layout/list1"/>
    <dgm:cxn modelId="{18F01632-24C3-4004-AC5E-51DE86DED606}" type="presParOf" srcId="{FE585D14-8ECB-483D-852E-94EDAD869FD6}" destId="{B4C35A86-EC25-409D-B8C0-7942E9CF6762}" srcOrd="19" destOrd="0" presId="urn:microsoft.com/office/officeart/2005/8/layout/list1"/>
    <dgm:cxn modelId="{85C30BD2-E214-4DE0-ACB2-25C638ED144A}" type="presParOf" srcId="{FE585D14-8ECB-483D-852E-94EDAD869FD6}" destId="{EFC7BBCE-2C2D-4653-8DA4-24B6BFC067E6}" srcOrd="20" destOrd="0" presId="urn:microsoft.com/office/officeart/2005/8/layout/list1"/>
    <dgm:cxn modelId="{E32A72B8-8AF8-4941-8D32-AF3331C4858B}" type="presParOf" srcId="{EFC7BBCE-2C2D-4653-8DA4-24B6BFC067E6}" destId="{C8A78BD5-D541-4F80-A722-3E20F1316B17}" srcOrd="0" destOrd="0" presId="urn:microsoft.com/office/officeart/2005/8/layout/list1"/>
    <dgm:cxn modelId="{223A3A1D-194C-4AEE-851C-B8CB40C30567}" type="presParOf" srcId="{EFC7BBCE-2C2D-4653-8DA4-24B6BFC067E6}" destId="{1E37D9E8-E835-410F-949A-920D2CC65052}" srcOrd="1" destOrd="0" presId="urn:microsoft.com/office/officeart/2005/8/layout/list1"/>
    <dgm:cxn modelId="{AA486F1C-92FF-4A3C-AAF3-A77D26CFD2AC}" type="presParOf" srcId="{FE585D14-8ECB-483D-852E-94EDAD869FD6}" destId="{5AB41C54-3DA6-4339-8E70-DFE02DF9936A}" srcOrd="21" destOrd="0" presId="urn:microsoft.com/office/officeart/2005/8/layout/list1"/>
    <dgm:cxn modelId="{96222C83-9F29-4604-8FE9-60237CAD80D2}" type="presParOf" srcId="{FE585D14-8ECB-483D-852E-94EDAD869FD6}" destId="{88822C2E-08DD-40C8-8DBF-99222DD3927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9EC343-C490-4244-8A8C-EB4BE71E34C0}">
      <dsp:nvSpPr>
        <dsp:cNvPr id="0" name=""/>
        <dsp:cNvSpPr/>
      </dsp:nvSpPr>
      <dsp:spPr>
        <a:xfrm>
          <a:off x="0" y="669381"/>
          <a:ext cx="796285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56083-E870-484B-B5D6-FBCFF2FC9759}">
      <dsp:nvSpPr>
        <dsp:cNvPr id="0" name=""/>
        <dsp:cNvSpPr/>
      </dsp:nvSpPr>
      <dsp:spPr>
        <a:xfrm>
          <a:off x="393865" y="82976"/>
          <a:ext cx="7564487" cy="837325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10684" tIns="0" rIns="210684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0" kern="1200" dirty="0" smtClean="0"/>
            <a:t>Форма та оформлення</a:t>
          </a:r>
          <a:r>
            <a:rPr lang="uk-UA" sz="1600" b="1" i="0" kern="1200" dirty="0" smtClean="0"/>
            <a:t/>
          </a:r>
          <a:br>
            <a:rPr lang="uk-UA" sz="1600" b="1" i="0" kern="1200" dirty="0" smtClean="0"/>
          </a:br>
          <a:endParaRPr lang="uk-UA" sz="1600" b="1" i="0" kern="1200" dirty="0"/>
        </a:p>
      </dsp:txBody>
      <dsp:txXfrm>
        <a:off x="393865" y="82976"/>
        <a:ext cx="7564487" cy="837325"/>
      </dsp:txXfrm>
    </dsp:sp>
    <dsp:sp modelId="{CE4A2DCC-9FA5-478B-9DA3-3E26CBA9F382}">
      <dsp:nvSpPr>
        <dsp:cNvPr id="0" name=""/>
        <dsp:cNvSpPr/>
      </dsp:nvSpPr>
      <dsp:spPr>
        <a:xfrm>
          <a:off x="0" y="1532378"/>
          <a:ext cx="796285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8784E1-6D44-4976-9541-C3916E36E08D}">
      <dsp:nvSpPr>
        <dsp:cNvPr id="0" name=""/>
        <dsp:cNvSpPr/>
      </dsp:nvSpPr>
      <dsp:spPr>
        <a:xfrm>
          <a:off x="385700" y="1189581"/>
          <a:ext cx="7571016" cy="593716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10684" tIns="0" rIns="210684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200" b="0" i="0" kern="1200" dirty="0" smtClean="0"/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0" kern="1200" dirty="0" smtClean="0"/>
            <a:t>Відповідність концепції ресторану</a:t>
          </a:r>
          <a:r>
            <a:rPr lang="uk-UA" sz="3200" b="1" kern="1200" dirty="0" smtClean="0"/>
            <a:t/>
          </a:r>
          <a:br>
            <a:rPr lang="uk-UA" sz="3200" b="1" kern="1200" dirty="0" smtClean="0"/>
          </a:br>
          <a:endParaRPr lang="uk-UA" sz="3200" b="1" kern="1200" dirty="0"/>
        </a:p>
      </dsp:txBody>
      <dsp:txXfrm>
        <a:off x="385700" y="1189581"/>
        <a:ext cx="7571016" cy="593716"/>
      </dsp:txXfrm>
    </dsp:sp>
    <dsp:sp modelId="{40046D76-BFDD-4953-A5FF-9092AAA4BF1D}">
      <dsp:nvSpPr>
        <dsp:cNvPr id="0" name=""/>
        <dsp:cNvSpPr/>
      </dsp:nvSpPr>
      <dsp:spPr>
        <a:xfrm>
          <a:off x="0" y="2719879"/>
          <a:ext cx="796285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D90DBC-80A1-4EB0-8819-55C59D219CC5}">
      <dsp:nvSpPr>
        <dsp:cNvPr id="0" name=""/>
        <dsp:cNvSpPr/>
      </dsp:nvSpPr>
      <dsp:spPr>
        <a:xfrm>
          <a:off x="378701" y="2052578"/>
          <a:ext cx="7578007" cy="918221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10684" tIns="0" rIns="21068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dirty="0" smtClean="0"/>
            <a:t>Збалансованість, тобто </a:t>
          </a:r>
          <a:r>
            <a:rPr lang="uk-UA" sz="2800" b="1" kern="1200" dirty="0" smtClean="0"/>
            <a:t>кількість страв в меню по групах</a:t>
          </a:r>
          <a:endParaRPr lang="uk-UA" sz="2800" b="1" kern="1200" dirty="0"/>
        </a:p>
      </dsp:txBody>
      <dsp:txXfrm>
        <a:off x="378701" y="2052578"/>
        <a:ext cx="7578007" cy="918221"/>
      </dsp:txXfrm>
    </dsp:sp>
    <dsp:sp modelId="{0B8965A7-9168-438A-8CAE-7D66C5DC7D94}">
      <dsp:nvSpPr>
        <dsp:cNvPr id="0" name=""/>
        <dsp:cNvSpPr/>
      </dsp:nvSpPr>
      <dsp:spPr>
        <a:xfrm>
          <a:off x="0" y="3490999"/>
          <a:ext cx="796285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099C8-5372-4E93-B72D-679FEC6890C2}">
      <dsp:nvSpPr>
        <dsp:cNvPr id="0" name=""/>
        <dsp:cNvSpPr/>
      </dsp:nvSpPr>
      <dsp:spPr>
        <a:xfrm>
          <a:off x="379090" y="3240079"/>
          <a:ext cx="7581807" cy="50184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10684" tIns="0" rIns="210684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200" b="1" kern="1200" dirty="0" smtClean="0"/>
            <a:t>Відсутність страв-конкурентів</a:t>
          </a:r>
        </a:p>
      </dsp:txBody>
      <dsp:txXfrm>
        <a:off x="379090" y="3240079"/>
        <a:ext cx="7581807" cy="501840"/>
      </dsp:txXfrm>
    </dsp:sp>
    <dsp:sp modelId="{C82F9CCB-21E6-4FB3-A991-14765A59F57A}">
      <dsp:nvSpPr>
        <dsp:cNvPr id="0" name=""/>
        <dsp:cNvSpPr/>
      </dsp:nvSpPr>
      <dsp:spPr>
        <a:xfrm>
          <a:off x="0" y="4262119"/>
          <a:ext cx="796285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E1E74-5075-4C94-85A0-352841685E72}">
      <dsp:nvSpPr>
        <dsp:cNvPr id="0" name=""/>
        <dsp:cNvSpPr/>
      </dsp:nvSpPr>
      <dsp:spPr>
        <a:xfrm>
          <a:off x="377089" y="3974530"/>
          <a:ext cx="7581807" cy="50184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10684" tIns="0" rIns="210684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3200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200" b="1" kern="1200" dirty="0" smtClean="0"/>
            <a:t>Збалансований вихід страв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200" kern="1200" dirty="0"/>
        </a:p>
      </dsp:txBody>
      <dsp:txXfrm>
        <a:off x="377089" y="3974530"/>
        <a:ext cx="7581807" cy="501840"/>
      </dsp:txXfrm>
    </dsp:sp>
    <dsp:sp modelId="{88822C2E-08DD-40C8-8DBF-99222DD39276}">
      <dsp:nvSpPr>
        <dsp:cNvPr id="0" name=""/>
        <dsp:cNvSpPr/>
      </dsp:nvSpPr>
      <dsp:spPr>
        <a:xfrm>
          <a:off x="0" y="5033239"/>
          <a:ext cx="796285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37D9E8-E835-410F-949A-920D2CC65052}">
      <dsp:nvSpPr>
        <dsp:cNvPr id="0" name=""/>
        <dsp:cNvSpPr/>
      </dsp:nvSpPr>
      <dsp:spPr>
        <a:xfrm>
          <a:off x="379090" y="4782319"/>
          <a:ext cx="7581807" cy="50184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10684" tIns="0" rIns="210684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Логічне групування страв</a:t>
          </a:r>
          <a:endParaRPr lang="uk-UA" sz="3200" b="1" kern="1200" dirty="0"/>
        </a:p>
      </dsp:txBody>
      <dsp:txXfrm>
        <a:off x="379090" y="4782319"/>
        <a:ext cx="7581807" cy="501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/>
              <a:t>Принципи оформлення меню</a:t>
            </a:r>
            <a:endParaRPr lang="uk-UA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0178" name="Picture 2" descr="C:\Users\user\Downloads\2-zaku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014" y="1"/>
            <a:ext cx="4114026" cy="6858000"/>
          </a:xfrm>
          <a:prstGeom prst="rect">
            <a:avLst/>
          </a:prstGeom>
          <a:noFill/>
        </p:spPr>
      </p:pic>
      <p:pic>
        <p:nvPicPr>
          <p:cNvPr id="50179" name="Picture 3" descr="C:\Users\user\Downloads\3-salaty-vypichk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1705" y="0"/>
            <a:ext cx="4007829" cy="6680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Сезонне меню</a:t>
            </a:r>
            <a:endParaRPr lang="uk-UA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8" name="Picture 4" descr="D:\флешки\Флешка фіолетова\СЕЗОННЕ МЕНЮ\Sezonne-menyu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84490"/>
            <a:ext cx="7990859" cy="5673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D:\флешки\Флешка фіолетова\СЕЗОННЕ МЕНЮ\3c6556b4335cf10bc6c995ad2e7a3d16_1506929726_8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087" y="298721"/>
            <a:ext cx="8838401" cy="6298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9" name="Picture 3" descr="D:\флешки\Флешка фіолетова\СЕЗОННЕ МЕНЮ\Sezonnoe-menyu-iz-solnechnoj-yagody-v-restoranah-Pesto-Cafe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580" y="404665"/>
            <a:ext cx="8762560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uk-UA" b="1" dirty="0" smtClean="0"/>
              <a:t>Меню бізнес </a:t>
            </a:r>
            <a:r>
              <a:rPr lang="uk-UA" b="1" dirty="0" err="1" smtClean="0"/>
              <a:t>ланчу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C:\Users\user\Downloads\IMG_5569-e1620648031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74607"/>
            <a:ext cx="8098904" cy="5783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8435" name="Picture 3" descr="D:\флешки\Флешка фіолетова\СЕЗОННЕ МЕНЮ\id_1265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790950" cy="5715000"/>
          </a:xfrm>
          <a:prstGeom prst="rect">
            <a:avLst/>
          </a:prstGeom>
          <a:noFill/>
        </p:spPr>
      </p:pic>
      <p:pic>
        <p:nvPicPr>
          <p:cNvPr id="6" name="Picture 2" descr="D:\флешки\Флешка фіолетова\СЕЗОННЕ МЕНЮ\Mafia.jpg"/>
          <p:cNvPicPr>
            <a:picLocks noChangeAspect="1" noChangeArrowheads="1"/>
          </p:cNvPicPr>
          <p:nvPr/>
        </p:nvPicPr>
        <p:blipFill>
          <a:blip r:embed="rId3" cstate="print"/>
          <a:srcRect t="4400"/>
          <a:stretch>
            <a:fillRect/>
          </a:stretch>
        </p:blipFill>
        <p:spPr bwMode="auto">
          <a:xfrm>
            <a:off x="4355975" y="332656"/>
            <a:ext cx="4444969" cy="59602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482" name="Picture 2" descr="D:\флешки\Флешка фіолетова\СЕЗОННЕ МЕНЮ\6a739f4bd4d4ad01fac353aff072cd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80" y="404664"/>
            <a:ext cx="8683658" cy="6120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b="1" i="1" dirty="0" err="1" smtClean="0">
                <a:solidFill>
                  <a:srgbClr val="002060"/>
                </a:solidFill>
              </a:rPr>
              <a:t>Що</a:t>
            </a:r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dirty="0" err="1" smtClean="0">
                <a:solidFill>
                  <a:srgbClr val="002060"/>
                </a:solidFill>
              </a:rPr>
              <a:t>робить</a:t>
            </a:r>
            <a:r>
              <a:rPr lang="ru-RU" sz="4000" b="1" i="1" dirty="0" smtClean="0">
                <a:solidFill>
                  <a:srgbClr val="002060"/>
                </a:solidFill>
              </a:rPr>
              <a:t> меню «</a:t>
            </a:r>
            <a:r>
              <a:rPr lang="ru-RU" sz="4000" b="1" i="1" dirty="0" err="1" smtClean="0">
                <a:solidFill>
                  <a:srgbClr val="002060"/>
                </a:solidFill>
              </a:rPr>
              <a:t>продаючим</a:t>
            </a:r>
            <a:r>
              <a:rPr lang="ru-RU" sz="4000" b="1" i="1" dirty="0" smtClean="0">
                <a:solidFill>
                  <a:srgbClr val="002060"/>
                </a:solidFill>
              </a:rPr>
              <a:t>»</a:t>
            </a:r>
            <a:r>
              <a:rPr lang="ru-RU" sz="4000" b="1" dirty="0" smtClean="0">
                <a:solidFill>
                  <a:srgbClr val="002060"/>
                </a:solidFill>
              </a:rPr>
              <a:t>?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C00000"/>
                </a:solidFill>
              </a:rPr>
              <a:t> </a:t>
            </a:r>
            <a:r>
              <a:rPr lang="ru-RU" sz="3100" b="1" dirty="0" err="1" smtClean="0">
                <a:solidFill>
                  <a:srgbClr val="C00000"/>
                </a:solidFill>
              </a:rPr>
              <a:t>Основні</a:t>
            </a:r>
            <a:r>
              <a:rPr lang="ru-RU" sz="3100" b="1" dirty="0" smtClean="0">
                <a:solidFill>
                  <a:srgbClr val="C00000"/>
                </a:solidFill>
              </a:rPr>
              <a:t> </a:t>
            </a:r>
            <a:r>
              <a:rPr lang="ru-RU" sz="3100" b="1" dirty="0" err="1" smtClean="0">
                <a:solidFill>
                  <a:srgbClr val="C00000"/>
                </a:solidFill>
              </a:rPr>
              <a:t>аспекти</a:t>
            </a:r>
            <a:r>
              <a:rPr lang="ru-RU" sz="3100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71600" y="1124744"/>
          <a:ext cx="796285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rmAutofit/>
          </a:bodyPr>
          <a:lstStyle/>
          <a:p>
            <a:r>
              <a:rPr lang="uk-UA" sz="2200" b="1" i="1" dirty="0" smtClean="0">
                <a:solidFill>
                  <a:schemeClr val="tx2">
                    <a:lumMod val="75000"/>
                  </a:schemeClr>
                </a:solidFill>
              </a:rPr>
              <a:t>Аспект</a:t>
            </a:r>
            <a:r>
              <a:rPr lang="uk-UA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та оформлення меню</a:t>
            </a:r>
            <a:endParaRPr lang="uk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47800"/>
            <a:ext cx="8394136" cy="5005536"/>
          </a:xfrm>
        </p:spPr>
        <p:style>
          <a:lnRef idx="1">
            <a:schemeClr val="accent6"/>
          </a:lnRef>
          <a:fillRef idx="1001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b="1" dirty="0" smtClean="0"/>
              <a:t>1.Графічне оформлення і колірна гама повинні відповідати стилістиці й кухні ресторану.</a:t>
            </a:r>
          </a:p>
          <a:p>
            <a:pPr>
              <a:buNone/>
            </a:pPr>
            <a:r>
              <a:rPr lang="uk-UA" b="1" dirty="0" smtClean="0"/>
              <a:t> 2.Зрозумілі та читабельні шрифти. </a:t>
            </a:r>
          </a:p>
          <a:p>
            <a:pPr>
              <a:buNone/>
            </a:pPr>
            <a:r>
              <a:rPr lang="uk-UA" b="1" dirty="0" smtClean="0"/>
              <a:t>3.Відсутність фотографій страв меню «серйозних» ресторанів, але доцільно наприклад  для суші-меню. </a:t>
            </a:r>
          </a:p>
          <a:p>
            <a:pPr>
              <a:buNone/>
            </a:pPr>
            <a:r>
              <a:rPr lang="uk-UA" b="1" dirty="0" smtClean="0"/>
              <a:t>4.Фотографії добре «працюють»,  якщо 1 фото на сторінці, то  збільшення продажів може скласти до 30%.</a:t>
            </a:r>
            <a:r>
              <a:rPr lang="uk-UA" b="1" i="1" dirty="0" smtClean="0">
                <a:solidFill>
                  <a:srgbClr val="C00000"/>
                </a:solidFill>
              </a:rPr>
              <a:t> Надлишок «візуальних сигналів» зменшує ефект від їх використання. </a:t>
            </a:r>
            <a:endParaRPr lang="uk-UA" b="1" dirty="0" smtClean="0"/>
          </a:p>
          <a:p>
            <a:pPr>
              <a:buNone/>
            </a:pPr>
            <a:r>
              <a:rPr lang="uk-UA" b="1" dirty="0" smtClean="0"/>
              <a:t>5.Мова меню, відсутність скорочень тощо.</a:t>
            </a:r>
          </a:p>
          <a:p>
            <a:pPr>
              <a:buNone/>
            </a:pPr>
            <a:r>
              <a:rPr lang="uk-UA" b="1" dirty="0" smtClean="0"/>
              <a:t>6.Перерахування інгредієнтів.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200" b="1" i="1" dirty="0" smtClean="0">
                <a:solidFill>
                  <a:schemeClr val="tx2">
                    <a:lumMod val="75000"/>
                  </a:schemeClr>
                </a:solidFill>
              </a:rPr>
              <a:t>Аспект</a:t>
            </a:r>
            <a:r>
              <a:rPr lang="uk-UA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та оформлення меню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None/>
            </a:pPr>
            <a:r>
              <a:rPr lang="ru-RU" sz="2800" b="1" dirty="0" err="1" smtClean="0"/>
              <a:t>Якщо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назви</a:t>
            </a:r>
            <a:r>
              <a:rPr lang="ru-RU" sz="2800" b="1" dirty="0" smtClean="0"/>
              <a:t> в меню — </a:t>
            </a:r>
            <a:r>
              <a:rPr lang="ru-RU" sz="2800" b="1" dirty="0" err="1" smtClean="0"/>
              <a:t>зліва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ціни</a:t>
            </a:r>
            <a:r>
              <a:rPr lang="ru-RU" sz="2800" b="1" dirty="0" smtClean="0"/>
              <a:t> — </a:t>
            </a:r>
            <a:r>
              <a:rPr lang="ru-RU" sz="2800" b="1" dirty="0" err="1" smtClean="0"/>
              <a:t>праворуч</a:t>
            </a:r>
            <a:r>
              <a:rPr lang="ru-RU" sz="2800" b="1" dirty="0" smtClean="0"/>
              <a:t>,</a:t>
            </a:r>
          </a:p>
          <a:p>
            <a:pPr fontAlgn="base"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гість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неусвідомлено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робить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своє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замовлення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керуючись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у першу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чергу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ціною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а не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смаковими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вподобаннями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fontAlgn="base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Тому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краще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розташуйте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ціну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під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описом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страви.</a:t>
            </a:r>
          </a:p>
          <a:p>
            <a:endParaRPr lang="uk-UA" dirty="0"/>
          </a:p>
        </p:txBody>
      </p:sp>
      <p:pic>
        <p:nvPicPr>
          <p:cNvPr id="21505" name="Picture 1" descr="C:\Users\user\Downloads\unnamed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7519" y="4077073"/>
            <a:ext cx="3676481" cy="2780928"/>
          </a:xfrm>
          <a:prstGeom prst="rect">
            <a:avLst/>
          </a:prstGeom>
          <a:noFill/>
        </p:spPr>
      </p:pic>
      <p:pic>
        <p:nvPicPr>
          <p:cNvPr id="21507" name="Picture 3" descr="C:\Users\user\Downloads\6c72fe4f669adc78b852e6287b7f523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567851"/>
            <a:ext cx="3642172" cy="2050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 fontScale="90000"/>
          </a:bodyPr>
          <a:lstStyle/>
          <a:p>
            <a:r>
              <a:rPr lang="uk-UA" sz="2200" b="1" i="1" dirty="0" smtClean="0">
                <a:solidFill>
                  <a:schemeClr val="tx2">
                    <a:lumMod val="75000"/>
                  </a:schemeClr>
                </a:solidFill>
              </a:rPr>
              <a:t>Аспект</a:t>
            </a:r>
            <a:r>
              <a:rPr lang="uk-UA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b="1" i="1" dirty="0" smtClean="0">
                <a:solidFill>
                  <a:srgbClr val="C00000"/>
                </a:solidFill>
              </a:rPr>
              <a:t>Відповідність концепції ресторану</a:t>
            </a:r>
            <a:endParaRPr lang="uk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00808"/>
            <a:ext cx="8250120" cy="47525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uk-UA" i="1" dirty="0" smtClean="0"/>
              <a:t> </a:t>
            </a:r>
            <a:r>
              <a:rPr lang="uk-UA" b="1" i="1" dirty="0" smtClean="0"/>
              <a:t>Меню повинно говорити з гостем на одній мові й чітко відповідати заявленій концепції ресторану.  </a:t>
            </a:r>
          </a:p>
          <a:p>
            <a:pPr>
              <a:buNone/>
            </a:pPr>
            <a:r>
              <a:rPr lang="uk-UA" b="1" i="1" dirty="0" smtClean="0"/>
              <a:t>З точки зору маркетингу можливі кілька напрямків кухні для одного ресторану, але при цьому основна концепція має поширюватися на більшу кількість страв.  </a:t>
            </a:r>
            <a:endParaRPr lang="uk-UA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394136" cy="1196752"/>
          </a:xfrm>
        </p:spPr>
        <p:txBody>
          <a:bodyPr>
            <a:normAutofit fontScale="90000"/>
          </a:bodyPr>
          <a:lstStyle/>
          <a:p>
            <a:pPr lvl="0"/>
            <a:r>
              <a:rPr lang="uk-UA" sz="22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22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2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22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2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22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200" b="1" i="1" dirty="0" smtClean="0">
                <a:solidFill>
                  <a:schemeClr val="tx2">
                    <a:lumMod val="75000"/>
                  </a:schemeClr>
                </a:solidFill>
              </a:rPr>
              <a:t>Аспект</a:t>
            </a:r>
            <a:r>
              <a:rPr lang="uk-UA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Збалансованість, тобто кількість страв в меню по групах</a:t>
            </a:r>
            <a: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340768"/>
            <a:ext cx="8322128" cy="424847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uk-UA" i="1" dirty="0" smtClean="0"/>
              <a:t>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2600" b="1" dirty="0" err="1" smtClean="0">
                <a:solidFill>
                  <a:schemeClr val="tx2">
                    <a:lumMod val="75000"/>
                  </a:schemeClr>
                </a:solidFill>
              </a:rPr>
              <a:t>паназійському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tx2">
                    <a:lumMod val="75000"/>
                  </a:schemeClr>
                </a:solidFill>
              </a:rPr>
              <a:t>ресторані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600" b="1" dirty="0" smtClean="0"/>
              <a:t>меню </a:t>
            </a:r>
            <a:r>
              <a:rPr lang="ru-RU" sz="2600" b="1" dirty="0" err="1" smtClean="0"/>
              <a:t>може</a:t>
            </a:r>
            <a:r>
              <a:rPr lang="ru-RU" sz="2600" b="1" dirty="0" smtClean="0"/>
              <a:t> бути 100 </a:t>
            </a:r>
            <a:r>
              <a:rPr lang="ru-RU" sz="2600" b="1" dirty="0" err="1" smtClean="0"/>
              <a:t>позицій</a:t>
            </a:r>
            <a:r>
              <a:rPr lang="ru-RU" sz="2600" b="1" dirty="0" smtClean="0"/>
              <a:t>.</a:t>
            </a:r>
          </a:p>
          <a:p>
            <a:pPr>
              <a:buNone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2600" b="1" dirty="0" err="1" smtClean="0">
                <a:solidFill>
                  <a:schemeClr val="tx2">
                    <a:lumMod val="75000"/>
                  </a:schemeClr>
                </a:solidFill>
              </a:rPr>
              <a:t>європейському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600" b="1" dirty="0" smtClean="0"/>
              <a:t>– не </a:t>
            </a:r>
            <a:r>
              <a:rPr lang="ru-RU" sz="2600" b="1" dirty="0" err="1" smtClean="0"/>
              <a:t>більше</a:t>
            </a:r>
            <a:r>
              <a:rPr lang="ru-RU" sz="2600" b="1" dirty="0" smtClean="0"/>
              <a:t> 60–70 </a:t>
            </a:r>
            <a:r>
              <a:rPr lang="ru-RU" sz="2600" b="1" dirty="0" err="1" smtClean="0"/>
              <a:t>позицій</a:t>
            </a:r>
            <a:r>
              <a:rPr lang="ru-RU" sz="2600" b="1" dirty="0" smtClean="0"/>
              <a:t>.</a:t>
            </a:r>
          </a:p>
          <a:p>
            <a:pPr>
              <a:buNone/>
            </a:pPr>
            <a:r>
              <a:rPr lang="ru-RU" sz="2600" b="1" dirty="0" err="1" smtClean="0">
                <a:solidFill>
                  <a:schemeClr val="tx2">
                    <a:lumMod val="75000"/>
                  </a:schemeClr>
                </a:solidFill>
              </a:rPr>
              <a:t>Заклади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tx2">
                    <a:lumMod val="75000"/>
                  </a:schemeClr>
                </a:solidFill>
              </a:rPr>
              <a:t>української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600" b="1" dirty="0" err="1" smtClean="0">
                <a:solidFill>
                  <a:schemeClr val="tx2">
                    <a:lumMod val="75000"/>
                  </a:schemeClr>
                </a:solidFill>
              </a:rPr>
              <a:t>кухні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600" b="1" dirty="0" smtClean="0"/>
              <a:t>– у меню 80–100 </a:t>
            </a:r>
            <a:r>
              <a:rPr lang="ru-RU" sz="2600" b="1" dirty="0" err="1" smtClean="0"/>
              <a:t>позицій</a:t>
            </a:r>
            <a:r>
              <a:rPr lang="ru-RU" sz="2600" b="1" dirty="0" smtClean="0"/>
              <a:t>.</a:t>
            </a:r>
          </a:p>
          <a:p>
            <a:pPr>
              <a:buNone/>
            </a:pPr>
            <a:r>
              <a:rPr lang="ru-RU" sz="2600" b="1" dirty="0" smtClean="0"/>
              <a:t> </a:t>
            </a:r>
            <a:r>
              <a:rPr lang="ru-RU" sz="2600" b="1" dirty="0" err="1" smtClean="0">
                <a:solidFill>
                  <a:schemeClr val="tx2">
                    <a:lumMod val="75000"/>
                  </a:schemeClr>
                </a:solidFill>
              </a:rPr>
              <a:t>Гастрономічний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 ресторан </a:t>
            </a:r>
            <a:r>
              <a:rPr lang="ru-RU" sz="2600" b="1" dirty="0" smtClean="0"/>
              <a:t>– не </a:t>
            </a:r>
            <a:r>
              <a:rPr lang="ru-RU" sz="2600" b="1" dirty="0" err="1" smtClean="0"/>
              <a:t>більше</a:t>
            </a:r>
            <a:r>
              <a:rPr lang="ru-RU" sz="2600" b="1" dirty="0" smtClean="0"/>
              <a:t> 40 (</a:t>
            </a:r>
            <a:r>
              <a:rPr lang="ru-RU" sz="2600" b="1" dirty="0" err="1" smtClean="0"/>
              <a:t>щоб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їх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назви</a:t>
            </a:r>
            <a:r>
              <a:rPr lang="ru-RU" sz="2600" b="1" dirty="0" smtClean="0"/>
              <a:t> та описи </a:t>
            </a:r>
            <a:r>
              <a:rPr lang="ru-RU" sz="2600" b="1" dirty="0" err="1" smtClean="0"/>
              <a:t>вміщалися</a:t>
            </a:r>
            <a:r>
              <a:rPr lang="ru-RU" sz="2600" b="1" dirty="0" smtClean="0"/>
              <a:t> на одному </a:t>
            </a:r>
            <a:r>
              <a:rPr lang="ru-RU" sz="2600" b="1" dirty="0" err="1" smtClean="0"/>
              <a:t>розвороті</a:t>
            </a:r>
            <a:r>
              <a:rPr lang="ru-RU" sz="2600" b="1" dirty="0" smtClean="0"/>
              <a:t>). </a:t>
            </a:r>
            <a:r>
              <a:rPr lang="ru-RU" sz="2600" b="1" dirty="0" err="1" smtClean="0"/>
              <a:t>Більше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позицій</a:t>
            </a:r>
            <a:r>
              <a:rPr lang="ru-RU" sz="2600" b="1" dirty="0" smtClean="0"/>
              <a:t> – не </a:t>
            </a:r>
            <a:r>
              <a:rPr lang="ru-RU" sz="2600" b="1" dirty="0" err="1" smtClean="0"/>
              <a:t>означає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краще</a:t>
            </a:r>
            <a:r>
              <a:rPr lang="ru-RU" sz="2600" b="1" dirty="0" smtClean="0"/>
              <a:t>! </a:t>
            </a:r>
          </a:p>
          <a:p>
            <a:pPr>
              <a:buNone/>
            </a:pPr>
            <a:endParaRPr lang="ru-RU" sz="2000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b="1" i="1" dirty="0" err="1" smtClean="0">
                <a:solidFill>
                  <a:srgbClr val="C00000"/>
                </a:solidFill>
              </a:rPr>
              <a:t>Пропозиція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надмірної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кількості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можливостей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призводить</a:t>
            </a:r>
            <a:r>
              <a:rPr lang="ru-RU" sz="2000" b="1" i="1" dirty="0" smtClean="0">
                <a:solidFill>
                  <a:srgbClr val="C00000"/>
                </a:solidFill>
              </a:rPr>
              <a:t> до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зниження</a:t>
            </a:r>
            <a:r>
              <a:rPr lang="ru-RU" sz="2000" b="1" i="1" dirty="0" smtClean="0">
                <a:solidFill>
                  <a:srgbClr val="C00000"/>
                </a:solidFill>
              </a:rPr>
              <a:t> 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продажів</a:t>
            </a:r>
            <a:r>
              <a:rPr lang="ru-RU" sz="2000" b="1" i="1" dirty="0" smtClean="0">
                <a:solidFill>
                  <a:srgbClr val="C00000"/>
                </a:solidFill>
              </a:rPr>
              <a:t>  </a:t>
            </a:r>
            <a:r>
              <a:rPr lang="ru-RU" sz="2000" b="1" i="1" dirty="0" smtClean="0">
                <a:solidFill>
                  <a:srgbClr val="C00000"/>
                </a:solidFill>
              </a:rPr>
              <a:t>!!</a:t>
            </a:r>
            <a:endParaRPr lang="ru-RU" sz="2000" b="1" i="1" dirty="0" smtClean="0">
              <a:solidFill>
                <a:srgbClr val="C00000"/>
              </a:solidFill>
            </a:endParaRPr>
          </a:p>
        </p:txBody>
      </p:sp>
      <p:pic>
        <p:nvPicPr>
          <p:cNvPr id="19459" name="Picture 3" descr="C:\Users\user\Downloads\depositphotos_187715618-stock-illustration-menu-restaurant-hand-drawn-lettering.jpg"/>
          <p:cNvPicPr>
            <a:picLocks noChangeAspect="1" noChangeArrowheads="1"/>
          </p:cNvPicPr>
          <p:nvPr/>
        </p:nvPicPr>
        <p:blipFill>
          <a:blip r:embed="rId2" cstate="print"/>
          <a:srcRect l="1623" t="9508" r="8282" b="12483"/>
          <a:stretch>
            <a:fillRect/>
          </a:stretch>
        </p:blipFill>
        <p:spPr bwMode="auto">
          <a:xfrm>
            <a:off x="6084168" y="5700695"/>
            <a:ext cx="1944216" cy="1157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 fontScale="90000"/>
          </a:bodyPr>
          <a:lstStyle/>
          <a:p>
            <a:pPr lvl="0"/>
            <a:r>
              <a:rPr lang="uk-UA" sz="22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sz="22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200" i="1" dirty="0" smtClean="0">
                <a:solidFill>
                  <a:schemeClr val="tx2">
                    <a:lumMod val="75000"/>
                  </a:schemeClr>
                </a:solidFill>
              </a:rPr>
              <a:t>Аспект</a:t>
            </a:r>
            <a:r>
              <a:rPr lang="uk-UA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Відсутність страв конкурентів</a:t>
            </a:r>
            <a:br>
              <a:rPr lang="uk-UA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447800"/>
            <a:ext cx="8034096" cy="28452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uk-UA" i="1" dirty="0" smtClean="0"/>
              <a:t> </a:t>
            </a:r>
            <a:r>
              <a:rPr lang="uk-UA" b="1" i="1" dirty="0" smtClean="0">
                <a:solidFill>
                  <a:schemeClr val="tx1"/>
                </a:solidFill>
                <a:latin typeface="+mj-lt"/>
                <a:cs typeface="Consolas" pitchFamily="49" charset="0"/>
              </a:rPr>
              <a:t>Страви-конкуренти негативно впливають на діяльність закладу: займають місце в меню, дублюють потреби гостя, залежуються продукти</a:t>
            </a:r>
            <a:endParaRPr lang="uk-UA" b="1" dirty="0">
              <a:solidFill>
                <a:schemeClr val="tx1"/>
              </a:solidFill>
              <a:latin typeface="+mj-lt"/>
              <a:cs typeface="Consolas" pitchFamily="49" charset="0"/>
            </a:endParaRPr>
          </a:p>
        </p:txBody>
      </p:sp>
      <p:pic>
        <p:nvPicPr>
          <p:cNvPr id="18434" name="Picture 2" descr="C:\Users\user\Downloads\человек-3d-с-огромными-тиканием-и-большим-пальцем-руки-вверх-235713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437112"/>
            <a:ext cx="2803376" cy="2243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458032" cy="1268760"/>
          </a:xfrm>
        </p:spPr>
        <p:txBody>
          <a:bodyPr>
            <a:normAutofit/>
          </a:bodyPr>
          <a:lstStyle/>
          <a:p>
            <a:r>
              <a:rPr lang="uk-UA" sz="2200" i="1" dirty="0" smtClean="0">
                <a:solidFill>
                  <a:schemeClr val="tx2">
                    <a:lumMod val="75000"/>
                  </a:schemeClr>
                </a:solidFill>
              </a:rPr>
              <a:t>Аспект</a:t>
            </a:r>
            <a:r>
              <a:rPr lang="uk-UA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uk-UA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Збалансований вихід страв:</a:t>
            </a:r>
            <a:endParaRPr lang="uk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196752"/>
            <a:ext cx="7560840" cy="32316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спрощує роботу кухаря; </a:t>
            </a:r>
          </a:p>
          <a:p>
            <a:pPr>
              <a:buFont typeface="Arial" pitchFamily="34" charset="0"/>
              <a:buChar char="•"/>
            </a:pP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підвищує якість його роботи; </a:t>
            </a:r>
          </a:p>
          <a:p>
            <a:pPr>
              <a:buFont typeface="Arial" pitchFamily="34" charset="0"/>
              <a:buChar char="•"/>
            </a:pP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робить меню зрозумілим для гостя.  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u="sng" dirty="0" err="1" smtClean="0">
                <a:solidFill>
                  <a:schemeClr val="tx1"/>
                </a:solidFill>
              </a:rPr>
              <a:t>Рекомендований</a:t>
            </a:r>
            <a:r>
              <a:rPr lang="ru-RU" sz="2400" b="1" u="sng" dirty="0" smtClean="0">
                <a:solidFill>
                  <a:schemeClr val="tx1"/>
                </a:solidFill>
              </a:rPr>
              <a:t>  </a:t>
            </a:r>
            <a:r>
              <a:rPr lang="ru-RU" sz="2400" b="1" u="sng" dirty="0" err="1" smtClean="0">
                <a:solidFill>
                  <a:schemeClr val="tx1"/>
                </a:solidFill>
              </a:rPr>
              <a:t>вихід</a:t>
            </a:r>
            <a:r>
              <a:rPr lang="ru-RU" sz="2400" b="1" u="sng" dirty="0" smtClean="0">
                <a:solidFill>
                  <a:schemeClr val="tx1"/>
                </a:solidFill>
              </a:rPr>
              <a:t>, </a:t>
            </a:r>
            <a:r>
              <a:rPr lang="ru-RU" sz="2400" b="1" u="sng" dirty="0" err="1" smtClean="0">
                <a:solidFill>
                  <a:schemeClr val="tx1"/>
                </a:solidFill>
              </a:rPr>
              <a:t>наприклад</a:t>
            </a:r>
            <a:r>
              <a:rPr lang="ru-RU" sz="2400" b="1" u="sng" dirty="0" smtClean="0">
                <a:solidFill>
                  <a:schemeClr val="tx1"/>
                </a:solidFill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</a:t>
            </a:r>
            <a:r>
              <a:rPr lang="ru-RU" sz="2400" b="1" dirty="0" err="1" smtClean="0"/>
              <a:t>салати</a:t>
            </a:r>
            <a:r>
              <a:rPr lang="ru-RU" sz="2400" b="1" dirty="0" smtClean="0"/>
              <a:t> – 180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220 </a:t>
            </a:r>
            <a:r>
              <a:rPr lang="ru-RU" sz="2400" b="1" dirty="0" err="1" smtClean="0"/>
              <a:t>грамів</a:t>
            </a:r>
            <a:r>
              <a:rPr lang="ru-RU" sz="2400" b="1" dirty="0" smtClean="0"/>
              <a:t>;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суп – 220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380 </a:t>
            </a:r>
            <a:r>
              <a:rPr lang="ru-RU" sz="2400" b="1" dirty="0" err="1" smtClean="0"/>
              <a:t>грамів</a:t>
            </a:r>
            <a:r>
              <a:rPr lang="ru-RU" sz="2400" b="1" dirty="0" smtClean="0"/>
              <a:t>;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</a:t>
            </a:r>
            <a:r>
              <a:rPr lang="ru-RU" sz="2400" b="1" dirty="0" err="1" smtClean="0"/>
              <a:t>гарячі</a:t>
            </a:r>
            <a:r>
              <a:rPr lang="ru-RU" sz="2400" b="1" dirty="0" smtClean="0"/>
              <a:t> страви – 200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300 </a:t>
            </a:r>
            <a:r>
              <a:rPr lang="ru-RU" sz="2400" b="1" dirty="0" err="1" smtClean="0"/>
              <a:t>грамів</a:t>
            </a:r>
            <a:r>
              <a:rPr lang="ru-RU" sz="2400" b="1" dirty="0" smtClean="0"/>
              <a:t>.</a:t>
            </a:r>
          </a:p>
          <a:p>
            <a:endParaRPr lang="uk-UA" sz="24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7410" name="Picture 2" descr="C:\Users\user\Downloads\schastlivie-cifr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750914"/>
            <a:ext cx="3024336" cy="1846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7107" name="Picture 3" descr="C:\Users\user\Downloads\menu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550" y="0"/>
            <a:ext cx="3853907" cy="6858000"/>
          </a:xfrm>
          <a:prstGeom prst="rect">
            <a:avLst/>
          </a:prstGeom>
          <a:noFill/>
        </p:spPr>
      </p:pic>
      <p:pic>
        <p:nvPicPr>
          <p:cNvPr id="47111" name="Picture 7" descr="C:\Users\user\Downloads\menu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1952" y="0"/>
            <a:ext cx="3858519" cy="6866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310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Принципи оформлення меню</vt:lpstr>
      <vt:lpstr> Що робить меню «продаючим»?  Основні аспекти  </vt:lpstr>
      <vt:lpstr>Аспект Форма та оформлення меню</vt:lpstr>
      <vt:lpstr>Аспект Форма та оформлення меню</vt:lpstr>
      <vt:lpstr>Аспект Відповідність концепції ресторану</vt:lpstr>
      <vt:lpstr>   Аспект Збалансованість, тобто кількість страв в меню по групах </vt:lpstr>
      <vt:lpstr> Аспект  Відсутність страв конкурентів </vt:lpstr>
      <vt:lpstr>Аспект Збалансований вихід страв:</vt:lpstr>
      <vt:lpstr>Слайд 9</vt:lpstr>
      <vt:lpstr>Слайд 10</vt:lpstr>
      <vt:lpstr>Сезонне меню</vt:lpstr>
      <vt:lpstr>Слайд 12</vt:lpstr>
      <vt:lpstr>Слайд 13</vt:lpstr>
      <vt:lpstr>Меню бізнес ланчу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2022-03-17T22:35:20Z</dcterms:created>
  <dcterms:modified xsi:type="dcterms:W3CDTF">2022-03-18T00:31:34Z</dcterms:modified>
</cp:coreProperties>
</file>