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98" r:id="rId2"/>
    <p:sldId id="281" r:id="rId3"/>
    <p:sldId id="280" r:id="rId4"/>
    <p:sldId id="299" r:id="rId5"/>
    <p:sldId id="300" r:id="rId6"/>
    <p:sldId id="259" r:id="rId7"/>
    <p:sldId id="261" r:id="rId8"/>
    <p:sldId id="262" r:id="rId9"/>
    <p:sldId id="263" r:id="rId10"/>
    <p:sldId id="269" r:id="rId11"/>
    <p:sldId id="301" r:id="rId12"/>
    <p:sldId id="265" r:id="rId13"/>
    <p:sldId id="266" r:id="rId14"/>
    <p:sldId id="267" r:id="rId15"/>
    <p:sldId id="268" r:id="rId16"/>
    <p:sldId id="272" r:id="rId17"/>
    <p:sldId id="30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5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707" autoAdjust="0"/>
  </p:normalViewPr>
  <p:slideViewPr>
    <p:cSldViewPr>
      <p:cViewPr varScale="1">
        <p:scale>
          <a:sx n="69" d="100"/>
          <a:sy n="69" d="100"/>
        </p:scale>
        <p:origin x="-1416" y="-102"/>
      </p:cViewPr>
      <p:guideLst>
        <p:guide orient="horz" pos="2159"/>
        <p:guide pos="2880"/>
      </p:guideLst>
    </p:cSldViewPr>
  </p:slideViewPr>
  <p:outlineViewPr>
    <p:cViewPr>
      <p:scale>
        <a:sx n="33" d="100"/>
        <a:sy n="33" d="100"/>
      </p:scale>
      <p:origin x="54"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94F91A-24FB-46CD-96C6-F5545969D956}" type="datetimeFigureOut">
              <a:rPr lang="ru-RU" smtClean="0"/>
              <a:pPr/>
              <a:t>11.02.2022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DFF43D-C50C-47BB-9BB5-4877AD719AE4}"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b="0" dirty="0" err="1"/>
              <a:t>Литовська</a:t>
            </a:r>
            <a:r>
              <a:rPr lang="ru-RU" b="0" dirty="0"/>
              <a:t> кухня</a:t>
            </a:r>
            <a:endParaRPr lang="ru-RU" dirty="0"/>
          </a:p>
        </p:txBody>
      </p:sp>
      <p:sp>
        <p:nvSpPr>
          <p:cNvPr id="4" name="Номер слайда 3"/>
          <p:cNvSpPr>
            <a:spLocks noGrp="1"/>
          </p:cNvSpPr>
          <p:nvPr>
            <p:ph type="sldNum" sz="quarter" idx="10"/>
          </p:nvPr>
        </p:nvSpPr>
        <p:spPr/>
        <p:txBody>
          <a:bodyPr/>
          <a:lstStyle/>
          <a:p>
            <a:fld id="{55DFF43D-C50C-47BB-9BB5-4877AD719AE4}" type="slidenum">
              <a:rPr lang="ru-RU" smtClean="0"/>
              <a:pPr/>
              <a:t>6</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b="0" dirty="0" err="1"/>
              <a:t>Естонська</a:t>
            </a:r>
            <a:r>
              <a:rPr lang="ru-RU" b="0" dirty="0"/>
              <a:t> кухня</a:t>
            </a:r>
            <a:endParaRPr lang="ru-RU" dirty="0"/>
          </a:p>
        </p:txBody>
      </p:sp>
      <p:sp>
        <p:nvSpPr>
          <p:cNvPr id="4" name="Номер слайда 3"/>
          <p:cNvSpPr>
            <a:spLocks noGrp="1"/>
          </p:cNvSpPr>
          <p:nvPr>
            <p:ph type="sldNum" sz="quarter" idx="10"/>
          </p:nvPr>
        </p:nvSpPr>
        <p:spPr/>
        <p:txBody>
          <a:bodyPr/>
          <a:lstStyle/>
          <a:p>
            <a:fld id="{55DFF43D-C50C-47BB-9BB5-4877AD719AE4}" type="slidenum">
              <a:rPr lang="ru-RU" smtClean="0"/>
              <a:pPr/>
              <a:t>10</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b="0" dirty="0" err="1"/>
              <a:t>латиська</a:t>
            </a:r>
            <a:r>
              <a:rPr lang="ru-RU" b="0" dirty="0"/>
              <a:t> кухня</a:t>
            </a:r>
            <a:endParaRPr lang="ru-RU" dirty="0"/>
          </a:p>
        </p:txBody>
      </p:sp>
      <p:sp>
        <p:nvSpPr>
          <p:cNvPr id="4" name="Номер слайда 3"/>
          <p:cNvSpPr>
            <a:spLocks noGrp="1"/>
          </p:cNvSpPr>
          <p:nvPr>
            <p:ph type="sldNum" sz="quarter" idx="10"/>
          </p:nvPr>
        </p:nvSpPr>
        <p:spPr/>
        <p:txBody>
          <a:bodyPr/>
          <a:lstStyle/>
          <a:p>
            <a:fld id="{55DFF43D-C50C-47BB-9BB5-4877AD719AE4}" type="slidenum">
              <a:rPr lang="ru-RU" smtClean="0"/>
              <a:pPr/>
              <a:t>16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cstate="print"/>
          <a:srcRect b="3795"/>
          <a:stretch>
            <a:fillRect/>
          </a:stretch>
        </p:blipFill>
        <p:spPr>
          <a:xfrm>
            <a:off x="0" y="260350"/>
            <a:ext cx="9144000" cy="6597650"/>
          </a:xfrm>
          <a:prstGeom prst="rect">
            <a:avLst/>
          </a:prstGeom>
          <a:noFill/>
          <a:ln w="9525">
            <a:noFill/>
          </a:ln>
        </p:spPr>
      </p:pic>
      <p:sp>
        <p:nvSpPr>
          <p:cNvPr id="2051" name="Rectangle 3"/>
          <p:cNvSpPr>
            <a:spLocks noGrp="1" noChangeArrowheads="1"/>
          </p:cNvSpPr>
          <p:nvPr>
            <p:ph type="ctrTitle"/>
          </p:nvPr>
        </p:nvSpPr>
        <p:spPr>
          <a:xfrm>
            <a:off x="468313" y="620713"/>
            <a:ext cx="8207375" cy="1082675"/>
          </a:xfrm>
        </p:spPr>
        <p:txBody>
          <a:bodyPr/>
          <a:lstStyle>
            <a:lvl1pP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469900" y="1843088"/>
            <a:ext cx="8212138" cy="981075"/>
          </a:xfrm>
        </p:spPr>
        <p:txBody>
          <a:bodyPr/>
          <a:lstStyle>
            <a:lvl1pPr marL="0" indent="0">
              <a:buFontTx/>
              <a:buNone/>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5B106E36-FD25-4E2D-B0AA-010F637433A0}" type="datetimeFigureOut">
              <a:rPr lang="ru-RU" smtClean="0"/>
              <a:pPr/>
              <a:t>11.02.2022</a:t>
            </a:fld>
            <a:endParaRPr lang="ru-RU"/>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ru-RU"/>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725C68B6-61C2-468F-89AB-4B9F7531AA68}" type="slidenum">
              <a:rPr lang="ru-RU" smtClean="0"/>
              <a:pPr/>
              <a:t>‹#›</a:t>
            </a:fld>
            <a:endParaRPr lang="ru-RU"/>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Замещающая дата 3"/>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5" name="Замещающий нижний колонтитул 4"/>
          <p:cNvSpPr>
            <a:spLocks noGrp="1"/>
          </p:cNvSpPr>
          <p:nvPr>
            <p:ph type="ftr" sz="quarter" idx="11"/>
          </p:nvPr>
        </p:nvSpPr>
        <p:spPr/>
        <p:txBody>
          <a:bodyPr/>
          <a:lstStyle/>
          <a:p>
            <a:endParaRPr lang="ru-RU"/>
          </a:p>
        </p:txBody>
      </p:sp>
      <p:sp>
        <p:nvSpPr>
          <p:cNvPr id="6" name="Замещающий 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Замещающая дата 3"/>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5" name="Замещающий нижний колонтитул 4"/>
          <p:cNvSpPr>
            <a:spLocks noGrp="1"/>
          </p:cNvSpPr>
          <p:nvPr>
            <p:ph type="ftr" sz="quarter" idx="11"/>
          </p:nvPr>
        </p:nvSpPr>
        <p:spPr/>
        <p:txBody>
          <a:bodyPr/>
          <a:lstStyle/>
          <a:p>
            <a:endParaRPr lang="ru-RU"/>
          </a:p>
        </p:txBody>
      </p:sp>
      <p:sp>
        <p:nvSpPr>
          <p:cNvPr id="6" name="Замещающий 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Замещающая дата 3"/>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5" name="Замещающий нижний колонтитул 4"/>
          <p:cNvSpPr>
            <a:spLocks noGrp="1"/>
          </p:cNvSpPr>
          <p:nvPr>
            <p:ph type="ftr" sz="quarter" idx="11"/>
          </p:nvPr>
        </p:nvSpPr>
        <p:spPr/>
        <p:txBody>
          <a:bodyPr/>
          <a:lstStyle/>
          <a:p>
            <a:endParaRPr lang="ru-RU"/>
          </a:p>
        </p:txBody>
      </p:sp>
      <p:sp>
        <p:nvSpPr>
          <p:cNvPr id="6" name="Замещающий 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Замещающая дата 3"/>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5" name="Замещающий нижний колонтитул 4"/>
          <p:cNvSpPr>
            <a:spLocks noGrp="1"/>
          </p:cNvSpPr>
          <p:nvPr>
            <p:ph type="ftr" sz="quarter" idx="11"/>
          </p:nvPr>
        </p:nvSpPr>
        <p:spPr/>
        <p:txBody>
          <a:bodyPr/>
          <a:lstStyle/>
          <a:p>
            <a:endParaRPr lang="ru-RU"/>
          </a:p>
        </p:txBody>
      </p:sp>
      <p:sp>
        <p:nvSpPr>
          <p:cNvPr id="6" name="Замещающий 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Замещающая дата 4"/>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6" name="Замещающий нижний колонтитул 5"/>
          <p:cNvSpPr>
            <a:spLocks noGrp="1"/>
          </p:cNvSpPr>
          <p:nvPr>
            <p:ph type="ftr" sz="quarter" idx="11"/>
          </p:nvPr>
        </p:nvSpPr>
        <p:spPr/>
        <p:txBody>
          <a:bodyPr/>
          <a:lstStyle/>
          <a:p>
            <a:endParaRPr lang="ru-RU"/>
          </a:p>
        </p:txBody>
      </p:sp>
      <p:sp>
        <p:nvSpPr>
          <p:cNvPr id="7" name="Замещающий 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Замещающая дата 6"/>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8" name="Замещающий нижний колонтитул 7"/>
          <p:cNvSpPr>
            <a:spLocks noGrp="1"/>
          </p:cNvSpPr>
          <p:nvPr>
            <p:ph type="ftr" sz="quarter" idx="11"/>
          </p:nvPr>
        </p:nvSpPr>
        <p:spPr/>
        <p:txBody>
          <a:bodyPr/>
          <a:lstStyle/>
          <a:p>
            <a:endParaRPr lang="ru-RU"/>
          </a:p>
        </p:txBody>
      </p:sp>
      <p:sp>
        <p:nvSpPr>
          <p:cNvPr id="9" name="Замещающий 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Замещающая дата 2"/>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4" name="Замещающий нижний колонтитул 3"/>
          <p:cNvSpPr>
            <a:spLocks noGrp="1"/>
          </p:cNvSpPr>
          <p:nvPr>
            <p:ph type="ftr" sz="quarter" idx="11"/>
          </p:nvPr>
        </p:nvSpPr>
        <p:spPr/>
        <p:txBody>
          <a:bodyPr/>
          <a:lstStyle/>
          <a:p>
            <a:endParaRPr lang="ru-RU"/>
          </a:p>
        </p:txBody>
      </p:sp>
      <p:sp>
        <p:nvSpPr>
          <p:cNvPr id="5" name="Замещающий 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Замещающая дата 1"/>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3" name="Замещающий нижний колонтитул 2"/>
          <p:cNvSpPr>
            <a:spLocks noGrp="1"/>
          </p:cNvSpPr>
          <p:nvPr>
            <p:ph type="ftr" sz="quarter" idx="11"/>
          </p:nvPr>
        </p:nvSpPr>
        <p:spPr/>
        <p:txBody>
          <a:bodyPr/>
          <a:lstStyle/>
          <a:p>
            <a:endParaRPr lang="ru-RU"/>
          </a:p>
        </p:txBody>
      </p:sp>
      <p:sp>
        <p:nvSpPr>
          <p:cNvPr id="4" name="Замещающий 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Замещающая дата 4"/>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6" name="Замещающий нижний колонтитул 5"/>
          <p:cNvSpPr>
            <a:spLocks noGrp="1"/>
          </p:cNvSpPr>
          <p:nvPr>
            <p:ph type="ftr" sz="quarter" idx="11"/>
          </p:nvPr>
        </p:nvSpPr>
        <p:spPr/>
        <p:txBody>
          <a:bodyPr/>
          <a:lstStyle/>
          <a:p>
            <a:endParaRPr lang="ru-RU"/>
          </a:p>
        </p:txBody>
      </p:sp>
      <p:sp>
        <p:nvSpPr>
          <p:cNvPr id="7" name="Замещающий 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Замещающая дата 4"/>
          <p:cNvSpPr>
            <a:spLocks noGrp="1"/>
          </p:cNvSpPr>
          <p:nvPr>
            <p:ph type="dt" sz="half" idx="10"/>
          </p:nvPr>
        </p:nvSpPr>
        <p:spPr/>
        <p:txBody>
          <a:bodyPr/>
          <a:lstStyle/>
          <a:p>
            <a:fld id="{5B106E36-FD25-4E2D-B0AA-010F637433A0}" type="datetimeFigureOut">
              <a:rPr lang="ru-RU" smtClean="0"/>
              <a:pPr/>
              <a:t>11.02.2022</a:t>
            </a:fld>
            <a:endParaRPr lang="ru-RU"/>
          </a:p>
        </p:txBody>
      </p:sp>
      <p:sp>
        <p:nvSpPr>
          <p:cNvPr id="6" name="Замещающий нижний колонтитул 5"/>
          <p:cNvSpPr>
            <a:spLocks noGrp="1"/>
          </p:cNvSpPr>
          <p:nvPr>
            <p:ph type="ftr" sz="quarter" idx="11"/>
          </p:nvPr>
        </p:nvSpPr>
        <p:spPr/>
        <p:txBody>
          <a:bodyPr/>
          <a:lstStyle/>
          <a:p>
            <a:endParaRPr lang="ru-RU"/>
          </a:p>
        </p:txBody>
      </p:sp>
      <p:sp>
        <p:nvSpPr>
          <p:cNvPr id="7" name="Замещающий 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p:nvPicPr>
        <p:blipFill>
          <a:blip r:embed="rId13" cstate="print"/>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5B106E36-FD25-4E2D-B0AA-010F637433A0}" type="datetimeFigureOut">
              <a:rPr lang="ru-RU" smtClean="0"/>
              <a:pPr/>
              <a:t>11.02.2022</a:t>
            </a:fld>
            <a:endParaRPr lang="ru-RU"/>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ru-RU"/>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E4444"/>
            </a:gs>
            <a:gs pos="100000">
              <a:srgbClr val="832B2B"/>
            </a:gs>
          </a:gsLst>
          <a:lin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465" y="164465"/>
            <a:ext cx="8851265" cy="4848860"/>
          </a:xfrm>
        </p:spPr>
        <p:txBody>
          <a:bodyPr/>
          <a:lstStyle/>
          <a:p>
            <a:pPr algn="ctr"/>
            <a:r>
              <a:rPr lang="uk-UA" b="1" i="1" dirty="0"/>
              <a:t/>
            </a:r>
            <a:br>
              <a:rPr lang="uk-UA" b="1" i="1" dirty="0"/>
            </a:br>
            <a:r>
              <a:rPr lang="uk-UA" b="1" i="1" dirty="0"/>
              <a:t>        </a:t>
            </a:r>
            <a:r>
              <a:rPr lang="uk-UA" sz="4800" b="1" i="1" dirty="0">
                <a:ln/>
                <a:solidFill>
                  <a:schemeClr val="tx1"/>
                </a:solidFill>
                <a:effectLst>
                  <a:outerShdw blurRad="38100" dist="19050" dir="2700000" algn="tl" rotWithShape="0">
                    <a:schemeClr val="dk1">
                      <a:alpha val="40000"/>
                    </a:schemeClr>
                  </a:outerShdw>
                </a:effectLst>
              </a:rPr>
              <a:t>    </a:t>
            </a:r>
            <a:r>
              <a:rPr lang="uk-UA" sz="4800" dirty="0">
                <a:ln/>
                <a:solidFill>
                  <a:schemeClr val="tx1"/>
                </a:solidFill>
                <a:effectLst>
                  <a:outerShdw blurRad="38100" dist="19050" dir="2700000" algn="tl" rotWithShape="0">
                    <a:schemeClr val="dk1">
                      <a:alpha val="40000"/>
                    </a:schemeClr>
                  </a:outerShdw>
                </a:effectLst>
                <a:sym typeface="+mn-ea"/>
              </a:rPr>
              <a:t> </a:t>
            </a:r>
            <a:r>
              <a:rPr lang="uk-UA" sz="4800" dirty="0">
                <a:ln/>
                <a:solidFill>
                  <a:schemeClr val="tx1"/>
                </a:solidFill>
                <a:effectLst>
                  <a:outerShdw blurRad="38100" dist="19050" dir="2700000" algn="tl" rotWithShape="0">
                    <a:schemeClr val="dk1">
                      <a:alpha val="40000"/>
                    </a:schemeClr>
                  </a:outerShdw>
                </a:effectLst>
                <a:latin typeface="Arial Black" pitchFamily="34" charset="0"/>
                <a:sym typeface="+mn-ea"/>
              </a:rPr>
              <a:t>Кухня країн Прибалтики   </a:t>
            </a:r>
            <a:r>
              <a:rPr lang="uk-UA" dirty="0">
                <a:effectLst>
                  <a:outerShdw blurRad="38100" dist="19050" dir="2700000" algn="tl" rotWithShape="0">
                    <a:schemeClr val="dk1">
                      <a:alpha val="40000"/>
                    </a:schemeClr>
                  </a:outerShdw>
                </a:effectLst>
                <a:latin typeface="Arial Black" pitchFamily="34" charset="0"/>
                <a:sym typeface="+mn-ea"/>
              </a:rPr>
              <a:t>                                </a:t>
            </a:r>
            <a:r>
              <a:rPr lang="uk-UA" dirty="0"/>
              <a:t/>
            </a:r>
            <a:br>
              <a:rPr lang="uk-UA" dirty="0"/>
            </a:br>
            <a:r>
              <a:rPr lang="uk-UA" dirty="0"/>
              <a:t/>
            </a:r>
            <a:br>
              <a:rPr lang="uk-UA" dirty="0"/>
            </a:br>
            <a:r>
              <a:rPr lang="uk-UA" dirty="0"/>
              <a:t/>
            </a:r>
            <a:br>
              <a:rPr lang="uk-UA" dirty="0"/>
            </a:br>
            <a:r>
              <a:rPr lang="uk-UA" dirty="0"/>
              <a:t/>
            </a:r>
            <a:br>
              <a:rPr lang="uk-UA" dirty="0"/>
            </a:br>
            <a:r>
              <a:rPr lang="uk-UA" dirty="0"/>
              <a:t>                              </a:t>
            </a:r>
            <a:r>
              <a:rPr lang="uk-UA" dirty="0" smtClean="0">
                <a:ln/>
                <a:solidFill>
                  <a:schemeClr val="tx1"/>
                </a:solidFill>
                <a:effectLst>
                  <a:outerShdw blurRad="38100" dist="19050" dir="2700000" algn="tl" rotWithShape="0">
                    <a:schemeClr val="dk1">
                      <a:alpha val="40000"/>
                    </a:schemeClr>
                  </a:outerShdw>
                </a:effectLst>
              </a:rPr>
              <a:t> </a:t>
            </a:r>
            <a:r>
              <a:rPr lang="uk-UA" dirty="0">
                <a:ln/>
                <a:solidFill>
                  <a:schemeClr val="tx1"/>
                </a:solidFill>
                <a:effectLst>
                  <a:outerShdw blurRad="38100" dist="19050" dir="2700000" algn="tl" rotWithShape="0">
                    <a:schemeClr val="dk1">
                      <a:alpha val="40000"/>
                    </a:schemeClr>
                  </a:outerShdw>
                </a:effectLst>
              </a:rPr>
              <a:t/>
            </a:r>
            <a:br>
              <a:rPr lang="uk-UA" dirty="0">
                <a:ln/>
                <a:solidFill>
                  <a:schemeClr val="tx1"/>
                </a:solidFill>
                <a:effectLst>
                  <a:outerShdw blurRad="38100" dist="19050" dir="2700000" algn="tl" rotWithShape="0">
                    <a:schemeClr val="dk1">
                      <a:alpha val="40000"/>
                    </a:schemeClr>
                  </a:outerShdw>
                </a:effectLst>
              </a:rPr>
            </a:br>
            <a:r>
              <a:rPr lang="uk-UA" dirty="0">
                <a:ln/>
                <a:solidFill>
                  <a:schemeClr val="tx1"/>
                </a:solidFill>
                <a:effectLst>
                  <a:outerShdw blurRad="38100" dist="19050" dir="2700000" algn="tl" rotWithShape="0">
                    <a:schemeClr val="dk1">
                      <a:alpha val="40000"/>
                    </a:schemeClr>
                  </a:outerShdw>
                </a:effectLst>
              </a:rPr>
              <a:t>                                            </a:t>
            </a:r>
            <a:br>
              <a:rPr lang="uk-UA" dirty="0">
                <a:ln/>
                <a:solidFill>
                  <a:schemeClr val="tx1"/>
                </a:solidFill>
                <a:effectLst>
                  <a:outerShdw blurRad="38100" dist="19050" dir="2700000" algn="tl" rotWithShape="0">
                    <a:schemeClr val="dk1">
                      <a:alpha val="40000"/>
                    </a:schemeClr>
                  </a:outerShdw>
                </a:effectLst>
              </a:rPr>
            </a:br>
            <a:r>
              <a:rPr lang="uk-UA" dirty="0">
                <a:ln/>
                <a:solidFill>
                  <a:schemeClr val="tx1"/>
                </a:solidFill>
                <a:effectLst>
                  <a:outerShdw blurRad="38100" dist="19050" dir="2700000" algn="tl" rotWithShape="0">
                    <a:schemeClr val="dk1">
                      <a:alpha val="40000"/>
                    </a:schemeClr>
                  </a:outerShdw>
                </a:effectLst>
              </a:rPr>
              <a:t>                              </a:t>
            </a:r>
            <a:endParaRPr lang="uk-UA" altLang="ru-RU" dirty="0">
              <a:ln/>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465754"/>
          </a:xfrm>
        </p:spPr>
        <p:txBody>
          <a:bodyPr>
            <a:normAutofit fontScale="90000"/>
            <a:scene3d>
              <a:camera prst="orthographicFront"/>
              <a:lightRig rig="threePt" dir="t"/>
            </a:scene3d>
          </a:bodyPr>
          <a:lstStyle/>
          <a:p>
            <a:pPr algn="ctr"/>
            <a:r>
              <a:rPr lang="ru-RU" dirty="0"/>
              <a:t/>
            </a:r>
            <a:br>
              <a:rPr lang="ru-RU" dirty="0"/>
            </a:br>
            <a:r>
              <a:rPr lang="ru-RU" b="0" dirty="0" err="1">
                <a:solidFill>
                  <a:schemeClr val="tx1"/>
                </a:solidFill>
                <a:effectLst>
                  <a:outerShdw blurRad="38100" dist="19050" dir="2700000" algn="tl" rotWithShape="0">
                    <a:schemeClr val="dk1">
                      <a:alpha val="40000"/>
                    </a:schemeClr>
                  </a:outerShdw>
                </a:effectLst>
              </a:rPr>
              <a:t>Естонська</a:t>
            </a:r>
            <a:r>
              <a:rPr lang="ru-RU" b="0" dirty="0">
                <a:solidFill>
                  <a:schemeClr val="tx1"/>
                </a:solidFill>
                <a:effectLst>
                  <a:outerShdw blurRad="38100" dist="19050" dir="2700000" algn="tl" rotWithShape="0">
                    <a:schemeClr val="dk1">
                      <a:alpha val="40000"/>
                    </a:schemeClr>
                  </a:outerShdw>
                </a:effectLst>
              </a:rPr>
              <a:t> кухня</a:t>
            </a:r>
          </a:p>
        </p:txBody>
      </p:sp>
      <p:sp>
        <p:nvSpPr>
          <p:cNvPr id="21505" name="Rectangle 1"/>
          <p:cNvSpPr>
            <a:spLocks noChangeArrowheads="1"/>
          </p:cNvSpPr>
          <p:nvPr/>
        </p:nvSpPr>
        <p:spPr bwMode="auto">
          <a:xfrm>
            <a:off x="0" y="0"/>
            <a:ext cx="65" cy="276999"/>
          </a:xfrm>
          <a:prstGeom prst="rect">
            <a:avLst/>
          </a:prstGeom>
          <a:solidFill>
            <a:srgbClr val="FFFFFF"/>
          </a:solidFill>
          <a:ln w="9525">
            <a:noFill/>
            <a:miter lim="800000"/>
          </a:ln>
          <a:effectLst/>
        </p:spPr>
        <p:txBody>
          <a:bodyPr vert="horz" wrap="none" lIns="0" tIns="0" rIns="0" bIns="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uk-UA"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9" name="Прямоугольник 8"/>
          <p:cNvSpPr/>
          <p:nvPr/>
        </p:nvSpPr>
        <p:spPr>
          <a:xfrm>
            <a:off x="2714612" y="1571612"/>
            <a:ext cx="6286528" cy="4154170"/>
          </a:xfrm>
          <a:prstGeom prst="rect">
            <a:avLst/>
          </a:prstGeom>
        </p:spPr>
        <p:txBody>
          <a:bodyPr wrap="square">
            <a:spAutoFit/>
          </a:bodyPr>
          <a:lstStyle/>
          <a:p>
            <a:pPr lvl="0" fontAlgn="base">
              <a:spcBef>
                <a:spcPct val="0"/>
              </a:spcBef>
              <a:spcAft>
                <a:spcPct val="0"/>
              </a:spcAft>
            </a:pPr>
            <a:r>
              <a:rPr lang="uk-UA" sz="2200" dirty="0">
                <a:solidFill>
                  <a:schemeClr val="tx1"/>
                </a:solidFill>
                <a:effectLst>
                  <a:outerShdw blurRad="38100" dist="19050" dir="2700000" algn="tl" rotWithShape="0">
                    <a:schemeClr val="dk1">
                      <a:alpha val="40000"/>
                    </a:schemeClr>
                  </a:outerShdw>
                </a:effectLst>
                <a:latin typeface="Calibri Light" panose="020F0302020204030204" pitchFamily="34" charset="0"/>
                <a:cs typeface="Arial" panose="020B0604020202020204" pitchFamily="34" charset="0"/>
              </a:rPr>
              <a:t>Естонська кухня завжди вважалася поживною, смачною і натуральної.Проте, більшою розмаїтістю і вишуканістю страв естонська кухня ніколи не відрізнялася. Основу національної естонської кухні складають прості ситні блюда з м'яса, риби, хліба і овочів. Багато естонські страви нагадують прості «селянські» частування.</a:t>
            </a:r>
          </a:p>
          <a:p>
            <a:pPr lvl="0" fontAlgn="base">
              <a:spcBef>
                <a:spcPct val="0"/>
              </a:spcBef>
              <a:spcAft>
                <a:spcPct val="0"/>
              </a:spcAft>
            </a:pPr>
            <a:r>
              <a:rPr lang="uk-UA" sz="2200" dirty="0">
                <a:solidFill>
                  <a:schemeClr val="tx1"/>
                </a:solidFill>
                <a:effectLst>
                  <a:outerShdw blurRad="38100" dist="19050" dir="2700000" algn="tl" rotWithShape="0">
                    <a:schemeClr val="dk1">
                      <a:alpha val="40000"/>
                    </a:schemeClr>
                  </a:outerShdw>
                </a:effectLst>
                <a:latin typeface="Calibri Light" panose="020F0302020204030204" pitchFamily="34" charset="0"/>
                <a:cs typeface="Arial" panose="020B0604020202020204" pitchFamily="34" charset="0"/>
              </a:rPr>
              <a:t>  Великий вплив на формування кулінарних традицій в Естонії надали національні кухні Швеції і Німеччини. У радянські часи естонські гастрономічні традиції підпали під вплив російської, кавказької і середньоазіатської кухні. </a:t>
            </a:r>
          </a:p>
        </p:txBody>
      </p:sp>
      <p:pic>
        <p:nvPicPr>
          <p:cNvPr id="73730" name="Picture 2" descr="http://book-free.net/_ld/2/09829090.jpg"/>
          <p:cNvPicPr>
            <a:picLocks noChangeAspect="1" noChangeArrowheads="1"/>
          </p:cNvPicPr>
          <p:nvPr/>
        </p:nvPicPr>
        <p:blipFill>
          <a:blip r:embed="rId3" cstate="print"/>
          <a:srcRect/>
          <a:stretch>
            <a:fillRect/>
          </a:stretch>
        </p:blipFill>
        <p:spPr bwMode="auto">
          <a:xfrm>
            <a:off x="285720" y="1643050"/>
            <a:ext cx="2217777" cy="1485911"/>
          </a:xfrm>
          <a:prstGeom prst="rect">
            <a:avLst/>
          </a:prstGeom>
          <a:noFill/>
        </p:spPr>
      </p:pic>
      <p:pic>
        <p:nvPicPr>
          <p:cNvPr id="73732" name="Picture 4" descr="http://xn--80al2h.in.ua/images/recipe/small/%D1%84%D0%BE%D1%80%D0%B5%D0%BB%D1%8C-%D0%B7%D1%81%D0%B5%D1%80%D0%B1%D1%81%D1%8C%D0%BA%D0%B8.jpg"/>
          <p:cNvPicPr>
            <a:picLocks noChangeAspect="1" noChangeArrowheads="1"/>
          </p:cNvPicPr>
          <p:nvPr/>
        </p:nvPicPr>
        <p:blipFill>
          <a:blip r:embed="rId4" cstate="print"/>
          <a:srcRect/>
          <a:stretch>
            <a:fillRect/>
          </a:stretch>
        </p:blipFill>
        <p:spPr bwMode="auto">
          <a:xfrm>
            <a:off x="285720" y="3214686"/>
            <a:ext cx="2249253" cy="3167053"/>
          </a:xfrm>
          <a:prstGeom prst="rect">
            <a:avLst/>
          </a:prstGeom>
          <a:noFill/>
        </p:spPr>
      </p:pic>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7790"/>
            <a:ext cx="8229600" cy="1109345"/>
          </a:xfrm>
        </p:spPr>
        <p:txBody>
          <a:bodyPr/>
          <a:lstStyle/>
          <a:p>
            <a:r>
              <a:rPr lang="uk-UA" altLang="ru-RU" dirty="0" err="1">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 </a:t>
            </a:r>
            <a:br>
              <a:rPr lang="uk-UA" altLang="ru-RU" dirty="0" err="1">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br>
            <a:r>
              <a:rPr lang="uk-UA" altLang="ru-RU" dirty="0" err="1">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Н</a:t>
            </a:r>
            <a:r>
              <a:rPr lang="ru-RU" dirty="0" err="1">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аціональн</a:t>
            </a:r>
            <a:r>
              <a:rPr lang="uk-UA" altLang="ru-RU" dirty="0" err="1">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а</a:t>
            </a:r>
            <a:r>
              <a:rPr lang="ru-RU" dirty="0">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 </a:t>
            </a:r>
            <a:r>
              <a:rPr lang="ru-RU" dirty="0" err="1">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кухн</a:t>
            </a:r>
            <a:r>
              <a:rPr lang="uk-UA" altLang="ru-RU" dirty="0" err="1">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я</a:t>
            </a:r>
            <a:r>
              <a:rPr lang="ru-RU" dirty="0">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 </a:t>
            </a:r>
            <a:r>
              <a:rPr lang="ru-RU" dirty="0" err="1">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sym typeface="+mn-ea"/>
              </a:rPr>
              <a:t>Естонії</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t/>
            </a:r>
            <a:b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br>
            <a:endParaRPr lang="ru-RU" altLang="en-US"/>
          </a:p>
        </p:txBody>
      </p:sp>
      <p:sp>
        <p:nvSpPr>
          <p:cNvPr id="3" name="Замещающее содержимое 2"/>
          <p:cNvSpPr>
            <a:spLocks noGrp="1"/>
          </p:cNvSpPr>
          <p:nvPr>
            <p:ph idx="1"/>
          </p:nvPr>
        </p:nvSpPr>
        <p:spPr/>
        <p:txBody>
          <a:bodyPr/>
          <a:lstStyle/>
          <a:p>
            <a:r>
              <a:rPr lang="ru-RU" altLang="en-US" sz="1800">
                <a:ln/>
                <a:solidFill>
                  <a:schemeClr val="tx1"/>
                </a:solidFill>
                <a:effectLst>
                  <a:outerShdw blurRad="38100" dist="19050" dir="2700000" algn="tl" rotWithShape="0">
                    <a:schemeClr val="dk1">
                      <a:alpha val="40000"/>
                    </a:schemeClr>
                  </a:outerShdw>
                </a:effectLst>
              </a:rPr>
              <a:t>Есто́нська ку́хня (ест. Eesti köök — ощадлива, проста і прагматична. Національні естонські страви незвичайні для кожного, хто вперше їх спробує. Такі народні страви, як, наприклад, кама, приготовлена з борошна жита, гороху, пшениці та ячменю, уживана з молоком чи кисляком, гороховий суп з перловою крупою, кров'яна ковбаса з брусничним варенням, запечена свинина з цибульним соусом і маринованим гарбузом, естонський чорний хліб і маринована кілька користаються великою популярністю в Естонії. Тут не бояться поєднувати молоко з горохом чи рибою. У підсумку виходить дуже апетитна і безпечна для шлунка страва.Кулінарні традиції Естонії пройшли довгий і цікавий шлях. Вони склалися під впливом німецької, шведської і слов'янської культур. Але, попри це, естонська кухня зберегла національну своєрідність.Більшість страв готують без пряних добавок і приправ. Смакова гама естонської кухні досить обмежена вона виразно-прісна, її смак м'який, ніжний, стриманий, природний, її основний аромат — молочний, переважний навіть у рибних і солодких стравах. Як і у всіх мешканців Балтії, в естонців помітну роль грають холодний стіл, молочні й м'ясні супи, кашкоподібні овочево-зернові страві, риба у всіх видах і ситні (завжди з борошном, крупами й крохмалем) солодкі страва.</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14282" y="3429000"/>
            <a:ext cx="6357982" cy="1754326"/>
          </a:xfrm>
          <a:prstGeom prst="rect">
            <a:avLst/>
          </a:prstGeom>
        </p:spPr>
        <p:txBody>
          <a:bodyPr wrap="square">
            <a:spAutoFit/>
          </a:bodyPr>
          <a:lstStyle/>
          <a:p>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У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раціоні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естонців</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постійно</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присутні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молоко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кисле</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молоко</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молочні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каші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йогурти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p>
          <a:p>
            <a:endPar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endParaRPr>
          </a:p>
          <a:p>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Особливою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популярністю</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в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естонській</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кухні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користуються</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молочні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супи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У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куховарських</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книгах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можна</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знайти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більш</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20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різних</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рецептів</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молочних</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супів</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p>
        </p:txBody>
      </p:sp>
      <p:sp>
        <p:nvSpPr>
          <p:cNvPr id="9" name="Прямоугольник 8"/>
          <p:cNvSpPr/>
          <p:nvPr/>
        </p:nvSpPr>
        <p:spPr>
          <a:xfrm>
            <a:off x="300081" y="471467"/>
            <a:ext cx="6184900" cy="583565"/>
          </a:xfrm>
          <a:prstGeom prst="rect">
            <a:avLst/>
          </a:prstGeom>
        </p:spPr>
        <p:txBody>
          <a:bodyPr wrap="none">
            <a:spAutoFit/>
            <a:scene3d>
              <a:camera prst="orthographicFront"/>
              <a:lightRig rig="threePt" dir="t"/>
            </a:scene3d>
          </a:bodyPr>
          <a:lstStyle/>
          <a:p>
            <a:pPr algn="ctr"/>
            <a:r>
              <a:rPr lang="ru-RU" sz="3200" dirty="0" err="1">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t>Традиції</a:t>
            </a:r>
            <a:r>
              <a:rPr lang="ru-RU" sz="3200" dirty="0">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t>  </a:t>
            </a:r>
            <a:r>
              <a:rPr lang="ru-RU" sz="3200" dirty="0" err="1">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t>національної</a:t>
            </a:r>
            <a:r>
              <a:rPr lang="ru-RU" sz="3200" dirty="0">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t> </a:t>
            </a:r>
            <a:r>
              <a:rPr lang="ru-RU" sz="3200" dirty="0" err="1">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t>кухні</a:t>
            </a:r>
            <a:r>
              <a:rPr lang="ru-RU" sz="3200" dirty="0">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t> </a:t>
            </a:r>
            <a:r>
              <a:rPr lang="ru-RU" sz="3200" dirty="0" err="1">
                <a:solidFill>
                  <a:schemeClr val="tx1"/>
                </a:solidFill>
                <a:effectLst>
                  <a:outerShdw blurRad="38100" dist="19050" dir="2700000" algn="tl" rotWithShape="0">
                    <a:schemeClr val="dk1">
                      <a:alpha val="40000"/>
                    </a:schemeClr>
                  </a:outerShdw>
                </a:effectLst>
                <a:latin typeface="Calibri Light" panose="020F0302020204030204" pitchFamily="34" charset="0"/>
                <a:ea typeface="Kozuka Mincho Pr6N L" pitchFamily="18" charset="-128"/>
              </a:rPr>
              <a:t>Естонії</a:t>
            </a:r>
          </a:p>
        </p:txBody>
      </p:sp>
      <p:sp>
        <p:nvSpPr>
          <p:cNvPr id="10" name="Прямоугольник 9"/>
          <p:cNvSpPr/>
          <p:nvPr/>
        </p:nvSpPr>
        <p:spPr>
          <a:xfrm>
            <a:off x="214282" y="1054721"/>
            <a:ext cx="8929718" cy="2031325"/>
          </a:xfrm>
          <a:prstGeom prst="rect">
            <a:avLst/>
          </a:prstGeom>
        </p:spPr>
        <p:txBody>
          <a:bodyPr wrap="square">
            <a:spAutoFit/>
          </a:bodyPr>
          <a:lstStyle/>
          <a:p>
            <a:r>
              <a:rPr lang="ru-RU" dirty="0" err="1">
                <a:latin typeface="Calibri Light" panose="020F0302020204030204" pitchFamily="34" charset="0"/>
              </a:rPr>
              <a:t>Відмінною</a:t>
            </a:r>
            <a:r>
              <a:rPr lang="ru-RU" dirty="0">
                <a:latin typeface="Calibri Light" panose="020F0302020204030204" pitchFamily="34" charset="0"/>
              </a:rPr>
              <a:t> </a:t>
            </a:r>
            <a:r>
              <a:rPr lang="ru-RU" dirty="0" err="1">
                <a:latin typeface="Calibri Light" panose="020F0302020204030204" pitchFamily="34" charset="0"/>
              </a:rPr>
              <a:t>особливістю</a:t>
            </a:r>
            <a:r>
              <a:rPr lang="ru-RU" dirty="0">
                <a:latin typeface="Calibri Light" panose="020F0302020204030204" pitchFamily="34" charset="0"/>
              </a:rPr>
              <a:t> </a:t>
            </a:r>
            <a:r>
              <a:rPr lang="ru-RU" dirty="0" err="1">
                <a:latin typeface="Calibri Light" panose="020F0302020204030204" pitchFamily="34" charset="0"/>
              </a:rPr>
              <a:t>естонської</a:t>
            </a:r>
            <a:r>
              <a:rPr lang="ru-RU" dirty="0">
                <a:latin typeface="Calibri Light" panose="020F0302020204030204" pitchFamily="34" charset="0"/>
              </a:rPr>
              <a:t> </a:t>
            </a:r>
            <a:r>
              <a:rPr lang="ru-RU" dirty="0" err="1">
                <a:latin typeface="Calibri Light" panose="020F0302020204030204" pitchFamily="34" charset="0"/>
              </a:rPr>
              <a:t>кухні</a:t>
            </a:r>
            <a:r>
              <a:rPr lang="ru-RU" dirty="0">
                <a:latin typeface="Calibri Light" panose="020F0302020204030204" pitchFamily="34" charset="0"/>
              </a:rPr>
              <a:t> </a:t>
            </a:r>
            <a:r>
              <a:rPr lang="ru-RU" dirty="0" err="1">
                <a:latin typeface="Calibri Light" panose="020F0302020204030204" pitchFamily="34" charset="0"/>
              </a:rPr>
              <a:t>є</a:t>
            </a:r>
            <a:r>
              <a:rPr lang="ru-RU" dirty="0">
                <a:latin typeface="Calibri Light" panose="020F0302020204030204" pitchFamily="34" charset="0"/>
              </a:rPr>
              <a:t> невелика </a:t>
            </a:r>
            <a:r>
              <a:rPr lang="ru-RU" dirty="0" err="1">
                <a:latin typeface="Calibri Light" panose="020F0302020204030204" pitchFamily="34" charset="0"/>
              </a:rPr>
              <a:t>кількість</a:t>
            </a:r>
            <a:r>
              <a:rPr lang="ru-RU" dirty="0">
                <a:latin typeface="Calibri Light" panose="020F0302020204030204" pitchFamily="34" charset="0"/>
              </a:rPr>
              <a:t> </a:t>
            </a:r>
            <a:r>
              <a:rPr lang="ru-RU" dirty="0" err="1">
                <a:latin typeface="Calibri Light" panose="020F0302020204030204" pitchFamily="34" charset="0"/>
              </a:rPr>
              <a:t>спецій</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приправ. </a:t>
            </a:r>
            <a:r>
              <a:rPr lang="ru-RU" dirty="0" err="1">
                <a:latin typeface="Calibri Light" panose="020F0302020204030204" pitchFamily="34" charset="0"/>
              </a:rPr>
              <a:t>Найбільш</a:t>
            </a:r>
            <a:r>
              <a:rPr lang="ru-RU" dirty="0">
                <a:latin typeface="Calibri Light" panose="020F0302020204030204" pitchFamily="34" charset="0"/>
              </a:rPr>
              <a:t> </a:t>
            </a:r>
            <a:r>
              <a:rPr lang="ru-RU" dirty="0" err="1">
                <a:latin typeface="Calibri Light" panose="020F0302020204030204" pitchFamily="34" charset="0"/>
              </a:rPr>
              <a:t>поширеними</a:t>
            </a:r>
            <a:r>
              <a:rPr lang="ru-RU" dirty="0">
                <a:latin typeface="Calibri Light" panose="020F0302020204030204" pitchFamily="34" charset="0"/>
              </a:rPr>
              <a:t> приправами в </a:t>
            </a:r>
            <a:r>
              <a:rPr lang="ru-RU" dirty="0" err="1">
                <a:latin typeface="Calibri Light" panose="020F0302020204030204" pitchFamily="34" charset="0"/>
              </a:rPr>
              <a:t>Естонії</a:t>
            </a:r>
            <a:r>
              <a:rPr lang="ru-RU" dirty="0">
                <a:latin typeface="Calibri Light" panose="020F0302020204030204" pitchFamily="34" charset="0"/>
              </a:rPr>
              <a:t> </a:t>
            </a:r>
            <a:r>
              <a:rPr lang="ru-RU" dirty="0" err="1">
                <a:latin typeface="Calibri Light" panose="020F0302020204030204" pitchFamily="34" charset="0"/>
              </a:rPr>
              <a:t>є</a:t>
            </a:r>
            <a:r>
              <a:rPr lang="ru-RU" dirty="0">
                <a:latin typeface="Calibri Light" panose="020F0302020204030204" pitchFamily="34" charset="0"/>
              </a:rPr>
              <a:t> </a:t>
            </a:r>
            <a:r>
              <a:rPr lang="ru-RU" dirty="0" err="1">
                <a:latin typeface="Calibri Light" panose="020F0302020204030204" pitchFamily="34" charset="0"/>
              </a:rPr>
              <a:t>сіль</a:t>
            </a:r>
            <a:r>
              <a:rPr lang="ru-RU" dirty="0">
                <a:latin typeface="Calibri Light" panose="020F0302020204030204" pitchFamily="34" charset="0"/>
              </a:rPr>
              <a:t>, </a:t>
            </a:r>
            <a:r>
              <a:rPr lang="ru-RU" dirty="0" err="1">
                <a:latin typeface="Calibri Light" panose="020F0302020204030204" pitchFamily="34" charset="0"/>
              </a:rPr>
              <a:t>перець</a:t>
            </a:r>
            <a:r>
              <a:rPr lang="ru-RU" dirty="0">
                <a:latin typeface="Calibri Light" panose="020F0302020204030204" pitchFamily="34" charset="0"/>
              </a:rPr>
              <a:t>, </a:t>
            </a:r>
            <a:r>
              <a:rPr lang="ru-RU" dirty="0" err="1">
                <a:latin typeface="Calibri Light" panose="020F0302020204030204" pitchFamily="34" charset="0"/>
              </a:rPr>
              <a:t>кмин</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майоран. При </a:t>
            </a:r>
            <a:r>
              <a:rPr lang="ru-RU" dirty="0" err="1">
                <a:latin typeface="Calibri Light" panose="020F0302020204030204" pitchFamily="34" charset="0"/>
              </a:rPr>
              <a:t>приготуванні</a:t>
            </a:r>
            <a:r>
              <a:rPr lang="ru-RU" dirty="0">
                <a:latin typeface="Calibri Light" panose="020F0302020204030204" pitchFamily="34" charset="0"/>
              </a:rPr>
              <a:t> </a:t>
            </a:r>
            <a:r>
              <a:rPr lang="ru-RU" dirty="0" err="1">
                <a:latin typeface="Calibri Light" panose="020F0302020204030204" pitchFamily="34" charset="0"/>
              </a:rPr>
              <a:t>більшості</a:t>
            </a:r>
            <a:r>
              <a:rPr lang="ru-RU" dirty="0">
                <a:latin typeface="Calibri Light" panose="020F0302020204030204" pitchFamily="34" charset="0"/>
              </a:rPr>
              <a:t> </a:t>
            </a:r>
            <a:r>
              <a:rPr lang="ru-RU" dirty="0" err="1">
                <a:latin typeface="Calibri Light" panose="020F0302020204030204" pitchFamily="34" charset="0"/>
              </a:rPr>
              <a:t>страв</a:t>
            </a:r>
            <a:r>
              <a:rPr lang="ru-RU" dirty="0">
                <a:latin typeface="Calibri Light" panose="020F0302020204030204" pitchFamily="34" charset="0"/>
              </a:rPr>
              <a:t> </a:t>
            </a:r>
            <a:r>
              <a:rPr lang="ru-RU" dirty="0" err="1">
                <a:latin typeface="Calibri Light" panose="020F0302020204030204" pitchFamily="34" charset="0"/>
              </a:rPr>
              <a:t>використовуються</a:t>
            </a:r>
            <a:r>
              <a:rPr lang="ru-RU" dirty="0">
                <a:latin typeface="Calibri Light" panose="020F0302020204030204" pitchFamily="34" charset="0"/>
              </a:rPr>
              <a:t> </a:t>
            </a:r>
            <a:r>
              <a:rPr lang="ru-RU" dirty="0" err="1">
                <a:latin typeface="Calibri Light" panose="020F0302020204030204" pitchFamily="34" charset="0"/>
              </a:rPr>
              <a:t>такі</a:t>
            </a:r>
            <a:r>
              <a:rPr lang="ru-RU" dirty="0">
                <a:latin typeface="Calibri Light" panose="020F0302020204030204" pitchFamily="34" charset="0"/>
              </a:rPr>
              <a:t> </a:t>
            </a:r>
            <a:r>
              <a:rPr lang="ru-RU" dirty="0" err="1">
                <a:latin typeface="Calibri Light" panose="020F0302020204030204" pitchFamily="34" charset="0"/>
              </a:rPr>
              <a:t>способи</a:t>
            </a:r>
            <a:r>
              <a:rPr lang="ru-RU" dirty="0">
                <a:latin typeface="Calibri Light" panose="020F0302020204030204" pitchFamily="34" charset="0"/>
              </a:rPr>
              <a:t> </a:t>
            </a:r>
            <a:r>
              <a:rPr lang="ru-RU" dirty="0" err="1">
                <a:latin typeface="Calibri Light" panose="020F0302020204030204" pitchFamily="34" charset="0"/>
              </a:rPr>
              <a:t>обробки</a:t>
            </a:r>
            <a:r>
              <a:rPr lang="ru-RU" dirty="0">
                <a:latin typeface="Calibri Light" panose="020F0302020204030204" pitchFamily="34" charset="0"/>
              </a:rPr>
              <a:t> </a:t>
            </a:r>
            <a:r>
              <a:rPr lang="ru-RU" dirty="0" err="1">
                <a:latin typeface="Calibri Light" panose="020F0302020204030204" pitchFamily="34" charset="0"/>
              </a:rPr>
              <a:t>їжі</a:t>
            </a:r>
            <a:r>
              <a:rPr lang="ru-RU" dirty="0">
                <a:latin typeface="Calibri Light" panose="020F0302020204030204" pitchFamily="34" charset="0"/>
              </a:rPr>
              <a:t>, як </a:t>
            </a:r>
            <a:r>
              <a:rPr lang="ru-RU" dirty="0" err="1">
                <a:latin typeface="Calibri Light" panose="020F0302020204030204" pitchFamily="34" charset="0"/>
              </a:rPr>
              <a:t>варіння</a:t>
            </a:r>
            <a:r>
              <a:rPr lang="ru-RU" dirty="0">
                <a:latin typeface="Calibri Light" panose="020F0302020204030204" pitchFamily="34" charset="0"/>
              </a:rPr>
              <a:t> в </a:t>
            </a:r>
            <a:r>
              <a:rPr lang="ru-RU" dirty="0" err="1">
                <a:latin typeface="Calibri Light" panose="020F0302020204030204" pitchFamily="34" charset="0"/>
              </a:rPr>
              <a:t>бульйоні</a:t>
            </a:r>
            <a:r>
              <a:rPr lang="ru-RU" dirty="0">
                <a:latin typeface="Calibri Light" panose="020F0302020204030204" pitchFamily="34" charset="0"/>
              </a:rPr>
              <a:t> </a:t>
            </a:r>
            <a:r>
              <a:rPr lang="ru-RU" dirty="0" err="1">
                <a:latin typeface="Calibri Light" panose="020F0302020204030204" pitchFamily="34" charset="0"/>
              </a:rPr>
              <a:t>або</a:t>
            </a:r>
            <a:r>
              <a:rPr lang="ru-RU" dirty="0">
                <a:latin typeface="Calibri Light" panose="020F0302020204030204" pitchFamily="34" charset="0"/>
              </a:rPr>
              <a:t> </a:t>
            </a:r>
            <a:r>
              <a:rPr lang="ru-RU" dirty="0" err="1">
                <a:latin typeface="Calibri Light" panose="020F0302020204030204" pitchFamily="34" charset="0"/>
              </a:rPr>
              <a:t>іншої</a:t>
            </a:r>
            <a:r>
              <a:rPr lang="ru-RU" dirty="0">
                <a:latin typeface="Calibri Light" panose="020F0302020204030204" pitchFamily="34" charset="0"/>
              </a:rPr>
              <a:t> </a:t>
            </a:r>
            <a:r>
              <a:rPr lang="ru-RU" dirty="0" err="1">
                <a:latin typeface="Calibri Light" panose="020F0302020204030204" pitchFamily="34" charset="0"/>
              </a:rPr>
              <a:t>рідини</a:t>
            </a:r>
            <a:r>
              <a:rPr lang="ru-RU" dirty="0">
                <a:latin typeface="Calibri Light" panose="020F0302020204030204" pitchFamily="34" charset="0"/>
              </a:rPr>
              <a:t>. Жарка </a:t>
            </a:r>
            <a:r>
              <a:rPr lang="ru-RU" dirty="0" err="1">
                <a:latin typeface="Calibri Light" panose="020F0302020204030204" pitchFamily="34" charset="0"/>
              </a:rPr>
              <a:t>овочів</a:t>
            </a:r>
            <a:r>
              <a:rPr lang="ru-RU" dirty="0">
                <a:latin typeface="Calibri Light" panose="020F0302020204030204" pitchFamily="34" charset="0"/>
              </a:rPr>
              <a:t>, </a:t>
            </a:r>
            <a:r>
              <a:rPr lang="ru-RU" dirty="0" err="1">
                <a:latin typeface="Calibri Light" panose="020F0302020204030204" pitchFamily="34" charset="0"/>
              </a:rPr>
              <a:t>м'яса</a:t>
            </a:r>
            <a:r>
              <a:rPr lang="ru-RU" dirty="0">
                <a:latin typeface="Calibri Light" panose="020F0302020204030204" pitchFamily="34" charset="0"/>
              </a:rPr>
              <a:t> та </a:t>
            </a:r>
            <a:r>
              <a:rPr lang="ru-RU" dirty="0" err="1">
                <a:latin typeface="Calibri Light" panose="020F0302020204030204" pitchFamily="34" charset="0"/>
              </a:rPr>
              <a:t>інших</a:t>
            </a:r>
            <a:r>
              <a:rPr lang="ru-RU" dirty="0">
                <a:latin typeface="Calibri Light" panose="020F0302020204030204" pitchFamily="34" charset="0"/>
              </a:rPr>
              <a:t> </a:t>
            </a:r>
            <a:r>
              <a:rPr lang="ru-RU" dirty="0" err="1">
                <a:latin typeface="Calibri Light" panose="020F0302020204030204" pitchFamily="34" charset="0"/>
              </a:rPr>
              <a:t>продуктів</a:t>
            </a:r>
            <a:r>
              <a:rPr lang="ru-RU" dirty="0">
                <a:latin typeface="Calibri Light" panose="020F0302020204030204" pitchFamily="34" charset="0"/>
              </a:rPr>
              <a:t> в </a:t>
            </a:r>
            <a:r>
              <a:rPr lang="ru-RU" dirty="0" err="1">
                <a:latin typeface="Calibri Light" panose="020F0302020204030204" pitchFamily="34" charset="0"/>
              </a:rPr>
              <a:t>естонській</a:t>
            </a:r>
            <a:r>
              <a:rPr lang="ru-RU" dirty="0">
                <a:latin typeface="Calibri Light" panose="020F0302020204030204" pitchFamily="34" charset="0"/>
              </a:rPr>
              <a:t> </a:t>
            </a:r>
            <a:r>
              <a:rPr lang="ru-RU" dirty="0" err="1">
                <a:latin typeface="Calibri Light" panose="020F0302020204030204" pitchFamily="34" charset="0"/>
              </a:rPr>
              <a:t>кухні</a:t>
            </a:r>
            <a:r>
              <a:rPr lang="ru-RU" dirty="0">
                <a:latin typeface="Calibri Light" panose="020F0302020204030204" pitchFamily="34" charset="0"/>
              </a:rPr>
              <a:t> </a:t>
            </a:r>
            <a:r>
              <a:rPr lang="ru-RU" dirty="0" err="1">
                <a:latin typeface="Calibri Light" panose="020F0302020204030204" pitchFamily="34" charset="0"/>
              </a:rPr>
              <a:t>використовується</a:t>
            </a:r>
            <a:r>
              <a:rPr lang="ru-RU" dirty="0">
                <a:latin typeface="Calibri Light" panose="020F0302020204030204" pitchFamily="34" charset="0"/>
              </a:rPr>
              <a:t> </a:t>
            </a:r>
            <a:r>
              <a:rPr lang="ru-RU" dirty="0" err="1">
                <a:latin typeface="Calibri Light" panose="020F0302020204030204" pitchFamily="34" charset="0"/>
              </a:rPr>
              <a:t>досить</a:t>
            </a:r>
            <a:r>
              <a:rPr lang="ru-RU" dirty="0">
                <a:latin typeface="Calibri Light" panose="020F0302020204030204" pitchFamily="34" charset="0"/>
              </a:rPr>
              <a:t> </a:t>
            </a:r>
            <a:r>
              <a:rPr lang="ru-RU" dirty="0" err="1">
                <a:latin typeface="Calibri Light" panose="020F0302020204030204" pitchFamily="34" charset="0"/>
              </a:rPr>
              <a:t>рідко</a:t>
            </a:r>
            <a:r>
              <a:rPr lang="ru-RU" dirty="0">
                <a:latin typeface="Calibri Light" panose="020F0302020204030204" pitchFamily="34" charset="0"/>
              </a:rPr>
              <a:t>.</a:t>
            </a:r>
          </a:p>
          <a:p>
            <a:r>
              <a:rPr lang="ru-RU" dirty="0">
                <a:latin typeface="Calibri Light" panose="020F0302020204030204" pitchFamily="34" charset="0"/>
              </a:rPr>
              <a:t> </a:t>
            </a:r>
            <a:r>
              <a:rPr lang="ru-RU" dirty="0" err="1">
                <a:latin typeface="Calibri Light" panose="020F0302020204030204" pitchFamily="34" charset="0"/>
              </a:rPr>
              <a:t>Основні</a:t>
            </a:r>
            <a:r>
              <a:rPr lang="ru-RU" dirty="0">
                <a:latin typeface="Calibri Light" panose="020F0302020204030204" pitchFamily="34" charset="0"/>
              </a:rPr>
              <a:t> </a:t>
            </a:r>
            <a:r>
              <a:rPr lang="ru-RU" dirty="0" err="1">
                <a:latin typeface="Calibri Light" panose="020F0302020204030204" pitchFamily="34" charset="0"/>
              </a:rPr>
              <a:t>продукти</a:t>
            </a:r>
            <a:r>
              <a:rPr lang="ru-RU" dirty="0">
                <a:latin typeface="Calibri Light" panose="020F0302020204030204" pitchFamily="34" charset="0"/>
              </a:rPr>
              <a:t>, </a:t>
            </a:r>
            <a:r>
              <a:rPr lang="ru-RU" dirty="0" err="1">
                <a:latin typeface="Calibri Light" panose="020F0302020204030204" pitchFamily="34" charset="0"/>
              </a:rPr>
              <a:t>що</a:t>
            </a:r>
            <a:r>
              <a:rPr lang="ru-RU" dirty="0">
                <a:latin typeface="Calibri Light" panose="020F0302020204030204" pitchFamily="34" charset="0"/>
              </a:rPr>
              <a:t> </a:t>
            </a:r>
            <a:r>
              <a:rPr lang="ru-RU" dirty="0" err="1">
                <a:latin typeface="Calibri Light" panose="020F0302020204030204" pitchFamily="34" charset="0"/>
              </a:rPr>
              <a:t>використовуються</a:t>
            </a:r>
            <a:r>
              <a:rPr lang="ru-RU" dirty="0">
                <a:latin typeface="Calibri Light" panose="020F0302020204030204" pitchFamily="34" charset="0"/>
              </a:rPr>
              <a:t> в </a:t>
            </a:r>
            <a:r>
              <a:rPr lang="ru-RU" dirty="0" err="1">
                <a:latin typeface="Calibri Light" panose="020F0302020204030204" pitchFamily="34" charset="0"/>
              </a:rPr>
              <a:t>національній</a:t>
            </a:r>
            <a:r>
              <a:rPr lang="ru-RU" dirty="0">
                <a:latin typeface="Calibri Light" panose="020F0302020204030204" pitchFamily="34" charset="0"/>
              </a:rPr>
              <a:t> </a:t>
            </a:r>
            <a:r>
              <a:rPr lang="ru-RU" dirty="0" err="1">
                <a:latin typeface="Calibri Light" panose="020F0302020204030204" pitchFamily="34" charset="0"/>
              </a:rPr>
              <a:t>кухні</a:t>
            </a:r>
            <a:r>
              <a:rPr lang="ru-RU" dirty="0">
                <a:latin typeface="Calibri Light" panose="020F0302020204030204" pitchFamily="34" charset="0"/>
              </a:rPr>
              <a:t> - </a:t>
            </a:r>
            <a:r>
              <a:rPr lang="ru-RU" dirty="0" err="1">
                <a:latin typeface="Calibri Light" panose="020F0302020204030204" pitchFamily="34" charset="0"/>
              </a:rPr>
              <a:t>це</a:t>
            </a:r>
            <a:r>
              <a:rPr lang="ru-RU" dirty="0">
                <a:latin typeface="Calibri Light" panose="020F0302020204030204" pitchFamily="34" charset="0"/>
              </a:rPr>
              <a:t> свинина, </a:t>
            </a:r>
            <a:r>
              <a:rPr lang="ru-RU" dirty="0" err="1">
                <a:latin typeface="Calibri Light" panose="020F0302020204030204" pitchFamily="34" charset="0"/>
              </a:rPr>
              <a:t>риба</a:t>
            </a:r>
            <a:r>
              <a:rPr lang="ru-RU" dirty="0">
                <a:latin typeface="Calibri Light" panose="020F0302020204030204" pitchFamily="34" charset="0"/>
              </a:rPr>
              <a:t> (</a:t>
            </a:r>
            <a:r>
              <a:rPr lang="ru-RU" dirty="0" err="1">
                <a:latin typeface="Calibri Light" panose="020F0302020204030204" pitchFamily="34" charset="0"/>
              </a:rPr>
              <a:t>переважно</a:t>
            </a:r>
            <a:r>
              <a:rPr lang="ru-RU" dirty="0">
                <a:latin typeface="Calibri Light" panose="020F0302020204030204" pitchFamily="34" charset="0"/>
              </a:rPr>
              <a:t> салака), </a:t>
            </a:r>
            <a:r>
              <a:rPr lang="ru-RU" dirty="0" err="1">
                <a:latin typeface="Calibri Light" panose="020F0302020204030204" pitchFamily="34" charset="0"/>
              </a:rPr>
              <a:t>різні</a:t>
            </a:r>
            <a:r>
              <a:rPr lang="ru-RU" dirty="0">
                <a:latin typeface="Calibri Light" panose="020F0302020204030204" pitchFamily="34" charset="0"/>
              </a:rPr>
              <a:t> </a:t>
            </a:r>
            <a:r>
              <a:rPr lang="ru-RU" dirty="0" err="1">
                <a:latin typeface="Calibri Light" panose="020F0302020204030204" pitchFamily="34" charset="0"/>
              </a:rPr>
              <a:t>овочі</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чорний</a:t>
            </a:r>
            <a:r>
              <a:rPr lang="ru-RU" dirty="0">
                <a:latin typeface="Calibri Light" panose="020F0302020204030204" pitchFamily="34" charset="0"/>
              </a:rPr>
              <a:t> </a:t>
            </a:r>
            <a:r>
              <a:rPr lang="ru-RU" dirty="0" err="1">
                <a:latin typeface="Calibri Light" panose="020F0302020204030204" pitchFamily="34" charset="0"/>
              </a:rPr>
              <a:t>хліб</a:t>
            </a:r>
            <a:r>
              <a:rPr lang="ru-RU" dirty="0">
                <a:latin typeface="Calibri Light" panose="020F0302020204030204" pitchFamily="34" charset="0"/>
              </a:rPr>
              <a:t>.</a:t>
            </a:r>
          </a:p>
        </p:txBody>
      </p:sp>
      <p:sp>
        <p:nvSpPr>
          <p:cNvPr id="11" name="Прямоугольник 10"/>
          <p:cNvSpPr/>
          <p:nvPr/>
        </p:nvSpPr>
        <p:spPr>
          <a:xfrm>
            <a:off x="214282" y="5143512"/>
            <a:ext cx="8715436" cy="1477328"/>
          </a:xfrm>
          <a:prstGeom prst="rect">
            <a:avLst/>
          </a:prstGeom>
        </p:spPr>
        <p:txBody>
          <a:bodyPr wrap="square">
            <a:spAutoFit/>
          </a:bodyPr>
          <a:lstStyle/>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З рибних продуктів на естонських столах найчастіше присутні салака і кілька. З м'яса місцеві жителі віддають перевагу свинині . Дуже поширені лівер і кров'яні ковбаси . М'ясо , як правило , відварюють в спеціальному посуді з товстою стінкою або запікають у духовці . Естонці дуже люблять холодець зі свинячих ніжок і голови . Основний гарнір до м'яса і риби - це картопля .</a:t>
            </a:r>
            <a:r>
              <a:rPr lang="uk-UA" dirty="0">
                <a:latin typeface="Calibri Light" panose="020F0302020204030204" pitchFamily="34" charset="0"/>
                <a:cs typeface="Arial" panose="020B0604020202020204" pitchFamily="34" charset="0"/>
              </a:rPr>
              <a:t> </a:t>
            </a:r>
          </a:p>
        </p:txBody>
      </p:sp>
      <p:pic>
        <p:nvPicPr>
          <p:cNvPr id="71682" name="Picture 2" descr="http://gobaltia.ru/wp-content/uploads/2015/04/MOTGH_traditional_estonian_degustation_menu-e1427979923673.jpg"/>
          <p:cNvPicPr>
            <a:picLocks noChangeAspect="1" noChangeArrowheads="1"/>
          </p:cNvPicPr>
          <p:nvPr/>
        </p:nvPicPr>
        <p:blipFill>
          <a:blip r:embed="rId2" cstate="print"/>
          <a:srcRect/>
          <a:stretch>
            <a:fillRect/>
          </a:stretch>
        </p:blipFill>
        <p:spPr bwMode="auto">
          <a:xfrm>
            <a:off x="6159357" y="3429000"/>
            <a:ext cx="2793249" cy="1569298"/>
          </a:xfrm>
          <a:prstGeom prst="rect">
            <a:avLst/>
          </a:prstGeom>
          <a:noFill/>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8001024" cy="6241446"/>
          </a:xfrm>
        </p:spPr>
        <p:txBody>
          <a:bodyPr>
            <a:normAutofit/>
          </a:bodyPr>
          <a:lstStyle/>
          <a:p>
            <a:r>
              <a:rPr lang="uk-UA" sz="3200" dirty="0">
                <a:latin typeface="Calibri Light" panose="020F0302020204030204" pitchFamily="34" charset="0"/>
              </a:rPr>
              <a:t>Особливості сучасної національної кухні Естонії</a:t>
            </a:r>
            <a:endParaRPr lang="ru-RU" sz="3200" dirty="0">
              <a:latin typeface="Calibri Light" panose="020F0302020204030204" pitchFamily="34" charset="0"/>
            </a:endParaRPr>
          </a:p>
        </p:txBody>
      </p:sp>
      <p:sp>
        <p:nvSpPr>
          <p:cNvPr id="4" name="Прямоугольник 3"/>
          <p:cNvSpPr/>
          <p:nvPr/>
        </p:nvSpPr>
        <p:spPr>
          <a:xfrm>
            <a:off x="214282" y="1071546"/>
            <a:ext cx="8572560" cy="2308324"/>
          </a:xfrm>
          <a:prstGeom prst="rect">
            <a:avLst/>
          </a:prstGeom>
        </p:spPr>
        <p:txBody>
          <a:bodyPr wrap="square">
            <a:spAutoFit/>
          </a:bodyPr>
          <a:lstStyle/>
          <a:p>
            <a:r>
              <a:rPr lang="ru-RU" dirty="0"/>
              <a:t/>
            </a:r>
            <a:br>
              <a:rPr lang="ru-RU" dirty="0"/>
            </a:br>
            <a:r>
              <a:rPr lang="ru-RU" dirty="0" err="1">
                <a:latin typeface="Calibri Light" panose="020F0302020204030204" pitchFamily="34" charset="0"/>
              </a:rPr>
              <a:t>Незважаючи</a:t>
            </a:r>
            <a:r>
              <a:rPr lang="ru-RU" dirty="0">
                <a:latin typeface="Calibri Light" panose="020F0302020204030204" pitchFamily="34" charset="0"/>
              </a:rPr>
              <a:t> на простоту </a:t>
            </a:r>
            <a:r>
              <a:rPr lang="ru-RU" dirty="0" err="1">
                <a:latin typeface="Calibri Light" panose="020F0302020204030204" pitchFamily="34" charset="0"/>
              </a:rPr>
              <a:t>більшості</a:t>
            </a:r>
            <a:r>
              <a:rPr lang="ru-RU" dirty="0">
                <a:latin typeface="Calibri Light" panose="020F0302020204030204" pitchFamily="34" charset="0"/>
              </a:rPr>
              <a:t> </a:t>
            </a:r>
            <a:r>
              <a:rPr lang="ru-RU" dirty="0" err="1">
                <a:latin typeface="Calibri Light" panose="020F0302020204030204" pitchFamily="34" charset="0"/>
              </a:rPr>
              <a:t>страв</a:t>
            </a:r>
            <a:r>
              <a:rPr lang="ru-RU" dirty="0">
                <a:latin typeface="Calibri Light" panose="020F0302020204030204" pitchFamily="34" charset="0"/>
              </a:rPr>
              <a:t> , </a:t>
            </a:r>
            <a:r>
              <a:rPr lang="ru-RU" dirty="0" err="1">
                <a:latin typeface="Calibri Light" panose="020F0302020204030204" pitchFamily="34" charset="0"/>
              </a:rPr>
              <a:t>естонська</a:t>
            </a:r>
            <a:r>
              <a:rPr lang="ru-RU" dirty="0">
                <a:latin typeface="Calibri Light" panose="020F0302020204030204" pitchFamily="34" charset="0"/>
              </a:rPr>
              <a:t> кухня </a:t>
            </a:r>
            <a:r>
              <a:rPr lang="ru-RU" dirty="0" err="1">
                <a:latin typeface="Calibri Light" panose="020F0302020204030204" pitchFamily="34" charset="0"/>
              </a:rPr>
              <a:t>викликає</a:t>
            </a:r>
            <a:r>
              <a:rPr lang="ru-RU" dirty="0">
                <a:latin typeface="Calibri Light" panose="020F0302020204030204" pitchFamily="34" charset="0"/>
              </a:rPr>
              <a:t> у </a:t>
            </a:r>
            <a:r>
              <a:rPr lang="ru-RU" dirty="0" err="1">
                <a:latin typeface="Calibri Light" panose="020F0302020204030204" pitchFamily="34" charset="0"/>
              </a:rPr>
              <a:t>багатьох</a:t>
            </a:r>
            <a:r>
              <a:rPr lang="ru-RU" dirty="0">
                <a:latin typeface="Calibri Light" panose="020F0302020204030204" pitchFamily="34" charset="0"/>
              </a:rPr>
              <a:t> </a:t>
            </a:r>
            <a:r>
              <a:rPr lang="ru-RU" dirty="0" err="1">
                <a:latin typeface="Calibri Light" panose="020F0302020204030204" pitchFamily="34" charset="0"/>
              </a:rPr>
              <a:t>росіян</a:t>
            </a:r>
            <a:r>
              <a:rPr lang="ru-RU" dirty="0">
                <a:latin typeface="Calibri Light" panose="020F0302020204030204" pitchFamily="34" charset="0"/>
              </a:rPr>
              <a:t> </a:t>
            </a:r>
            <a:r>
              <a:rPr lang="ru-RU" dirty="0" err="1">
                <a:latin typeface="Calibri Light" panose="020F0302020204030204" pitchFamily="34" charset="0"/>
              </a:rPr>
              <a:t>здивування</a:t>
            </a:r>
            <a:r>
              <a:rPr lang="ru-RU" dirty="0">
                <a:latin typeface="Calibri Light" panose="020F0302020204030204" pitchFamily="34" charset="0"/>
              </a:rPr>
              <a:t> </a:t>
            </a:r>
            <a:r>
              <a:rPr lang="ru-RU" dirty="0" err="1">
                <a:latin typeface="Calibri Light" panose="020F0302020204030204" pitchFamily="34" charset="0"/>
              </a:rPr>
              <a:t>незвичайним</a:t>
            </a:r>
            <a:r>
              <a:rPr lang="ru-RU" dirty="0">
                <a:latin typeface="Calibri Light" panose="020F0302020204030204" pitchFamily="34" charset="0"/>
              </a:rPr>
              <a:t> </a:t>
            </a:r>
            <a:r>
              <a:rPr lang="ru-RU" dirty="0" err="1">
                <a:latin typeface="Calibri Light" panose="020F0302020204030204" pitchFamily="34" charset="0"/>
              </a:rPr>
              <a:t>поєднанням</a:t>
            </a:r>
            <a:r>
              <a:rPr lang="ru-RU" dirty="0">
                <a:latin typeface="Calibri Light" panose="020F0302020204030204" pitchFamily="34" charset="0"/>
              </a:rPr>
              <a:t> </a:t>
            </a:r>
            <a:r>
              <a:rPr lang="ru-RU" dirty="0" err="1">
                <a:latin typeface="Calibri Light" panose="020F0302020204030204" pitchFamily="34" charset="0"/>
              </a:rPr>
              <a:t>продуктів</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складом </a:t>
            </a:r>
            <a:r>
              <a:rPr lang="ru-RU" dirty="0" err="1">
                <a:latin typeface="Calibri Light" panose="020F0302020204030204" pitchFamily="34" charset="0"/>
              </a:rPr>
              <a:t>традиційного</a:t>
            </a:r>
            <a:r>
              <a:rPr lang="ru-RU" dirty="0">
                <a:latin typeface="Calibri Light" panose="020F0302020204030204" pitchFamily="34" charset="0"/>
              </a:rPr>
              <a:t> меню .</a:t>
            </a:r>
          </a:p>
          <a:p>
            <a:r>
              <a:rPr lang="ru-RU" dirty="0">
                <a:latin typeface="Calibri Light" panose="020F0302020204030204" pitchFamily="34" charset="0"/>
              </a:rPr>
              <a:t> </a:t>
            </a:r>
          </a:p>
          <a:p>
            <a:r>
              <a:rPr lang="ru-RU" dirty="0" err="1">
                <a:latin typeface="Calibri Light" panose="020F0302020204030204" pitchFamily="34" charset="0"/>
              </a:rPr>
              <a:t>Типовий</a:t>
            </a:r>
            <a:r>
              <a:rPr lang="ru-RU" dirty="0">
                <a:latin typeface="Calibri Light" panose="020F0302020204030204" pitchFamily="34" charset="0"/>
              </a:rPr>
              <a:t> </a:t>
            </a:r>
            <a:r>
              <a:rPr lang="ru-RU" dirty="0" err="1">
                <a:latin typeface="Calibri Light" panose="020F0302020204030204" pitchFamily="34" charset="0"/>
              </a:rPr>
              <a:t>естонський</a:t>
            </a:r>
            <a:r>
              <a:rPr lang="ru-RU" dirty="0">
                <a:latin typeface="Calibri Light" panose="020F0302020204030204" pitchFamily="34" charset="0"/>
              </a:rPr>
              <a:t> </a:t>
            </a:r>
            <a:r>
              <a:rPr lang="ru-RU" dirty="0" err="1">
                <a:latin typeface="Calibri Light" panose="020F0302020204030204" pitchFamily="34" charset="0"/>
              </a:rPr>
              <a:t>сніданок</a:t>
            </a:r>
            <a:r>
              <a:rPr lang="ru-RU" dirty="0">
                <a:latin typeface="Calibri Light" panose="020F0302020204030204" pitchFamily="34" charset="0"/>
              </a:rPr>
              <a:t> , </a:t>
            </a:r>
            <a:r>
              <a:rPr lang="ru-RU" dirty="0" err="1">
                <a:latin typeface="Calibri Light" panose="020F0302020204030204" pitchFamily="34" charset="0"/>
              </a:rPr>
              <a:t>крім</a:t>
            </a:r>
            <a:r>
              <a:rPr lang="ru-RU" dirty="0">
                <a:latin typeface="Calibri Light" panose="020F0302020204030204" pitchFamily="34" charset="0"/>
              </a:rPr>
              <a:t> </a:t>
            </a:r>
            <a:r>
              <a:rPr lang="ru-RU" dirty="0" err="1">
                <a:latin typeface="Calibri Light" panose="020F0302020204030204" pitchFamily="34" charset="0"/>
              </a:rPr>
              <a:t>різноманітних</a:t>
            </a:r>
            <a:r>
              <a:rPr lang="ru-RU" dirty="0">
                <a:latin typeface="Calibri Light" panose="020F0302020204030204" pitchFamily="34" charset="0"/>
              </a:rPr>
              <a:t> каш на </a:t>
            </a:r>
            <a:r>
              <a:rPr lang="ru-RU" dirty="0" err="1">
                <a:latin typeface="Calibri Light" panose="020F0302020204030204" pitchFamily="34" charset="0"/>
              </a:rPr>
              <a:t>молоці</a:t>
            </a:r>
            <a:r>
              <a:rPr lang="ru-RU" dirty="0">
                <a:latin typeface="Calibri Light" panose="020F0302020204030204" pitchFamily="34" charset="0"/>
              </a:rPr>
              <a:t> , </a:t>
            </a:r>
            <a:r>
              <a:rPr lang="ru-RU" dirty="0" err="1">
                <a:latin typeface="Calibri Light" panose="020F0302020204030204" pitchFamily="34" charset="0"/>
              </a:rPr>
              <a:t>які</a:t>
            </a:r>
            <a:r>
              <a:rPr lang="ru-RU" dirty="0">
                <a:latin typeface="Calibri Light" panose="020F0302020204030204" pitchFamily="34" charset="0"/>
              </a:rPr>
              <a:t> </a:t>
            </a:r>
            <a:r>
              <a:rPr lang="ru-RU" dirty="0" err="1">
                <a:latin typeface="Calibri Light" panose="020F0302020204030204" pitchFamily="34" charset="0"/>
              </a:rPr>
              <a:t>зазвичай</a:t>
            </a:r>
            <a:r>
              <a:rPr lang="ru-RU" dirty="0">
                <a:latin typeface="Calibri Light" panose="020F0302020204030204" pitchFamily="34" charset="0"/>
              </a:rPr>
              <a:t> </a:t>
            </a:r>
            <a:r>
              <a:rPr lang="ru-RU" dirty="0" err="1">
                <a:latin typeface="Calibri Light" panose="020F0302020204030204" pitchFamily="34" charset="0"/>
              </a:rPr>
              <a:t>мають</a:t>
            </a:r>
            <a:r>
              <a:rPr lang="ru-RU" dirty="0">
                <a:latin typeface="Calibri Light" panose="020F0302020204030204" pitchFamily="34" charset="0"/>
              </a:rPr>
              <a:t> </a:t>
            </a:r>
            <a:r>
              <a:rPr lang="ru-RU" dirty="0" err="1">
                <a:latin typeface="Calibri Light" panose="020F0302020204030204" pitchFamily="34" charset="0"/>
              </a:rPr>
              <a:t>солоний</a:t>
            </a:r>
            <a:r>
              <a:rPr lang="ru-RU" dirty="0">
                <a:latin typeface="Calibri Light" panose="020F0302020204030204" pitchFamily="34" charset="0"/>
              </a:rPr>
              <a:t> смак , </a:t>
            </a:r>
            <a:r>
              <a:rPr lang="ru-RU" dirty="0" err="1">
                <a:latin typeface="Calibri Light" panose="020F0302020204030204" pitchFamily="34" charset="0"/>
              </a:rPr>
              <a:t>може</a:t>
            </a:r>
            <a:r>
              <a:rPr lang="ru-RU" dirty="0">
                <a:latin typeface="Calibri Light" panose="020F0302020204030204" pitchFamily="34" charset="0"/>
              </a:rPr>
              <a:t> </a:t>
            </a:r>
            <a:r>
              <a:rPr lang="ru-RU" dirty="0" err="1">
                <a:latin typeface="Calibri Light" panose="020F0302020204030204" pitchFamily="34" charset="0"/>
              </a:rPr>
              <a:t>включати</a:t>
            </a:r>
            <a:r>
              <a:rPr lang="ru-RU" dirty="0">
                <a:latin typeface="Calibri Light" panose="020F0302020204030204" pitchFamily="34" charset="0"/>
              </a:rPr>
              <a:t> </a:t>
            </a:r>
            <a:r>
              <a:rPr lang="ru-RU" dirty="0" err="1">
                <a:latin typeface="Calibri Light" panose="020F0302020204030204" pitchFamily="34" charset="0"/>
              </a:rPr>
              <a:t>бутерброди</a:t>
            </a:r>
            <a:r>
              <a:rPr lang="ru-RU" dirty="0">
                <a:latin typeface="Calibri Light" panose="020F0302020204030204" pitchFamily="34" charset="0"/>
              </a:rPr>
              <a:t> </a:t>
            </a:r>
            <a:r>
              <a:rPr lang="ru-RU" dirty="0" err="1">
                <a:latin typeface="Calibri Light" panose="020F0302020204030204" pitchFamily="34" charset="0"/>
              </a:rPr>
              <a:t>з</a:t>
            </a:r>
            <a:r>
              <a:rPr lang="ru-RU" dirty="0">
                <a:latin typeface="Calibri Light" panose="020F0302020204030204" pitchFamily="34" charset="0"/>
              </a:rPr>
              <a:t> маслом </a:t>
            </a:r>
            <a:r>
              <a:rPr lang="ru-RU" dirty="0" err="1">
                <a:latin typeface="Calibri Light" panose="020F0302020204030204" pitchFamily="34" charset="0"/>
              </a:rPr>
              <a:t>і</a:t>
            </a:r>
            <a:r>
              <a:rPr lang="ru-RU" dirty="0">
                <a:latin typeface="Calibri Light" panose="020F0302020204030204" pitchFamily="34" charset="0"/>
              </a:rPr>
              <a:t> оселедцем . На </a:t>
            </a:r>
            <a:r>
              <a:rPr lang="ru-RU" dirty="0" err="1">
                <a:latin typeface="Calibri Light" panose="020F0302020204030204" pitchFamily="34" charset="0"/>
              </a:rPr>
              <a:t>сніданок</a:t>
            </a:r>
            <a:r>
              <a:rPr lang="ru-RU" dirty="0">
                <a:latin typeface="Calibri Light" panose="020F0302020204030204" pitchFamily="34" charset="0"/>
              </a:rPr>
              <a:t> </a:t>
            </a:r>
            <a:r>
              <a:rPr lang="ru-RU" dirty="0" err="1">
                <a:latin typeface="Calibri Light" panose="020F0302020204030204" pitchFamily="34" charset="0"/>
              </a:rPr>
              <a:t>також</a:t>
            </a:r>
            <a:r>
              <a:rPr lang="ru-RU" dirty="0">
                <a:latin typeface="Calibri Light" panose="020F0302020204030204" pitchFamily="34" charset="0"/>
              </a:rPr>
              <a:t> часто </a:t>
            </a:r>
            <a:r>
              <a:rPr lang="ru-RU" dirty="0" err="1">
                <a:latin typeface="Calibri Light" panose="020F0302020204030204" pitchFamily="34" charset="0"/>
              </a:rPr>
              <a:t>подаються</a:t>
            </a:r>
            <a:r>
              <a:rPr lang="ru-RU" dirty="0">
                <a:latin typeface="Calibri Light" panose="020F0302020204030204" pitchFamily="34" charset="0"/>
              </a:rPr>
              <a:t> </a:t>
            </a:r>
            <a:r>
              <a:rPr lang="ru-RU" dirty="0" err="1">
                <a:latin typeface="Calibri Light" panose="020F0302020204030204" pitchFamily="34" charset="0"/>
              </a:rPr>
              <a:t>обсмажені</a:t>
            </a:r>
            <a:r>
              <a:rPr lang="ru-RU" dirty="0">
                <a:latin typeface="Calibri Light" panose="020F0302020204030204" pitchFamily="34" charset="0"/>
              </a:rPr>
              <a:t> у вершковому </a:t>
            </a:r>
            <a:r>
              <a:rPr lang="ru-RU" dirty="0" err="1">
                <a:latin typeface="Calibri Light" panose="020F0302020204030204" pitchFamily="34" charset="0"/>
              </a:rPr>
              <a:t>маслі</a:t>
            </a:r>
            <a:r>
              <a:rPr lang="ru-RU" dirty="0">
                <a:latin typeface="Calibri Light" panose="020F0302020204030204" pitchFamily="34" charset="0"/>
              </a:rPr>
              <a:t> </a:t>
            </a:r>
            <a:r>
              <a:rPr lang="ru-RU" dirty="0" err="1">
                <a:latin typeface="Calibri Light" panose="020F0302020204030204" pitchFamily="34" charset="0"/>
              </a:rPr>
              <a:t>грінки</a:t>
            </a:r>
            <a:r>
              <a:rPr lang="ru-RU" dirty="0">
                <a:latin typeface="Calibri Light" panose="020F0302020204030204" pitchFamily="34" charset="0"/>
              </a:rPr>
              <a:t> </a:t>
            </a:r>
            <a:r>
              <a:rPr lang="ru-RU" dirty="0" err="1">
                <a:latin typeface="Calibri Light" panose="020F0302020204030204" pitchFamily="34" charset="0"/>
              </a:rPr>
              <a:t>з</a:t>
            </a:r>
            <a:r>
              <a:rPr lang="ru-RU" dirty="0">
                <a:latin typeface="Calibri Light" panose="020F0302020204030204" pitchFamily="34" charset="0"/>
              </a:rPr>
              <a:t> добавками - </a:t>
            </a:r>
            <a:r>
              <a:rPr lang="ru-RU" dirty="0" err="1">
                <a:latin typeface="Calibri Light" panose="020F0302020204030204" pitchFamily="34" charset="0"/>
              </a:rPr>
              <a:t>яйцями</a:t>
            </a:r>
            <a:r>
              <a:rPr lang="ru-RU" dirty="0">
                <a:latin typeface="Calibri Light" panose="020F0302020204030204" pitchFamily="34" charset="0"/>
              </a:rPr>
              <a:t> , </a:t>
            </a:r>
            <a:r>
              <a:rPr lang="ru-RU" dirty="0" err="1">
                <a:latin typeface="Calibri Light" panose="020F0302020204030204" pitchFamily="34" charset="0"/>
              </a:rPr>
              <a:t>томатним</a:t>
            </a:r>
            <a:r>
              <a:rPr lang="ru-RU" dirty="0">
                <a:latin typeface="Calibri Light" panose="020F0302020204030204" pitchFamily="34" charset="0"/>
              </a:rPr>
              <a:t> соусом , бобами , сиром , </a:t>
            </a:r>
            <a:r>
              <a:rPr lang="ru-RU" dirty="0" err="1">
                <a:latin typeface="Calibri Light" panose="020F0302020204030204" pitchFamily="34" charset="0"/>
              </a:rPr>
              <a:t>варенням</a:t>
            </a:r>
            <a:r>
              <a:rPr lang="ru-RU" dirty="0">
                <a:latin typeface="Calibri Light" panose="020F0302020204030204" pitchFamily="34" charset="0"/>
              </a:rPr>
              <a:t> .</a:t>
            </a:r>
          </a:p>
        </p:txBody>
      </p:sp>
      <p:pic>
        <p:nvPicPr>
          <p:cNvPr id="24578" name="Picture 2" descr="Эстонский суп"/>
          <p:cNvPicPr>
            <a:picLocks noChangeAspect="1" noChangeArrowheads="1"/>
          </p:cNvPicPr>
          <p:nvPr/>
        </p:nvPicPr>
        <p:blipFill>
          <a:blip r:embed="rId2" cstate="print"/>
          <a:srcRect/>
          <a:stretch>
            <a:fillRect/>
          </a:stretch>
        </p:blipFill>
        <p:spPr bwMode="auto">
          <a:xfrm>
            <a:off x="6643702" y="3643314"/>
            <a:ext cx="2214609" cy="1888931"/>
          </a:xfrm>
          <a:prstGeom prst="rect">
            <a:avLst/>
          </a:prstGeom>
          <a:noFill/>
        </p:spPr>
      </p:pic>
      <p:sp>
        <p:nvSpPr>
          <p:cNvPr id="6" name="Прямоугольник 5"/>
          <p:cNvSpPr/>
          <p:nvPr/>
        </p:nvSpPr>
        <p:spPr>
          <a:xfrm>
            <a:off x="214282" y="3143248"/>
            <a:ext cx="6357982" cy="3139321"/>
          </a:xfrm>
          <a:prstGeom prst="rect">
            <a:avLst/>
          </a:prstGeom>
        </p:spPr>
        <p:txBody>
          <a:bodyPr wrap="square">
            <a:spAutoFit/>
          </a:bodyPr>
          <a:lstStyle/>
          <a:p>
            <a:r>
              <a:rPr lang="ru-RU" dirty="0"/>
              <a:t/>
            </a:r>
            <a:br>
              <a:rPr lang="ru-RU" dirty="0"/>
            </a:br>
            <a:r>
              <a:rPr lang="ru-RU" dirty="0" err="1">
                <a:latin typeface="Calibri Light" panose="020F0302020204030204" pitchFamily="34" charset="0"/>
              </a:rPr>
              <a:t>Найголовніше</a:t>
            </a:r>
            <a:r>
              <a:rPr lang="ru-RU" dirty="0">
                <a:latin typeface="Calibri Light" panose="020F0302020204030204" pitchFamily="34" charset="0"/>
              </a:rPr>
              <a:t> блюдо в </a:t>
            </a:r>
            <a:r>
              <a:rPr lang="ru-RU" dirty="0" err="1">
                <a:latin typeface="Calibri Light" panose="020F0302020204030204" pitchFamily="34" charset="0"/>
              </a:rPr>
              <a:t>Естонії</a:t>
            </a:r>
            <a:r>
              <a:rPr lang="ru-RU" dirty="0">
                <a:latin typeface="Calibri Light" panose="020F0302020204030204" pitchFamily="34" charset="0"/>
              </a:rPr>
              <a:t> </a:t>
            </a:r>
            <a:r>
              <a:rPr lang="ru-RU" dirty="0" err="1">
                <a:latin typeface="Calibri Light" panose="020F0302020204030204" pitchFamily="34" charset="0"/>
              </a:rPr>
              <a:t>під</a:t>
            </a:r>
            <a:r>
              <a:rPr lang="ru-RU" dirty="0">
                <a:latin typeface="Calibri Light" panose="020F0302020204030204" pitchFamily="34" charset="0"/>
              </a:rPr>
              <a:t> час </a:t>
            </a:r>
            <a:r>
              <a:rPr lang="ru-RU" dirty="0" err="1">
                <a:latin typeface="Calibri Light" panose="020F0302020204030204" pitchFamily="34" charset="0"/>
              </a:rPr>
              <a:t>обіду</a:t>
            </a:r>
            <a:r>
              <a:rPr lang="ru-RU" dirty="0">
                <a:latin typeface="Calibri Light" panose="020F0302020204030204" pitchFamily="34" charset="0"/>
              </a:rPr>
              <a:t> - </a:t>
            </a:r>
            <a:r>
              <a:rPr lang="ru-RU" dirty="0" err="1">
                <a:latin typeface="Calibri Light" panose="020F0302020204030204" pitchFamily="34" charset="0"/>
              </a:rPr>
              <a:t>це</a:t>
            </a:r>
            <a:r>
              <a:rPr lang="ru-RU" dirty="0">
                <a:latin typeface="Calibri Light" panose="020F0302020204030204" pitchFamily="34" charset="0"/>
              </a:rPr>
              <a:t> суп .</a:t>
            </a:r>
          </a:p>
          <a:p>
            <a:endParaRPr lang="ru-RU" dirty="0">
              <a:latin typeface="Calibri Light" panose="020F0302020204030204" pitchFamily="34" charset="0"/>
            </a:endParaRPr>
          </a:p>
          <a:p>
            <a:r>
              <a:rPr lang="ru-RU" dirty="0">
                <a:latin typeface="Calibri Light" panose="020F0302020204030204" pitchFamily="34" charset="0"/>
              </a:rPr>
              <a:t> </a:t>
            </a:r>
            <a:r>
              <a:rPr lang="ru-RU" dirty="0" err="1">
                <a:latin typeface="Calibri Light" panose="020F0302020204030204" pitchFamily="34" charset="0"/>
              </a:rPr>
              <a:t>Другі</a:t>
            </a:r>
            <a:r>
              <a:rPr lang="ru-RU" dirty="0">
                <a:latin typeface="Calibri Light" panose="020F0302020204030204" pitchFamily="34" charset="0"/>
              </a:rPr>
              <a:t> страви </a:t>
            </a:r>
            <a:r>
              <a:rPr lang="ru-RU" dirty="0" err="1">
                <a:latin typeface="Calibri Light" panose="020F0302020204030204" pitchFamily="34" charset="0"/>
              </a:rPr>
              <a:t>дуже</a:t>
            </a:r>
            <a:r>
              <a:rPr lang="ru-RU" dirty="0">
                <a:latin typeface="Calibri Light" panose="020F0302020204030204" pitchFamily="34" charset="0"/>
              </a:rPr>
              <a:t> часто </a:t>
            </a:r>
            <a:r>
              <a:rPr lang="ru-RU" dirty="0" err="1">
                <a:latin typeface="Calibri Light" panose="020F0302020204030204" pitchFamily="34" charset="0"/>
              </a:rPr>
              <a:t>нагадують</a:t>
            </a:r>
            <a:r>
              <a:rPr lang="ru-RU" dirty="0">
                <a:latin typeface="Calibri Light" panose="020F0302020204030204" pitchFamily="34" charset="0"/>
              </a:rPr>
              <a:t> </a:t>
            </a:r>
            <a:r>
              <a:rPr lang="ru-RU" dirty="0" err="1">
                <a:latin typeface="Calibri Light" panose="020F0302020204030204" pitchFamily="34" charset="0"/>
              </a:rPr>
              <a:t>традиційну</a:t>
            </a:r>
            <a:r>
              <a:rPr lang="ru-RU" dirty="0">
                <a:latin typeface="Calibri Light" panose="020F0302020204030204" pitchFamily="34" charset="0"/>
              </a:rPr>
              <a:t> </a:t>
            </a:r>
            <a:r>
              <a:rPr lang="ru-RU" dirty="0" err="1">
                <a:latin typeface="Calibri Light" panose="020F0302020204030204" pitchFamily="34" charset="0"/>
              </a:rPr>
              <a:t>німецьку</a:t>
            </a:r>
            <a:r>
              <a:rPr lang="ru-RU" dirty="0">
                <a:latin typeface="Calibri Light" panose="020F0302020204030204" pitchFamily="34" charset="0"/>
              </a:rPr>
              <a:t> кухню.</a:t>
            </a:r>
          </a:p>
          <a:p>
            <a:endParaRPr lang="ru-RU" dirty="0">
              <a:latin typeface="Calibri Light" panose="020F0302020204030204" pitchFamily="34" charset="0"/>
            </a:endParaRPr>
          </a:p>
          <a:p>
            <a:r>
              <a:rPr lang="ru-RU" dirty="0">
                <a:latin typeface="Calibri Light" panose="020F0302020204030204" pitchFamily="34" charset="0"/>
              </a:rPr>
              <a:t> В </a:t>
            </a:r>
            <a:r>
              <a:rPr lang="ru-RU" dirty="0" err="1">
                <a:latin typeface="Calibri Light" panose="020F0302020204030204" pitchFamily="34" charset="0"/>
              </a:rPr>
              <a:t>обіднє</a:t>
            </a:r>
            <a:r>
              <a:rPr lang="ru-RU" dirty="0">
                <a:latin typeface="Calibri Light" panose="020F0302020204030204" pitchFamily="34" charset="0"/>
              </a:rPr>
              <a:t> меню часто </a:t>
            </a:r>
            <a:r>
              <a:rPr lang="ru-RU" dirty="0" err="1">
                <a:latin typeface="Calibri Light" panose="020F0302020204030204" pitchFamily="34" charset="0"/>
              </a:rPr>
              <a:t>входять</a:t>
            </a:r>
            <a:r>
              <a:rPr lang="ru-RU" dirty="0">
                <a:latin typeface="Calibri Light" panose="020F0302020204030204" pitchFamily="34" charset="0"/>
              </a:rPr>
              <a:t> </a:t>
            </a:r>
            <a:r>
              <a:rPr lang="ru-RU" dirty="0" err="1">
                <a:latin typeface="Calibri Light" panose="020F0302020204030204" pitchFamily="34" charset="0"/>
              </a:rPr>
              <a:t>кров'яні</a:t>
            </a:r>
            <a:r>
              <a:rPr lang="ru-RU" dirty="0">
                <a:latin typeface="Calibri Light" panose="020F0302020204030204" pitchFamily="34" charset="0"/>
              </a:rPr>
              <a:t> </a:t>
            </a:r>
            <a:r>
              <a:rPr lang="ru-RU" dirty="0" err="1">
                <a:latin typeface="Calibri Light" panose="020F0302020204030204" pitchFamily="34" charset="0"/>
              </a:rPr>
              <a:t>ковбаски</a:t>
            </a:r>
            <a:r>
              <a:rPr lang="ru-RU" dirty="0">
                <a:latin typeface="Calibri Light" panose="020F0302020204030204" pitchFamily="34" charset="0"/>
              </a:rPr>
              <a:t> , </a:t>
            </a:r>
            <a:r>
              <a:rPr lang="ru-RU" dirty="0" err="1">
                <a:latin typeface="Calibri Light" panose="020F0302020204030204" pitchFamily="34" charset="0"/>
              </a:rPr>
              <a:t>тушкована</a:t>
            </a:r>
            <a:r>
              <a:rPr lang="ru-RU" dirty="0">
                <a:latin typeface="Calibri Light" panose="020F0302020204030204" pitchFamily="34" charset="0"/>
              </a:rPr>
              <a:t> квашена капуста , свиняча </a:t>
            </a:r>
            <a:r>
              <a:rPr lang="ru-RU" dirty="0" err="1">
                <a:latin typeface="Calibri Light" panose="020F0302020204030204" pitchFamily="34" charset="0"/>
              </a:rPr>
              <a:t>рулька</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гречана</a:t>
            </a:r>
            <a:r>
              <a:rPr lang="ru-RU" dirty="0">
                <a:latin typeface="Calibri Light" panose="020F0302020204030204" pitchFamily="34" charset="0"/>
              </a:rPr>
              <a:t> каша .</a:t>
            </a:r>
          </a:p>
          <a:p>
            <a:endParaRPr lang="ru-RU" dirty="0">
              <a:latin typeface="Calibri Light" panose="020F0302020204030204" pitchFamily="34" charset="0"/>
            </a:endParaRPr>
          </a:p>
          <a:p>
            <a:r>
              <a:rPr lang="ru-RU" dirty="0">
                <a:latin typeface="Calibri Light" panose="020F0302020204030204" pitchFamily="34" charset="0"/>
              </a:rPr>
              <a:t> На вечерю </a:t>
            </a:r>
            <a:r>
              <a:rPr lang="ru-RU" dirty="0" err="1">
                <a:latin typeface="Calibri Light" panose="020F0302020204030204" pitchFamily="34" charset="0"/>
              </a:rPr>
              <a:t>естонці</a:t>
            </a:r>
            <a:r>
              <a:rPr lang="ru-RU" dirty="0">
                <a:latin typeface="Calibri Light" panose="020F0302020204030204" pitchFamily="34" charset="0"/>
              </a:rPr>
              <a:t> </a:t>
            </a:r>
            <a:r>
              <a:rPr lang="ru-RU" dirty="0" err="1">
                <a:latin typeface="Calibri Light" panose="020F0302020204030204" pitchFamily="34" charset="0"/>
              </a:rPr>
              <a:t>вважають</a:t>
            </a:r>
            <a:r>
              <a:rPr lang="ru-RU" dirty="0">
                <a:latin typeface="Calibri Light" panose="020F0302020204030204" pitchFamily="34" charset="0"/>
              </a:rPr>
              <a:t> за </a:t>
            </a:r>
            <a:r>
              <a:rPr lang="ru-RU" dirty="0" err="1">
                <a:latin typeface="Calibri Light" panose="020F0302020204030204" pitchFamily="34" charset="0"/>
              </a:rPr>
              <a:t>краще</a:t>
            </a:r>
            <a:r>
              <a:rPr lang="ru-RU" dirty="0">
                <a:latin typeface="Calibri Light" panose="020F0302020204030204" pitchFamily="34" charset="0"/>
              </a:rPr>
              <a:t> страви </a:t>
            </a:r>
            <a:r>
              <a:rPr lang="ru-RU" dirty="0" err="1">
                <a:latin typeface="Calibri Light" panose="020F0302020204030204" pitchFamily="34" charset="0"/>
              </a:rPr>
              <a:t>з</a:t>
            </a:r>
            <a:r>
              <a:rPr lang="ru-RU" dirty="0">
                <a:latin typeface="Calibri Light" panose="020F0302020204030204" pitchFamily="34" charset="0"/>
              </a:rPr>
              <a:t> </a:t>
            </a:r>
            <a:r>
              <a:rPr lang="ru-RU" dirty="0" err="1">
                <a:latin typeface="Calibri Light" panose="020F0302020204030204" pitchFamily="34" charset="0"/>
              </a:rPr>
              <a:t>риби</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м'яса</a:t>
            </a:r>
            <a:r>
              <a:rPr lang="ru-RU" dirty="0">
                <a:latin typeface="Calibri Light" panose="020F0302020204030204" pitchFamily="34" charset="0"/>
              </a:rPr>
              <a:t> . Ну </a:t>
            </a:r>
            <a:r>
              <a:rPr lang="ru-RU" dirty="0" err="1">
                <a:latin typeface="Calibri Light" panose="020F0302020204030204" pitchFamily="34" charset="0"/>
              </a:rPr>
              <a:t>і</a:t>
            </a:r>
            <a:r>
              <a:rPr lang="ru-RU" dirty="0">
                <a:latin typeface="Calibri Light" panose="020F0302020204030204" pitchFamily="34" charset="0"/>
              </a:rPr>
              <a:t> , </a:t>
            </a:r>
            <a:r>
              <a:rPr lang="ru-RU" dirty="0" err="1">
                <a:latin typeface="Calibri Light" panose="020F0302020204030204" pitchFamily="34" charset="0"/>
              </a:rPr>
              <a:t>нарешті</a:t>
            </a:r>
            <a:r>
              <a:rPr lang="ru-RU" dirty="0">
                <a:latin typeface="Calibri Light" panose="020F0302020204030204" pitchFamily="34" charset="0"/>
              </a:rPr>
              <a:t> , </a:t>
            </a:r>
            <a:r>
              <a:rPr lang="ru-RU" dirty="0" err="1">
                <a:latin typeface="Calibri Light" panose="020F0302020204030204" pitchFamily="34" charset="0"/>
              </a:rPr>
              <a:t>традиційний</a:t>
            </a:r>
            <a:r>
              <a:rPr lang="ru-RU" dirty="0">
                <a:latin typeface="Calibri Light" panose="020F0302020204030204" pitchFamily="34" charset="0"/>
              </a:rPr>
              <a:t> десерт на </a:t>
            </a:r>
            <a:r>
              <a:rPr lang="ru-RU" dirty="0" err="1">
                <a:latin typeface="Calibri Light" panose="020F0302020204030204" pitchFamily="34" charset="0"/>
              </a:rPr>
              <a:t>естонському</a:t>
            </a:r>
            <a:r>
              <a:rPr lang="ru-RU" dirty="0">
                <a:latin typeface="Calibri Light" panose="020F0302020204030204" pitchFamily="34" charset="0"/>
              </a:rPr>
              <a:t> </a:t>
            </a:r>
            <a:r>
              <a:rPr lang="ru-RU" dirty="0" err="1">
                <a:latin typeface="Calibri Light" panose="020F0302020204030204" pitchFamily="34" charset="0"/>
              </a:rPr>
              <a:t>столі</a:t>
            </a:r>
            <a:r>
              <a:rPr lang="ru-RU" dirty="0">
                <a:latin typeface="Calibri Light" panose="020F0302020204030204" pitchFamily="34" charset="0"/>
              </a:rPr>
              <a:t> - </a:t>
            </a:r>
            <a:r>
              <a:rPr lang="ru-RU" dirty="0" err="1">
                <a:latin typeface="Calibri Light" panose="020F0302020204030204" pitchFamily="34" charset="0"/>
              </a:rPr>
              <a:t>це</a:t>
            </a:r>
            <a:r>
              <a:rPr lang="ru-RU" dirty="0">
                <a:latin typeface="Calibri Light" panose="020F0302020204030204" pitchFamily="34" charset="0"/>
              </a:rPr>
              <a:t> </a:t>
            </a:r>
            <a:r>
              <a:rPr lang="ru-RU" dirty="0" err="1">
                <a:latin typeface="Calibri Light" panose="020F0302020204030204" pitchFamily="34" charset="0"/>
              </a:rPr>
              <a:t>солодкий</a:t>
            </a:r>
            <a:r>
              <a:rPr lang="ru-RU" dirty="0">
                <a:latin typeface="Calibri Light" panose="020F0302020204030204" pitchFamily="34" charset="0"/>
              </a:rPr>
              <a:t> суп .</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214282" y="357166"/>
            <a:ext cx="4572000" cy="646331"/>
          </a:xfrm>
          <a:prstGeom prst="rect">
            <a:avLst/>
          </a:prstGeom>
        </p:spPr>
        <p:txBody>
          <a:bodyPr>
            <a:spAutoFit/>
          </a:bodyPr>
          <a:lstStyle/>
          <a:p>
            <a:r>
              <a:rPr lang="ru-RU" dirty="0">
                <a:ln/>
                <a:solidFill>
                  <a:schemeClr val="tx1"/>
                </a:solidFill>
                <a:effectLst>
                  <a:outerShdw blurRad="38100" dist="19050" dir="2700000" algn="tl" rotWithShape="0">
                    <a:schemeClr val="dk1">
                      <a:alpha val="40000"/>
                    </a:schemeClr>
                  </a:outerShdw>
                </a:effectLst>
              </a:rPr>
              <a:t/>
            </a:r>
            <a:br>
              <a:rPr lang="ru-RU" dirty="0">
                <a:ln/>
                <a:solidFill>
                  <a:schemeClr val="tx1"/>
                </a:solidFill>
                <a:effectLst>
                  <a:outerShdw blurRad="38100" dist="19050" dir="2700000" algn="tl" rotWithShape="0">
                    <a:schemeClr val="dk1">
                      <a:alpha val="40000"/>
                    </a:schemeClr>
                  </a:outerShdw>
                </a:effectLst>
              </a:rPr>
            </a:br>
            <a:r>
              <a:rPr lang="ru-RU" dirty="0" err="1">
                <a:ln/>
                <a:solidFill>
                  <a:schemeClr val="tx1"/>
                </a:solidFill>
                <a:effectLst>
                  <a:outerShdw blurRad="38100" dist="19050" dir="2700000" algn="tl" rotWithShape="0">
                    <a:schemeClr val="dk1">
                      <a:alpha val="40000"/>
                    </a:schemeClr>
                  </a:outerShdw>
                </a:effectLst>
              </a:rPr>
              <a:t>Національні</a:t>
            </a:r>
            <a:r>
              <a:rPr lang="ru-RU" dirty="0">
                <a:ln/>
                <a:solidFill>
                  <a:schemeClr val="tx1"/>
                </a:solidFill>
                <a:effectLst>
                  <a:outerShdw blurRad="38100" dist="19050" dir="2700000" algn="tl" rotWithShape="0">
                    <a:schemeClr val="dk1">
                      <a:alpha val="40000"/>
                    </a:schemeClr>
                  </a:outerShdw>
                </a:effectLst>
              </a:rPr>
              <a:t> </a:t>
            </a:r>
            <a:r>
              <a:rPr lang="ru-RU" dirty="0" err="1">
                <a:ln/>
                <a:solidFill>
                  <a:schemeClr val="tx1"/>
                </a:solidFill>
                <a:effectLst>
                  <a:outerShdw blurRad="38100" dist="19050" dir="2700000" algn="tl" rotWithShape="0">
                    <a:schemeClr val="dk1">
                      <a:alpha val="40000"/>
                    </a:schemeClr>
                  </a:outerShdw>
                </a:effectLst>
              </a:rPr>
              <a:t>естонські</a:t>
            </a:r>
            <a:r>
              <a:rPr lang="ru-RU" dirty="0">
                <a:ln/>
                <a:solidFill>
                  <a:schemeClr val="tx1"/>
                </a:solidFill>
                <a:effectLst>
                  <a:outerShdw blurRad="38100" dist="19050" dir="2700000" algn="tl" rotWithShape="0">
                    <a:schemeClr val="dk1">
                      <a:alpha val="40000"/>
                    </a:schemeClr>
                  </a:outerShdw>
                </a:effectLst>
              </a:rPr>
              <a:t> </a:t>
            </a:r>
            <a:r>
              <a:rPr lang="ru-RU" dirty="0" err="1">
                <a:ln/>
                <a:solidFill>
                  <a:schemeClr val="tx1"/>
                </a:solidFill>
                <a:effectLst>
                  <a:outerShdw blurRad="38100" dist="19050" dir="2700000" algn="tl" rotWithShape="0">
                    <a:schemeClr val="dk1">
                      <a:alpha val="40000"/>
                    </a:schemeClr>
                  </a:outerShdw>
                </a:effectLst>
              </a:rPr>
              <a:t>десерти</a:t>
            </a:r>
          </a:p>
        </p:txBody>
      </p:sp>
      <p:sp>
        <p:nvSpPr>
          <p:cNvPr id="12" name="Прямоугольник 11"/>
          <p:cNvSpPr/>
          <p:nvPr/>
        </p:nvSpPr>
        <p:spPr>
          <a:xfrm>
            <a:off x="214282" y="1428736"/>
            <a:ext cx="8572560" cy="2031325"/>
          </a:xfrm>
          <a:prstGeom prst="rect">
            <a:avLst/>
          </a:prstGeom>
        </p:spPr>
        <p:txBody>
          <a:bodyPr wrap="square">
            <a:spAutoFit/>
          </a:bodyPr>
          <a:lstStyle/>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Десерти в Естонії , як уже говорилося , відрізняються оригінальним смаком і нетрадиційним поєднанням продуктів .</a:t>
            </a:r>
          </a:p>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 Крім звичайних булочок з корицею , пісочного печива і ягідних джемів серед естонських десертів виділяються солодкі супи , які пропонуються в самих різних варіаціях .</a:t>
            </a:r>
          </a:p>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 Одним з найвідоміших десертів є хлібний суп , який готується з черствого хліба , розмоченого у воді , з додаванням родзинок і збитих вершків .</a:t>
            </a:r>
            <a:r>
              <a:rPr lang="uk-UA" dirty="0">
                <a:latin typeface="Calibri Light" panose="020F0302020204030204" pitchFamily="34" charset="0"/>
                <a:cs typeface="Arial" panose="020B0604020202020204" pitchFamily="34" charset="0"/>
              </a:rPr>
              <a:t> </a:t>
            </a:r>
            <a:endParaRPr lang="ru-RU" dirty="0">
              <a:latin typeface="Calibri Light" panose="020F0302020204030204" pitchFamily="34" charset="0"/>
            </a:endParaRPr>
          </a:p>
        </p:txBody>
      </p:sp>
      <p:sp>
        <p:nvSpPr>
          <p:cNvPr id="13" name="Прямоугольник 12"/>
          <p:cNvSpPr/>
          <p:nvPr/>
        </p:nvSpPr>
        <p:spPr>
          <a:xfrm>
            <a:off x="142844" y="3643314"/>
            <a:ext cx="8715436" cy="2339102"/>
          </a:xfrm>
          <a:prstGeom prst="rect">
            <a:avLst/>
          </a:prstGeom>
        </p:spPr>
        <p:txBody>
          <a:bodyPr wrap="square">
            <a:spAutoFit/>
          </a:bodyPr>
          <a:lstStyle/>
          <a:p>
            <a:r>
              <a:rPr lang="ru-RU" dirty="0">
                <a:latin typeface="Calibri Light" panose="020F0302020204030204" pitchFamily="34" charset="0"/>
              </a:rPr>
              <a:t>Не </a:t>
            </a:r>
            <a:r>
              <a:rPr lang="ru-RU" dirty="0" err="1">
                <a:latin typeface="Calibri Light" panose="020F0302020204030204" pitchFamily="34" charset="0"/>
              </a:rPr>
              <a:t>менш</a:t>
            </a:r>
            <a:r>
              <a:rPr lang="ru-RU" dirty="0">
                <a:latin typeface="Calibri Light" panose="020F0302020204030204" pitchFamily="34" charset="0"/>
              </a:rPr>
              <a:t> </a:t>
            </a:r>
            <a:r>
              <a:rPr lang="ru-RU" dirty="0" err="1">
                <a:latin typeface="Calibri Light" panose="020F0302020204030204" pitchFamily="34" charset="0"/>
              </a:rPr>
              <a:t>популярний</a:t>
            </a:r>
            <a:r>
              <a:rPr lang="ru-RU" dirty="0">
                <a:latin typeface="Calibri Light" panose="020F0302020204030204" pitchFamily="34" charset="0"/>
              </a:rPr>
              <a:t> </a:t>
            </a:r>
            <a:r>
              <a:rPr lang="ru-RU" dirty="0" err="1">
                <a:latin typeface="Calibri Light" panose="020F0302020204030204" pitchFamily="34" charset="0"/>
              </a:rPr>
              <a:t>серед</a:t>
            </a:r>
            <a:r>
              <a:rPr lang="ru-RU" dirty="0">
                <a:latin typeface="Calibri Light" panose="020F0302020204030204" pitchFamily="34" charset="0"/>
              </a:rPr>
              <a:t> </a:t>
            </a:r>
            <a:r>
              <a:rPr lang="ru-RU" dirty="0" err="1">
                <a:latin typeface="Calibri Light" panose="020F0302020204030204" pitchFamily="34" charset="0"/>
              </a:rPr>
              <a:t>місцевих</a:t>
            </a:r>
            <a:r>
              <a:rPr lang="ru-RU" dirty="0">
                <a:latin typeface="Calibri Light" panose="020F0302020204030204" pitchFamily="34" charset="0"/>
              </a:rPr>
              <a:t> </a:t>
            </a:r>
            <a:r>
              <a:rPr lang="ru-RU" dirty="0" err="1">
                <a:latin typeface="Calibri Light" panose="020F0302020204030204" pitchFamily="34" charset="0"/>
              </a:rPr>
              <a:t>жителів</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ягідний</a:t>
            </a:r>
            <a:r>
              <a:rPr lang="ru-RU" dirty="0">
                <a:latin typeface="Calibri Light" panose="020F0302020204030204" pitchFamily="34" charset="0"/>
              </a:rPr>
              <a:t> суп, </a:t>
            </a:r>
            <a:r>
              <a:rPr lang="ru-RU" dirty="0" err="1">
                <a:latin typeface="Calibri Light" panose="020F0302020204030204" pitchFamily="34" charset="0"/>
              </a:rPr>
              <a:t>який</a:t>
            </a:r>
            <a:r>
              <a:rPr lang="ru-RU" dirty="0">
                <a:latin typeface="Calibri Light" panose="020F0302020204030204" pitchFamily="34" charset="0"/>
              </a:rPr>
              <a:t> вариться </a:t>
            </a:r>
            <a:r>
              <a:rPr lang="ru-RU" dirty="0" err="1">
                <a:latin typeface="Calibri Light" panose="020F0302020204030204" pitchFamily="34" charset="0"/>
              </a:rPr>
              <a:t>з</a:t>
            </a:r>
            <a:r>
              <a:rPr lang="ru-RU" dirty="0">
                <a:latin typeface="Calibri Light" panose="020F0302020204030204" pitchFamily="34" charset="0"/>
              </a:rPr>
              <a:t> самих </a:t>
            </a:r>
            <a:r>
              <a:rPr lang="ru-RU" dirty="0" err="1">
                <a:latin typeface="Calibri Light" panose="020F0302020204030204" pitchFamily="34" charset="0"/>
              </a:rPr>
              <a:t>різних</a:t>
            </a:r>
            <a:r>
              <a:rPr lang="ru-RU" dirty="0">
                <a:latin typeface="Calibri Light" panose="020F0302020204030204" pitchFamily="34" charset="0"/>
              </a:rPr>
              <a:t> </a:t>
            </a:r>
            <a:r>
              <a:rPr lang="ru-RU" dirty="0" err="1">
                <a:latin typeface="Calibri Light" panose="020F0302020204030204" pitchFamily="34" charset="0"/>
              </a:rPr>
              <a:t>ягід</a:t>
            </a:r>
            <a:r>
              <a:rPr lang="ru-RU" dirty="0">
                <a:latin typeface="Calibri Light" panose="020F0302020204030204" pitchFamily="34" charset="0"/>
              </a:rPr>
              <a:t> </a:t>
            </a:r>
            <a:r>
              <a:rPr lang="ru-RU" dirty="0" err="1">
                <a:latin typeface="Calibri Light" panose="020F0302020204030204" pitchFamily="34" charset="0"/>
              </a:rPr>
              <a:t>з</a:t>
            </a:r>
            <a:r>
              <a:rPr lang="ru-RU" dirty="0">
                <a:latin typeface="Calibri Light" panose="020F0302020204030204" pitchFamily="34" charset="0"/>
              </a:rPr>
              <a:t> </a:t>
            </a:r>
            <a:r>
              <a:rPr lang="ru-RU" dirty="0" err="1">
                <a:latin typeface="Calibri Light" panose="020F0302020204030204" pitchFamily="34" charset="0"/>
              </a:rPr>
              <a:t>додаванням</a:t>
            </a:r>
            <a:r>
              <a:rPr lang="ru-RU" dirty="0">
                <a:latin typeface="Calibri Light" panose="020F0302020204030204" pitchFamily="34" charset="0"/>
              </a:rPr>
              <a:t> меду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горіхів</a:t>
            </a:r>
            <a:r>
              <a:rPr lang="ru-RU" dirty="0">
                <a:latin typeface="Calibri Light" panose="020F0302020204030204" pitchFamily="34" charset="0"/>
              </a:rPr>
              <a:t>.</a:t>
            </a:r>
          </a:p>
          <a:p>
            <a:r>
              <a:rPr lang="ru-RU" dirty="0">
                <a:latin typeface="Calibri Light" panose="020F0302020204030204" pitchFamily="34" charset="0"/>
              </a:rPr>
              <a:t> Туристам, </a:t>
            </a:r>
            <a:r>
              <a:rPr lang="ru-RU" dirty="0" err="1">
                <a:latin typeface="Calibri Light" panose="020F0302020204030204" pitchFamily="34" charset="0"/>
              </a:rPr>
              <a:t>які</a:t>
            </a:r>
            <a:r>
              <a:rPr lang="ru-RU" dirty="0">
                <a:latin typeface="Calibri Light" panose="020F0302020204030204" pitchFamily="34" charset="0"/>
              </a:rPr>
              <a:t> </a:t>
            </a:r>
            <a:r>
              <a:rPr lang="ru-RU" dirty="0" err="1">
                <a:latin typeface="Calibri Light" panose="020F0302020204030204" pitchFamily="34" charset="0"/>
              </a:rPr>
              <a:t>відвідують</a:t>
            </a:r>
            <a:r>
              <a:rPr lang="ru-RU" dirty="0">
                <a:latin typeface="Calibri Light" panose="020F0302020204030204" pitchFamily="34" charset="0"/>
              </a:rPr>
              <a:t> </a:t>
            </a:r>
            <a:r>
              <a:rPr lang="ru-RU" dirty="0" err="1">
                <a:latin typeface="Calibri Light" panose="020F0302020204030204" pitchFamily="34" charset="0"/>
              </a:rPr>
              <a:t>Естонію</a:t>
            </a:r>
            <a:r>
              <a:rPr lang="ru-RU" dirty="0">
                <a:latin typeface="Calibri Light" panose="020F0302020204030204" pitchFamily="34" charset="0"/>
              </a:rPr>
              <a:t>, </a:t>
            </a:r>
            <a:r>
              <a:rPr lang="ru-RU" dirty="0" err="1">
                <a:latin typeface="Calibri Light" panose="020F0302020204030204" pitchFamily="34" charset="0"/>
              </a:rPr>
              <a:t>варто</a:t>
            </a:r>
            <a:r>
              <a:rPr lang="ru-RU" dirty="0">
                <a:latin typeface="Calibri Light" panose="020F0302020204030204" pitchFamily="34" charset="0"/>
              </a:rPr>
              <a:t> </a:t>
            </a:r>
            <a:r>
              <a:rPr lang="ru-RU" dirty="0" err="1">
                <a:latin typeface="Calibri Light" panose="020F0302020204030204" pitchFamily="34" charset="0"/>
              </a:rPr>
              <a:t>спробувати</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улюблене</a:t>
            </a:r>
            <a:r>
              <a:rPr lang="ru-RU" dirty="0">
                <a:latin typeface="Calibri Light" panose="020F0302020204030204" pitchFamily="34" charset="0"/>
              </a:rPr>
              <a:t> </a:t>
            </a:r>
            <a:r>
              <a:rPr lang="ru-RU" dirty="0" err="1">
                <a:latin typeface="Calibri Light" panose="020F0302020204030204" pitchFamily="34" charset="0"/>
              </a:rPr>
              <a:t>різдвяне</a:t>
            </a:r>
            <a:r>
              <a:rPr lang="ru-RU" dirty="0">
                <a:latin typeface="Calibri Light" panose="020F0302020204030204" pitchFamily="34" charset="0"/>
              </a:rPr>
              <a:t> </a:t>
            </a:r>
            <a:r>
              <a:rPr lang="ru-RU" dirty="0" err="1">
                <a:latin typeface="Calibri Light" panose="020F0302020204030204" pitchFamily="34" charset="0"/>
              </a:rPr>
              <a:t>печиво</a:t>
            </a:r>
            <a:r>
              <a:rPr lang="ru-RU" dirty="0">
                <a:latin typeface="Calibri Light" panose="020F0302020204030204" pitchFamily="34" charset="0"/>
              </a:rPr>
              <a:t> </a:t>
            </a:r>
            <a:r>
              <a:rPr lang="ru-RU" dirty="0" err="1">
                <a:latin typeface="Calibri Light" panose="020F0302020204030204" pitchFamily="34" charset="0"/>
              </a:rPr>
              <a:t>естнців</a:t>
            </a:r>
            <a:r>
              <a:rPr lang="ru-RU" dirty="0">
                <a:latin typeface="Calibri Light" panose="020F0302020204030204" pitchFamily="34" charset="0"/>
              </a:rPr>
              <a:t> - </a:t>
            </a:r>
            <a:r>
              <a:rPr lang="ru-RU" dirty="0" err="1">
                <a:latin typeface="Calibri Light" panose="020F0302020204030204" pitchFamily="34" charset="0"/>
              </a:rPr>
              <a:t>піпаркоок</a:t>
            </a:r>
            <a:r>
              <a:rPr lang="ru-RU" dirty="0">
                <a:latin typeface="Calibri Light" panose="020F0302020204030204" pitchFamily="34" charset="0"/>
              </a:rPr>
              <a:t>. </a:t>
            </a:r>
          </a:p>
          <a:p>
            <a:r>
              <a:rPr lang="ru-RU" dirty="0" err="1">
                <a:latin typeface="Calibri Light" panose="020F0302020204030204" pitchFamily="34" charset="0"/>
              </a:rPr>
              <a:t>Його</a:t>
            </a:r>
            <a:r>
              <a:rPr lang="ru-RU" dirty="0">
                <a:latin typeface="Calibri Light" panose="020F0302020204030204" pitchFamily="34" charset="0"/>
              </a:rPr>
              <a:t> </a:t>
            </a:r>
            <a:r>
              <a:rPr lang="ru-RU" dirty="0" err="1">
                <a:latin typeface="Calibri Light" panose="020F0302020204030204" pitchFamily="34" charset="0"/>
              </a:rPr>
              <a:t>відмінна</a:t>
            </a:r>
            <a:r>
              <a:rPr lang="ru-RU" dirty="0">
                <a:latin typeface="Calibri Light" panose="020F0302020204030204" pitchFamily="34" charset="0"/>
              </a:rPr>
              <a:t> риса - </a:t>
            </a:r>
            <a:r>
              <a:rPr lang="ru-RU" dirty="0" err="1">
                <a:latin typeface="Calibri Light" panose="020F0302020204030204" pitchFamily="34" charset="0"/>
              </a:rPr>
              <a:t>це</a:t>
            </a:r>
            <a:r>
              <a:rPr lang="ru-RU" dirty="0">
                <a:latin typeface="Calibri Light" panose="020F0302020204030204" pitchFamily="34" charset="0"/>
              </a:rPr>
              <a:t> велика </a:t>
            </a:r>
            <a:r>
              <a:rPr lang="ru-RU" dirty="0" err="1">
                <a:latin typeface="Calibri Light" panose="020F0302020204030204" pitchFamily="34" charset="0"/>
              </a:rPr>
              <a:t>кількість</a:t>
            </a:r>
            <a:r>
              <a:rPr lang="ru-RU" dirty="0">
                <a:latin typeface="Calibri Light" panose="020F0302020204030204" pitchFamily="34" charset="0"/>
              </a:rPr>
              <a:t> </a:t>
            </a:r>
            <a:r>
              <a:rPr lang="ru-RU" dirty="0" err="1">
                <a:latin typeface="Calibri Light" panose="020F0302020204030204" pitchFamily="34" charset="0"/>
              </a:rPr>
              <a:t>кориці</a:t>
            </a:r>
            <a:r>
              <a:rPr lang="ru-RU" dirty="0">
                <a:latin typeface="Calibri Light" panose="020F0302020204030204" pitchFamily="34" charset="0"/>
              </a:rPr>
              <a:t>. На </a:t>
            </a:r>
            <a:r>
              <a:rPr lang="ru-RU" dirty="0" err="1">
                <a:latin typeface="Calibri Light" panose="020F0302020204030204" pitchFamily="34" charset="0"/>
              </a:rPr>
              <a:t>особливу</a:t>
            </a:r>
            <a:r>
              <a:rPr lang="ru-RU" dirty="0">
                <a:latin typeface="Calibri Light" panose="020F0302020204030204" pitchFamily="34" charset="0"/>
              </a:rPr>
              <a:t> </a:t>
            </a:r>
            <a:r>
              <a:rPr lang="ru-RU" dirty="0" err="1">
                <a:latin typeface="Calibri Light" panose="020F0302020204030204" pitchFamily="34" charset="0"/>
              </a:rPr>
              <a:t>увагу</a:t>
            </a:r>
            <a:r>
              <a:rPr lang="ru-RU" dirty="0">
                <a:latin typeface="Calibri Light" panose="020F0302020204030204" pitchFamily="34" charset="0"/>
              </a:rPr>
              <a:t> </a:t>
            </a:r>
            <a:r>
              <a:rPr lang="ru-RU" dirty="0" err="1">
                <a:latin typeface="Calibri Light" panose="020F0302020204030204" pitchFamily="34" charset="0"/>
              </a:rPr>
              <a:t>заслуговують</a:t>
            </a:r>
            <a:r>
              <a:rPr lang="ru-RU" dirty="0">
                <a:latin typeface="Calibri Light" panose="020F0302020204030204" pitchFamily="34" charset="0"/>
              </a:rPr>
              <a:t> </a:t>
            </a:r>
            <a:r>
              <a:rPr lang="ru-RU" dirty="0" err="1">
                <a:latin typeface="Calibri Light" panose="020F0302020204030204" pitchFamily="34" charset="0"/>
              </a:rPr>
              <a:t>оригінальні</a:t>
            </a:r>
            <a:r>
              <a:rPr lang="ru-RU" dirty="0">
                <a:latin typeface="Calibri Light" panose="020F0302020204030204" pitchFamily="34" charset="0"/>
              </a:rPr>
              <a:t> </a:t>
            </a:r>
            <a:r>
              <a:rPr lang="ru-RU" dirty="0" err="1">
                <a:latin typeface="Calibri Light" panose="020F0302020204030204" pitchFamily="34" charset="0"/>
              </a:rPr>
              <a:t>естонські</a:t>
            </a:r>
            <a:r>
              <a:rPr lang="ru-RU" dirty="0">
                <a:latin typeface="Calibri Light" panose="020F0302020204030204" pitchFamily="34" charset="0"/>
              </a:rPr>
              <a:t> </a:t>
            </a:r>
            <a:r>
              <a:rPr lang="ru-RU" dirty="0" err="1">
                <a:latin typeface="Calibri Light" panose="020F0302020204030204" pitchFamily="34" charset="0"/>
              </a:rPr>
              <a:t>цукерки</a:t>
            </a:r>
            <a:r>
              <a:rPr lang="ru-RU" dirty="0">
                <a:latin typeface="Calibri Light" panose="020F0302020204030204" pitchFamily="34" charset="0"/>
              </a:rPr>
              <a:t>, </a:t>
            </a:r>
            <a:r>
              <a:rPr lang="ru-RU" dirty="0" err="1">
                <a:latin typeface="Calibri Light" panose="020F0302020204030204" pitchFamily="34" charset="0"/>
              </a:rPr>
              <a:t>з</a:t>
            </a:r>
            <a:r>
              <a:rPr lang="ru-RU" dirty="0">
                <a:latin typeface="Calibri Light" panose="020F0302020204030204" pitchFamily="34" charset="0"/>
              </a:rPr>
              <a:t> начинками </a:t>
            </a:r>
            <a:r>
              <a:rPr lang="ru-RU" dirty="0" err="1">
                <a:latin typeface="Calibri Light" panose="020F0302020204030204" pitchFamily="34" charset="0"/>
              </a:rPr>
              <a:t>з</a:t>
            </a:r>
            <a:r>
              <a:rPr lang="ru-RU" dirty="0">
                <a:latin typeface="Calibri Light" panose="020F0302020204030204" pitchFamily="34" charset="0"/>
              </a:rPr>
              <a:t> </a:t>
            </a:r>
            <a:r>
              <a:rPr lang="ru-RU" dirty="0" err="1">
                <a:latin typeface="Calibri Light" panose="020F0302020204030204" pitchFamily="34" charset="0"/>
              </a:rPr>
              <a:t>м'яти</a:t>
            </a:r>
            <a:r>
              <a:rPr lang="ru-RU" dirty="0">
                <a:latin typeface="Calibri Light" panose="020F0302020204030204" pitchFamily="34" charset="0"/>
              </a:rPr>
              <a:t>, </a:t>
            </a:r>
            <a:r>
              <a:rPr lang="ru-RU" dirty="0" err="1">
                <a:latin typeface="Calibri Light" panose="020F0302020204030204" pitchFamily="34" charset="0"/>
              </a:rPr>
              <a:t>горіхів</a:t>
            </a:r>
            <a:r>
              <a:rPr lang="ru-RU" dirty="0">
                <a:latin typeface="Calibri Light" panose="020F0302020204030204" pitchFamily="34" charset="0"/>
              </a:rPr>
              <a:t>, </a:t>
            </a:r>
            <a:r>
              <a:rPr lang="ru-RU" dirty="0" err="1">
                <a:latin typeface="Calibri Light" panose="020F0302020204030204" pitchFamily="34" charset="0"/>
              </a:rPr>
              <a:t>кави</a:t>
            </a:r>
            <a:r>
              <a:rPr lang="ru-RU" dirty="0">
                <a:latin typeface="Calibri Light" panose="020F0302020204030204" pitchFamily="34" charset="0"/>
              </a:rPr>
              <a:t> </a:t>
            </a:r>
            <a:r>
              <a:rPr lang="ru-RU" dirty="0" err="1">
                <a:latin typeface="Calibri Light" panose="020F0302020204030204" pitchFamily="34" charset="0"/>
              </a:rPr>
              <a:t>або</a:t>
            </a:r>
            <a:r>
              <a:rPr lang="ru-RU" dirty="0">
                <a:latin typeface="Calibri Light" panose="020F0302020204030204" pitchFamily="34" charset="0"/>
              </a:rPr>
              <a:t> </a:t>
            </a:r>
            <a:r>
              <a:rPr lang="ru-RU" dirty="0" err="1">
                <a:latin typeface="Calibri Light" panose="020F0302020204030204" pitchFamily="34" charset="0"/>
              </a:rPr>
              <a:t>лікеру</a:t>
            </a:r>
            <a:r>
              <a:rPr lang="ru-RU" dirty="0">
                <a:latin typeface="Calibri Light" panose="020F0302020204030204" pitchFamily="34" charset="0"/>
              </a:rPr>
              <a:t>. </a:t>
            </a:r>
            <a:r>
              <a:rPr lang="ru-RU" dirty="0" err="1">
                <a:latin typeface="Calibri Light" panose="020F0302020204030204" pitchFamily="34" charset="0"/>
              </a:rPr>
              <a:t>Крім</a:t>
            </a:r>
            <a:r>
              <a:rPr lang="ru-RU" dirty="0">
                <a:latin typeface="Calibri Light" panose="020F0302020204030204" pitchFamily="34" charset="0"/>
              </a:rPr>
              <a:t> того, </a:t>
            </a:r>
            <a:r>
              <a:rPr lang="ru-RU" dirty="0" err="1">
                <a:latin typeface="Calibri Light" panose="020F0302020204030204" pitchFamily="34" charset="0"/>
              </a:rPr>
              <a:t>любителі</a:t>
            </a:r>
            <a:r>
              <a:rPr lang="ru-RU" dirty="0">
                <a:latin typeface="Calibri Light" panose="020F0302020204030204" pitchFamily="34" charset="0"/>
              </a:rPr>
              <a:t> </a:t>
            </a:r>
            <a:r>
              <a:rPr lang="ru-RU" dirty="0" err="1">
                <a:latin typeface="Calibri Light" panose="020F0302020204030204" pitchFamily="34" charset="0"/>
              </a:rPr>
              <a:t>солодких</a:t>
            </a:r>
            <a:r>
              <a:rPr lang="ru-RU" dirty="0">
                <a:latin typeface="Calibri Light" panose="020F0302020204030204" pitchFamily="34" charset="0"/>
              </a:rPr>
              <a:t> </a:t>
            </a:r>
            <a:r>
              <a:rPr lang="ru-RU" dirty="0" err="1">
                <a:latin typeface="Calibri Light" panose="020F0302020204030204" pitchFamily="34" charset="0"/>
              </a:rPr>
              <a:t>десертів</a:t>
            </a:r>
            <a:r>
              <a:rPr lang="ru-RU" dirty="0">
                <a:latin typeface="Calibri Light" panose="020F0302020204030204" pitchFamily="34" charset="0"/>
              </a:rPr>
              <a:t> </a:t>
            </a:r>
            <a:r>
              <a:rPr lang="ru-RU" dirty="0" err="1">
                <a:latin typeface="Calibri Light" panose="020F0302020204030204" pitchFamily="34" charset="0"/>
              </a:rPr>
              <a:t>можуть</a:t>
            </a:r>
            <a:r>
              <a:rPr lang="ru-RU" dirty="0">
                <a:latin typeface="Calibri Light" panose="020F0302020204030204" pitchFamily="34" charset="0"/>
              </a:rPr>
              <a:t> </a:t>
            </a:r>
            <a:r>
              <a:rPr lang="ru-RU" dirty="0" err="1">
                <a:latin typeface="Calibri Light" panose="020F0302020204030204" pitchFamily="34" charset="0"/>
              </a:rPr>
              <a:t>спробувати</a:t>
            </a:r>
            <a:r>
              <a:rPr lang="ru-RU" dirty="0">
                <a:latin typeface="Calibri Light" panose="020F0302020204030204" pitchFamily="34" charset="0"/>
              </a:rPr>
              <a:t> в </a:t>
            </a:r>
            <a:r>
              <a:rPr lang="ru-RU" dirty="0" err="1">
                <a:latin typeface="Calibri Light" panose="020F0302020204030204" pitchFamily="34" charset="0"/>
              </a:rPr>
              <a:t>Естонії</a:t>
            </a:r>
            <a:r>
              <a:rPr lang="ru-RU" dirty="0">
                <a:latin typeface="Calibri Light" panose="020F0302020204030204" pitchFamily="34" charset="0"/>
              </a:rPr>
              <a:t> </a:t>
            </a:r>
            <a:r>
              <a:rPr lang="ru-RU" dirty="0" err="1">
                <a:latin typeface="Calibri Light" panose="020F0302020204030204" pitchFamily="34" charset="0"/>
              </a:rPr>
              <a:t>збитий</a:t>
            </a:r>
            <a:r>
              <a:rPr lang="ru-RU" dirty="0">
                <a:latin typeface="Calibri Light" panose="020F0302020204030204" pitchFamily="34" charset="0"/>
              </a:rPr>
              <a:t> </a:t>
            </a:r>
            <a:r>
              <a:rPr lang="ru-RU" dirty="0" err="1">
                <a:latin typeface="Calibri Light" panose="020F0302020204030204" pitchFamily="34" charset="0"/>
              </a:rPr>
              <a:t>манний</a:t>
            </a:r>
            <a:r>
              <a:rPr lang="ru-RU" dirty="0">
                <a:latin typeface="Calibri Light" panose="020F0302020204030204" pitchFamily="34" charset="0"/>
              </a:rPr>
              <a:t> </a:t>
            </a:r>
            <a:r>
              <a:rPr lang="ru-RU" dirty="0" err="1">
                <a:latin typeface="Calibri Light" panose="020F0302020204030204" pitchFamily="34" charset="0"/>
              </a:rPr>
              <a:t>мус</a:t>
            </a:r>
            <a:r>
              <a:rPr lang="ru-RU" dirty="0">
                <a:latin typeface="Calibri Light" panose="020F0302020204030204" pitchFamily="34" charset="0"/>
              </a:rPr>
              <a:t> </a:t>
            </a:r>
            <a:r>
              <a:rPr lang="ru-RU" dirty="0" err="1">
                <a:latin typeface="Calibri Light" panose="020F0302020204030204" pitchFamily="34" charset="0"/>
              </a:rPr>
              <a:t>з</a:t>
            </a:r>
            <a:r>
              <a:rPr lang="ru-RU" dirty="0">
                <a:latin typeface="Calibri Light" panose="020F0302020204030204" pitchFamily="34" charset="0"/>
              </a:rPr>
              <a:t> фруктового соку, </a:t>
            </a:r>
            <a:r>
              <a:rPr lang="ru-RU" dirty="0" err="1">
                <a:latin typeface="Calibri Light" panose="020F0302020204030204" pitchFamily="34" charset="0"/>
              </a:rPr>
              <a:t>яблучні</a:t>
            </a:r>
            <a:r>
              <a:rPr lang="ru-RU" dirty="0">
                <a:latin typeface="Calibri Light" panose="020F0302020204030204" pitchFamily="34" charset="0"/>
              </a:rPr>
              <a:t> </a:t>
            </a:r>
            <a:r>
              <a:rPr lang="ru-RU" dirty="0" err="1">
                <a:latin typeface="Calibri Light" panose="020F0302020204030204" pitchFamily="34" charset="0"/>
              </a:rPr>
              <a:t>запіканки</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кисіль</a:t>
            </a:r>
            <a:r>
              <a:rPr lang="ru-RU" dirty="0">
                <a:latin typeface="Calibri Light" panose="020F0302020204030204" pitchFamily="34" charset="0"/>
              </a:rPr>
              <a:t> </a:t>
            </a:r>
            <a:r>
              <a:rPr lang="ru-RU" dirty="0" err="1">
                <a:latin typeface="Calibri Light" panose="020F0302020204030204" pitchFamily="34" charset="0"/>
              </a:rPr>
              <a:t>зі</a:t>
            </a:r>
            <a:r>
              <a:rPr lang="ru-RU" dirty="0">
                <a:latin typeface="Calibri Light" panose="020F0302020204030204" pitchFamily="34" charset="0"/>
              </a:rPr>
              <a:t> </a:t>
            </a:r>
            <a:r>
              <a:rPr lang="ru-RU" dirty="0" err="1">
                <a:latin typeface="Calibri Light" panose="020F0302020204030204" pitchFamily="34" charset="0"/>
              </a:rPr>
              <a:t>збитими</a:t>
            </a:r>
            <a:r>
              <a:rPr lang="ru-RU" dirty="0">
                <a:latin typeface="Calibri Light" panose="020F0302020204030204" pitchFamily="34" charset="0"/>
              </a:rPr>
              <a:t> вершками</a:t>
            </a:r>
            <a:r>
              <a:rPr lang="ru-RU" sz="2000" dirty="0">
                <a:latin typeface="Calibri Light" panose="020F0302020204030204" pitchFamily="34" charset="0"/>
              </a:rPr>
              <a:t>.</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571480"/>
            <a:ext cx="8786874" cy="6455736"/>
          </a:xfrm>
        </p:spPr>
        <p:txBody>
          <a:bodyPr>
            <a:normAutofit/>
          </a:bodyPr>
          <a:lstStyle/>
          <a:p>
            <a:r>
              <a:rPr lang="ru-RU" dirty="0" err="1"/>
              <a:t>Національні</a:t>
            </a:r>
            <a:r>
              <a:rPr lang="ru-RU" dirty="0"/>
              <a:t> </a:t>
            </a:r>
            <a:r>
              <a:rPr lang="ru-RU" dirty="0" err="1"/>
              <a:t>естонські</a:t>
            </a:r>
            <a:r>
              <a:rPr lang="ru-RU" dirty="0"/>
              <a:t> </a:t>
            </a:r>
            <a:r>
              <a:rPr lang="ru-RU" dirty="0" err="1"/>
              <a:t>напої</a:t>
            </a:r>
            <a:endParaRPr lang="ru-RU" dirty="0"/>
          </a:p>
          <a:p>
            <a:pPr>
              <a:buNone/>
            </a:pPr>
            <a:endParaRPr lang="ru-RU" dirty="0"/>
          </a:p>
          <a:p>
            <a:r>
              <a:rPr lang="ru-RU" sz="2000" dirty="0" err="1">
                <a:latin typeface="Calibri Light" panose="020F0302020204030204" pitchFamily="34" charset="0"/>
              </a:rPr>
              <a:t>Серед</a:t>
            </a:r>
            <a:r>
              <a:rPr lang="ru-RU" sz="2000" dirty="0">
                <a:latin typeface="Calibri Light" panose="020F0302020204030204" pitchFamily="34" charset="0"/>
              </a:rPr>
              <a:t> </a:t>
            </a:r>
            <a:r>
              <a:rPr lang="ru-RU" sz="2000" dirty="0" err="1">
                <a:latin typeface="Calibri Light" panose="020F0302020204030204" pitchFamily="34" charset="0"/>
              </a:rPr>
              <a:t>безалкогольних</a:t>
            </a:r>
            <a:r>
              <a:rPr lang="ru-RU" sz="2000" dirty="0">
                <a:latin typeface="Calibri Light" panose="020F0302020204030204" pitchFamily="34" charset="0"/>
              </a:rPr>
              <a:t> </a:t>
            </a:r>
            <a:r>
              <a:rPr lang="ru-RU" sz="2000" dirty="0" err="1">
                <a:latin typeface="Calibri Light" panose="020F0302020204030204" pitchFamily="34" charset="0"/>
              </a:rPr>
              <a:t>напоїв</a:t>
            </a:r>
            <a:r>
              <a:rPr lang="ru-RU" sz="2000" dirty="0">
                <a:latin typeface="Calibri Light" panose="020F0302020204030204" pitchFamily="34" charset="0"/>
              </a:rPr>
              <a:t> </a:t>
            </a:r>
            <a:r>
              <a:rPr lang="ru-RU" sz="2000" dirty="0" err="1">
                <a:latin typeface="Calibri Light" panose="020F0302020204030204" pitchFamily="34" charset="0"/>
              </a:rPr>
              <a:t>естонці</a:t>
            </a:r>
            <a:r>
              <a:rPr lang="ru-RU" sz="2000" dirty="0">
                <a:latin typeface="Calibri Light" panose="020F0302020204030204" pitchFamily="34" charset="0"/>
              </a:rPr>
              <a:t> </a:t>
            </a:r>
            <a:r>
              <a:rPr lang="ru-RU" sz="2000" dirty="0" err="1">
                <a:latin typeface="Calibri Light" panose="020F0302020204030204" pitchFamily="34" charset="0"/>
              </a:rPr>
              <a:t>віддають</a:t>
            </a:r>
            <a:r>
              <a:rPr lang="ru-RU" sz="2000" dirty="0">
                <a:latin typeface="Calibri Light" panose="020F0302020204030204" pitchFamily="34" charset="0"/>
              </a:rPr>
              <a:t> пальму </a:t>
            </a:r>
            <a:r>
              <a:rPr lang="ru-RU" sz="2000" dirty="0" err="1">
                <a:latin typeface="Calibri Light" panose="020F0302020204030204" pitchFamily="34" charset="0"/>
              </a:rPr>
              <a:t>першості</a:t>
            </a:r>
            <a:r>
              <a:rPr lang="ru-RU" sz="2000" dirty="0">
                <a:latin typeface="Calibri Light" panose="020F0302020204030204" pitchFamily="34" charset="0"/>
              </a:rPr>
              <a:t> </a:t>
            </a:r>
            <a:r>
              <a:rPr lang="ru-RU" sz="2000" dirty="0" err="1">
                <a:latin typeface="Calibri Light" panose="020F0302020204030204" pitchFamily="34" charset="0"/>
              </a:rPr>
              <a:t>різним</a:t>
            </a:r>
            <a:r>
              <a:rPr lang="ru-RU" sz="2000" dirty="0">
                <a:latin typeface="Calibri Light" panose="020F0302020204030204" pitchFamily="34" charset="0"/>
              </a:rPr>
              <a:t> киселям. </a:t>
            </a:r>
            <a:r>
              <a:rPr lang="ru-RU" sz="2000" dirty="0" err="1">
                <a:latin typeface="Calibri Light" panose="020F0302020204030204" pitchFamily="34" charset="0"/>
              </a:rPr>
              <a:t>Крім</a:t>
            </a:r>
            <a:r>
              <a:rPr lang="ru-RU" sz="2000" dirty="0">
                <a:latin typeface="Calibri Light" panose="020F0302020204030204" pitchFamily="34" charset="0"/>
              </a:rPr>
              <a:t> того, </a:t>
            </a:r>
            <a:r>
              <a:rPr lang="ru-RU" sz="2000" dirty="0" err="1">
                <a:latin typeface="Calibri Light" panose="020F0302020204030204" pitchFamily="34" charset="0"/>
              </a:rPr>
              <a:t>серед</a:t>
            </a:r>
            <a:r>
              <a:rPr lang="ru-RU" sz="2000" dirty="0">
                <a:latin typeface="Calibri Light" panose="020F0302020204030204" pitchFamily="34" charset="0"/>
              </a:rPr>
              <a:t> </a:t>
            </a:r>
            <a:r>
              <a:rPr lang="ru-RU" sz="2000" dirty="0" err="1">
                <a:latin typeface="Calibri Light" panose="020F0302020204030204" pitchFamily="34" charset="0"/>
              </a:rPr>
              <a:t>напоїв</a:t>
            </a:r>
            <a:r>
              <a:rPr lang="ru-RU" sz="2000" dirty="0">
                <a:latin typeface="Calibri Light" panose="020F0302020204030204" pitchFamily="34" charset="0"/>
              </a:rPr>
              <a:t> </a:t>
            </a:r>
            <a:r>
              <a:rPr lang="ru-RU" sz="2000" dirty="0" err="1">
                <a:latin typeface="Calibri Light" panose="020F0302020204030204" pitchFamily="34" charset="0"/>
              </a:rPr>
              <a:t>дуже</a:t>
            </a:r>
            <a:r>
              <a:rPr lang="ru-RU" sz="2000" dirty="0">
                <a:latin typeface="Calibri Light" panose="020F0302020204030204" pitchFamily="34" charset="0"/>
              </a:rPr>
              <a:t> </a:t>
            </a:r>
            <a:r>
              <a:rPr lang="ru-RU" sz="2000" dirty="0" err="1">
                <a:latin typeface="Calibri Light" panose="020F0302020204030204" pitchFamily="34" charset="0"/>
              </a:rPr>
              <a:t>поширені</a:t>
            </a:r>
            <a:r>
              <a:rPr lang="ru-RU" sz="2000" dirty="0">
                <a:latin typeface="Calibri Light" panose="020F0302020204030204" pitchFamily="34" charset="0"/>
              </a:rPr>
              <a:t> </a:t>
            </a:r>
            <a:r>
              <a:rPr lang="ru-RU" sz="2000" dirty="0" err="1">
                <a:latin typeface="Calibri Light" panose="020F0302020204030204" pitchFamily="34" charset="0"/>
              </a:rPr>
              <a:t>морси</a:t>
            </a:r>
            <a:r>
              <a:rPr lang="ru-RU" sz="2000" dirty="0">
                <a:latin typeface="Calibri Light" panose="020F0302020204030204" pitchFamily="34" charset="0"/>
              </a:rPr>
              <a:t>, квас </a:t>
            </a:r>
            <a:r>
              <a:rPr lang="ru-RU" sz="2000" dirty="0" err="1">
                <a:latin typeface="Calibri Light" panose="020F0302020204030204" pitchFamily="34" charset="0"/>
              </a:rPr>
              <a:t>і</a:t>
            </a:r>
            <a:r>
              <a:rPr lang="ru-RU" sz="2000" dirty="0">
                <a:latin typeface="Calibri Light" panose="020F0302020204030204" pitchFamily="34" charset="0"/>
              </a:rPr>
              <a:t> </a:t>
            </a:r>
            <a:r>
              <a:rPr lang="ru-RU" sz="2000" dirty="0" err="1">
                <a:latin typeface="Calibri Light" panose="020F0302020204030204" pitchFamily="34" charset="0"/>
              </a:rPr>
              <a:t>кави</a:t>
            </a:r>
            <a:r>
              <a:rPr lang="ru-RU" sz="2000" dirty="0">
                <a:latin typeface="Calibri Light" panose="020F0302020204030204" pitchFamily="34" charset="0"/>
              </a:rPr>
              <a:t>.</a:t>
            </a:r>
          </a:p>
          <a:p>
            <a:endParaRPr lang="ru-RU" sz="2000" dirty="0">
              <a:latin typeface="Calibri Light" panose="020F0302020204030204" pitchFamily="34" charset="0"/>
            </a:endParaRPr>
          </a:p>
          <a:p>
            <a:r>
              <a:rPr lang="ru-RU" sz="2000" dirty="0">
                <a:latin typeface="Calibri Light" panose="020F0302020204030204" pitchFamily="34" charset="0"/>
              </a:rPr>
              <a:t> </a:t>
            </a:r>
            <a:r>
              <a:rPr lang="ru-RU" sz="2000" dirty="0" err="1">
                <a:latin typeface="Calibri Light" panose="020F0302020204030204" pitchFamily="34" charset="0"/>
              </a:rPr>
              <a:t>Естонські</a:t>
            </a:r>
            <a:r>
              <a:rPr lang="ru-RU" sz="2000" dirty="0">
                <a:latin typeface="Calibri Light" panose="020F0302020204030204" pitchFamily="34" charset="0"/>
              </a:rPr>
              <a:t> </a:t>
            </a:r>
            <a:r>
              <a:rPr lang="ru-RU" sz="2000" dirty="0" err="1">
                <a:latin typeface="Calibri Light" panose="020F0302020204030204" pitchFamily="34" charset="0"/>
              </a:rPr>
              <a:t>спиртні</a:t>
            </a:r>
            <a:r>
              <a:rPr lang="ru-RU" sz="2000" dirty="0">
                <a:latin typeface="Calibri Light" panose="020F0302020204030204" pitchFamily="34" charset="0"/>
              </a:rPr>
              <a:t> </a:t>
            </a:r>
            <a:r>
              <a:rPr lang="ru-RU" sz="2000" dirty="0" err="1">
                <a:latin typeface="Calibri Light" panose="020F0302020204030204" pitchFamily="34" charset="0"/>
              </a:rPr>
              <a:t>напої</a:t>
            </a:r>
            <a:r>
              <a:rPr lang="ru-RU" sz="2000" dirty="0">
                <a:latin typeface="Calibri Light" panose="020F0302020204030204" pitchFamily="34" charset="0"/>
              </a:rPr>
              <a:t> </a:t>
            </a:r>
            <a:r>
              <a:rPr lang="ru-RU" sz="2000" dirty="0" err="1">
                <a:latin typeface="Calibri Light" panose="020F0302020204030204" pitchFamily="34" charset="0"/>
              </a:rPr>
              <a:t>користуються</a:t>
            </a:r>
            <a:r>
              <a:rPr lang="ru-RU" sz="2000" dirty="0">
                <a:latin typeface="Calibri Light" panose="020F0302020204030204" pitchFamily="34" charset="0"/>
              </a:rPr>
              <a:t> </a:t>
            </a:r>
            <a:r>
              <a:rPr lang="ru-RU" sz="2000" dirty="0" err="1">
                <a:latin typeface="Calibri Light" panose="020F0302020204030204" pitchFamily="34" charset="0"/>
              </a:rPr>
              <a:t>заслуженою</a:t>
            </a:r>
            <a:r>
              <a:rPr lang="ru-RU" sz="2000" dirty="0">
                <a:latin typeface="Calibri Light" panose="020F0302020204030204" pitchFamily="34" charset="0"/>
              </a:rPr>
              <a:t> </a:t>
            </a:r>
            <a:r>
              <a:rPr lang="ru-RU" sz="2000" dirty="0" err="1">
                <a:latin typeface="Calibri Light" panose="020F0302020204030204" pitchFamily="34" charset="0"/>
              </a:rPr>
              <a:t>популярністю</a:t>
            </a:r>
            <a:r>
              <a:rPr lang="ru-RU" sz="2000" dirty="0">
                <a:latin typeface="Calibri Light" panose="020F0302020204030204" pitchFamily="34" charset="0"/>
              </a:rPr>
              <a:t> </a:t>
            </a:r>
            <a:r>
              <a:rPr lang="ru-RU" sz="2000" dirty="0" err="1">
                <a:latin typeface="Calibri Light" panose="020F0302020204030204" pitchFamily="34" charset="0"/>
              </a:rPr>
              <a:t>і</a:t>
            </a:r>
            <a:r>
              <a:rPr lang="ru-RU" sz="2000" dirty="0">
                <a:latin typeface="Calibri Light" panose="020F0302020204030204" pitchFamily="34" charset="0"/>
              </a:rPr>
              <a:t> за межами </a:t>
            </a:r>
            <a:r>
              <a:rPr lang="ru-RU" sz="2000" dirty="0" err="1">
                <a:latin typeface="Calibri Light" panose="020F0302020204030204" pitchFamily="34" charset="0"/>
              </a:rPr>
              <a:t>країни</a:t>
            </a:r>
            <a:r>
              <a:rPr lang="ru-RU" sz="2000" dirty="0">
                <a:latin typeface="Calibri Light" panose="020F0302020204030204" pitchFamily="34" charset="0"/>
              </a:rPr>
              <a:t>. </a:t>
            </a:r>
            <a:r>
              <a:rPr lang="ru-RU" sz="2000" dirty="0" err="1">
                <a:latin typeface="Calibri Light" panose="020F0302020204030204" pitchFamily="34" charset="0"/>
              </a:rPr>
              <a:t>Самі</a:t>
            </a:r>
            <a:r>
              <a:rPr lang="ru-RU" sz="2000" dirty="0">
                <a:latin typeface="Calibri Light" panose="020F0302020204030204" pitchFamily="34" charset="0"/>
              </a:rPr>
              <a:t> </a:t>
            </a:r>
            <a:r>
              <a:rPr lang="ru-RU" sz="2000" dirty="0" err="1">
                <a:latin typeface="Calibri Light" panose="020F0302020204030204" pitchFamily="34" charset="0"/>
              </a:rPr>
              <a:t>естонці</a:t>
            </a:r>
            <a:r>
              <a:rPr lang="ru-RU" sz="2000" dirty="0">
                <a:latin typeface="Calibri Light" panose="020F0302020204030204" pitchFamily="34" charset="0"/>
              </a:rPr>
              <a:t> </a:t>
            </a:r>
            <a:r>
              <a:rPr lang="ru-RU" sz="2000" dirty="0" err="1">
                <a:latin typeface="Calibri Light" panose="020F0302020204030204" pitchFamily="34" charset="0"/>
              </a:rPr>
              <a:t>вважають</a:t>
            </a:r>
            <a:r>
              <a:rPr lang="ru-RU" sz="2000" dirty="0">
                <a:latin typeface="Calibri Light" panose="020F0302020204030204" pitchFamily="34" charset="0"/>
              </a:rPr>
              <a:t> </a:t>
            </a:r>
            <a:r>
              <a:rPr lang="ru-RU" sz="2000" dirty="0" err="1">
                <a:latin typeface="Calibri Light" panose="020F0302020204030204" pitchFamily="34" charset="0"/>
              </a:rPr>
              <a:t>своїм</a:t>
            </a:r>
            <a:r>
              <a:rPr lang="ru-RU" sz="2000" dirty="0">
                <a:latin typeface="Calibri Light" panose="020F0302020204030204" pitchFamily="34" charset="0"/>
              </a:rPr>
              <a:t> </a:t>
            </a:r>
            <a:r>
              <a:rPr lang="ru-RU" sz="2000" dirty="0" err="1">
                <a:latin typeface="Calibri Light" panose="020F0302020204030204" pitchFamily="34" charset="0"/>
              </a:rPr>
              <a:t>національним</a:t>
            </a:r>
            <a:r>
              <a:rPr lang="ru-RU" sz="2000" dirty="0">
                <a:latin typeface="Calibri Light" panose="020F0302020204030204" pitchFamily="34" charset="0"/>
              </a:rPr>
              <a:t> </a:t>
            </a:r>
            <a:r>
              <a:rPr lang="ru-RU" sz="2000" dirty="0" err="1">
                <a:latin typeface="Calibri Light" panose="020F0302020204030204" pitchFamily="34" charset="0"/>
              </a:rPr>
              <a:t>напоєм</a:t>
            </a:r>
            <a:r>
              <a:rPr lang="ru-RU" sz="2000" dirty="0">
                <a:latin typeface="Calibri Light" panose="020F0302020204030204" pitchFamily="34" charset="0"/>
              </a:rPr>
              <a:t> пиво, яке тут </a:t>
            </a:r>
            <a:r>
              <a:rPr lang="ru-RU" sz="2000" dirty="0" err="1">
                <a:latin typeface="Calibri Light" panose="020F0302020204030204" pitchFamily="34" charset="0"/>
              </a:rPr>
              <a:t>варять</a:t>
            </a:r>
            <a:r>
              <a:rPr lang="ru-RU" sz="2000" dirty="0">
                <a:latin typeface="Calibri Light" panose="020F0302020204030204" pitchFamily="34" charset="0"/>
              </a:rPr>
              <a:t> </a:t>
            </a:r>
            <a:r>
              <a:rPr lang="ru-RU" sz="2000" dirty="0" err="1">
                <a:latin typeface="Calibri Light" panose="020F0302020204030204" pitchFamily="34" charset="0"/>
              </a:rPr>
              <a:t>повсюдно</a:t>
            </a:r>
            <a:r>
              <a:rPr lang="ru-RU" sz="2000" dirty="0">
                <a:latin typeface="Calibri Light" panose="020F0302020204030204" pitchFamily="34" charset="0"/>
              </a:rPr>
              <a:t>. </a:t>
            </a:r>
            <a:r>
              <a:rPr lang="ru-RU" sz="2000" dirty="0" err="1">
                <a:latin typeface="Calibri Light" panose="020F0302020204030204" pitchFamily="34" charset="0"/>
              </a:rPr>
              <a:t>Кожен</a:t>
            </a:r>
            <a:r>
              <a:rPr lang="ru-RU" sz="2000" dirty="0">
                <a:latin typeface="Calibri Light" panose="020F0302020204030204" pitchFamily="34" charset="0"/>
              </a:rPr>
              <a:t> </a:t>
            </a:r>
            <a:r>
              <a:rPr lang="ru-RU" sz="2000" dirty="0" err="1">
                <a:latin typeface="Calibri Light" panose="020F0302020204030204" pitchFamily="34" charset="0"/>
              </a:rPr>
              <a:t>регіон</a:t>
            </a:r>
            <a:r>
              <a:rPr lang="ru-RU" sz="2000" dirty="0">
                <a:latin typeface="Calibri Light" panose="020F0302020204030204" pitchFamily="34" charset="0"/>
              </a:rPr>
              <a:t> </a:t>
            </a:r>
            <a:r>
              <a:rPr lang="ru-RU" sz="2000" dirty="0" err="1">
                <a:latin typeface="Calibri Light" panose="020F0302020204030204" pitchFamily="34" charset="0"/>
              </a:rPr>
              <a:t>Естонії</a:t>
            </a:r>
            <a:r>
              <a:rPr lang="ru-RU" sz="2000" dirty="0">
                <a:latin typeface="Calibri Light" panose="020F0302020204030204" pitchFamily="34" charset="0"/>
              </a:rPr>
              <a:t> </a:t>
            </a:r>
            <a:r>
              <a:rPr lang="ru-RU" sz="2000" dirty="0" err="1">
                <a:latin typeface="Calibri Light" panose="020F0302020204030204" pitchFamily="34" charset="0"/>
              </a:rPr>
              <a:t>має</a:t>
            </a:r>
            <a:r>
              <a:rPr lang="ru-RU" sz="2000" dirty="0">
                <a:latin typeface="Calibri Light" panose="020F0302020204030204" pitchFamily="34" charset="0"/>
              </a:rPr>
              <a:t> </a:t>
            </a:r>
            <a:r>
              <a:rPr lang="ru-RU" sz="2000" dirty="0" err="1">
                <a:latin typeface="Calibri Light" panose="020F0302020204030204" pitchFamily="34" charset="0"/>
              </a:rPr>
              <a:t>своє</a:t>
            </a:r>
            <a:r>
              <a:rPr lang="ru-RU" sz="2000" dirty="0">
                <a:latin typeface="Calibri Light" panose="020F0302020204030204" pitchFamily="34" charset="0"/>
              </a:rPr>
              <a:t> </a:t>
            </a:r>
            <a:r>
              <a:rPr lang="ru-RU" sz="2000" dirty="0" err="1">
                <a:latin typeface="Calibri Light" panose="020F0302020204030204" pitchFamily="34" charset="0"/>
              </a:rPr>
              <a:t>традиційне</a:t>
            </a:r>
            <a:r>
              <a:rPr lang="ru-RU" sz="2000" dirty="0">
                <a:latin typeface="Calibri Light" panose="020F0302020204030204" pitchFamily="34" charset="0"/>
              </a:rPr>
              <a:t> пиво. </a:t>
            </a:r>
            <a:r>
              <a:rPr lang="ru-RU" sz="2000" dirty="0" err="1">
                <a:latin typeface="Calibri Light" panose="020F0302020204030204" pitchFamily="34" charset="0"/>
              </a:rPr>
              <a:t>Найбільшою</a:t>
            </a:r>
            <a:r>
              <a:rPr lang="ru-RU" sz="2000" dirty="0">
                <a:latin typeface="Calibri Light" panose="020F0302020204030204" pitchFamily="34" charset="0"/>
              </a:rPr>
              <a:t> </a:t>
            </a:r>
            <a:r>
              <a:rPr lang="ru-RU" sz="2000" dirty="0" err="1">
                <a:latin typeface="Calibri Light" panose="020F0302020204030204" pitchFamily="34" charset="0"/>
              </a:rPr>
              <a:t>популярністю</a:t>
            </a:r>
            <a:r>
              <a:rPr lang="ru-RU" sz="2000" dirty="0">
                <a:latin typeface="Calibri Light" panose="020F0302020204030204" pitchFamily="34" charset="0"/>
              </a:rPr>
              <a:t> </a:t>
            </a:r>
            <a:r>
              <a:rPr lang="ru-RU" sz="2000" dirty="0" err="1">
                <a:latin typeface="Calibri Light" panose="020F0302020204030204" pitchFamily="34" charset="0"/>
              </a:rPr>
              <a:t>користуються</a:t>
            </a:r>
            <a:r>
              <a:rPr lang="ru-RU" sz="2000" dirty="0">
                <a:latin typeface="Calibri Light" panose="020F0302020204030204" pitchFamily="34" charset="0"/>
              </a:rPr>
              <a:t> </a:t>
            </a:r>
            <a:r>
              <a:rPr lang="ru-RU" sz="2000" dirty="0" err="1">
                <a:latin typeface="Calibri Light" panose="020F0302020204030204" pitchFamily="34" charset="0"/>
              </a:rPr>
              <a:t>темне</a:t>
            </a:r>
            <a:r>
              <a:rPr lang="ru-RU" sz="2000" dirty="0">
                <a:latin typeface="Calibri Light" panose="020F0302020204030204" pitchFamily="34" charset="0"/>
              </a:rPr>
              <a:t> пиво «</a:t>
            </a:r>
            <a:r>
              <a:rPr lang="ru-RU" sz="2000" dirty="0" err="1">
                <a:latin typeface="Calibri Light" panose="020F0302020204030204" pitchFamily="34" charset="0"/>
              </a:rPr>
              <a:t>Саарі</a:t>
            </a:r>
            <a:r>
              <a:rPr lang="ru-RU" sz="2000" dirty="0">
                <a:latin typeface="Calibri Light" panose="020F0302020204030204" pitchFamily="34" charset="0"/>
              </a:rPr>
              <a:t>» </a:t>
            </a:r>
            <a:r>
              <a:rPr lang="ru-RU" sz="2000" dirty="0" err="1">
                <a:latin typeface="Calibri Light" panose="020F0302020204030204" pitchFamily="34" charset="0"/>
              </a:rPr>
              <a:t>і</a:t>
            </a:r>
            <a:r>
              <a:rPr lang="ru-RU" sz="2000" dirty="0">
                <a:latin typeface="Calibri Light" panose="020F0302020204030204" pitchFamily="34" charset="0"/>
              </a:rPr>
              <a:t> </a:t>
            </a:r>
            <a:r>
              <a:rPr lang="ru-RU" sz="2000" dirty="0" err="1">
                <a:latin typeface="Calibri Light" panose="020F0302020204030204" pitchFamily="34" charset="0"/>
              </a:rPr>
              <a:t>світле</a:t>
            </a:r>
            <a:r>
              <a:rPr lang="ru-RU" sz="2000" dirty="0">
                <a:latin typeface="Calibri Light" panose="020F0302020204030204" pitchFamily="34" charset="0"/>
              </a:rPr>
              <a:t> </a:t>
            </a:r>
            <a:r>
              <a:rPr lang="ru-RU" sz="2000" dirty="0" err="1">
                <a:latin typeface="Calibri Light" panose="020F0302020204030204" pitchFamily="34" charset="0"/>
              </a:rPr>
              <a:t>пиво</a:t>
            </a:r>
            <a:r>
              <a:rPr lang="ru-RU" sz="2000" dirty="0">
                <a:latin typeface="Calibri Light" panose="020F0302020204030204" pitchFamily="34" charset="0"/>
              </a:rPr>
              <a:t> «Саку».</a:t>
            </a:r>
          </a:p>
          <a:p>
            <a:endParaRPr lang="ru-RU" sz="2000" dirty="0">
              <a:latin typeface="Calibri Light" panose="020F0302020204030204" pitchFamily="34" charset="0"/>
            </a:endParaRPr>
          </a:p>
        </p:txBody>
      </p:sp>
      <p:pic>
        <p:nvPicPr>
          <p:cNvPr id="22530" name="Picture 2" descr="Эстонское пиво Saku"/>
          <p:cNvPicPr>
            <a:picLocks noChangeAspect="1" noChangeArrowheads="1"/>
          </p:cNvPicPr>
          <p:nvPr/>
        </p:nvPicPr>
        <p:blipFill>
          <a:blip r:embed="rId2" cstate="print"/>
          <a:srcRect/>
          <a:stretch>
            <a:fillRect/>
          </a:stretch>
        </p:blipFill>
        <p:spPr bwMode="auto">
          <a:xfrm>
            <a:off x="5643570" y="4260526"/>
            <a:ext cx="2786082" cy="1783092"/>
          </a:xfrm>
          <a:prstGeom prst="rect">
            <a:avLst/>
          </a:prstGeom>
          <a:noFill/>
        </p:spPr>
      </p:pic>
      <p:sp>
        <p:nvSpPr>
          <p:cNvPr id="6" name="Прямоугольник 5"/>
          <p:cNvSpPr/>
          <p:nvPr/>
        </p:nvSpPr>
        <p:spPr>
          <a:xfrm>
            <a:off x="571472" y="4500570"/>
            <a:ext cx="5000660" cy="1631216"/>
          </a:xfrm>
          <a:prstGeom prst="rect">
            <a:avLst/>
          </a:prstGeom>
        </p:spPr>
        <p:txBody>
          <a:bodyPr wrap="square">
            <a:spAutoFit/>
          </a:bodyPr>
          <a:lstStyle/>
          <a:p>
            <a:r>
              <a:rPr lang="ru-RU" sz="2000" dirty="0" err="1">
                <a:latin typeface="Calibri Light" panose="020F0302020204030204" pitchFamily="34" charset="0"/>
              </a:rPr>
              <a:t>Ще</a:t>
            </a:r>
            <a:r>
              <a:rPr lang="ru-RU" sz="2000" dirty="0">
                <a:latin typeface="Calibri Light" panose="020F0302020204030204" pitchFamily="34" charset="0"/>
              </a:rPr>
              <a:t> одним </a:t>
            </a:r>
            <a:r>
              <a:rPr lang="ru-RU" sz="2000" dirty="0" err="1">
                <a:latin typeface="Calibri Light" panose="020F0302020204030204" pitchFamily="34" charset="0"/>
              </a:rPr>
              <a:t>традиційним</a:t>
            </a:r>
            <a:r>
              <a:rPr lang="ru-RU" sz="2000" dirty="0">
                <a:latin typeface="Calibri Light" panose="020F0302020204030204" pitchFamily="34" charset="0"/>
              </a:rPr>
              <a:t> </a:t>
            </a:r>
            <a:r>
              <a:rPr lang="ru-RU" sz="2000" dirty="0" err="1">
                <a:latin typeface="Calibri Light" panose="020F0302020204030204" pitchFamily="34" charset="0"/>
              </a:rPr>
              <a:t>винаходом</a:t>
            </a:r>
            <a:r>
              <a:rPr lang="ru-RU" sz="2000" dirty="0">
                <a:latin typeface="Calibri Light" panose="020F0302020204030204" pitchFamily="34" charset="0"/>
              </a:rPr>
              <a:t> </a:t>
            </a:r>
            <a:r>
              <a:rPr lang="ru-RU" sz="2000" dirty="0" err="1">
                <a:latin typeface="Calibri Light" panose="020F0302020204030204" pitchFamily="34" charset="0"/>
              </a:rPr>
              <a:t>естонської</a:t>
            </a:r>
            <a:r>
              <a:rPr lang="ru-RU" sz="2000" dirty="0">
                <a:latin typeface="Calibri Light" panose="020F0302020204030204" pitchFamily="34" charset="0"/>
              </a:rPr>
              <a:t> </a:t>
            </a:r>
            <a:r>
              <a:rPr lang="ru-RU" sz="2000" dirty="0" err="1">
                <a:latin typeface="Calibri Light" panose="020F0302020204030204" pitchFamily="34" charset="0"/>
              </a:rPr>
              <a:t>кухні</a:t>
            </a:r>
            <a:r>
              <a:rPr lang="ru-RU" sz="2000" dirty="0">
                <a:latin typeface="Calibri Light" panose="020F0302020204030204" pitchFamily="34" charset="0"/>
              </a:rPr>
              <a:t> </a:t>
            </a:r>
            <a:r>
              <a:rPr lang="ru-RU" sz="2000" dirty="0" err="1">
                <a:latin typeface="Calibri Light" panose="020F0302020204030204" pitchFamily="34" charset="0"/>
              </a:rPr>
              <a:t>вважається</a:t>
            </a:r>
            <a:r>
              <a:rPr lang="ru-RU" sz="2000" dirty="0">
                <a:latin typeface="Calibri Light" panose="020F0302020204030204" pitchFamily="34" charset="0"/>
              </a:rPr>
              <a:t> </a:t>
            </a:r>
            <a:r>
              <a:rPr lang="ru-RU" sz="2000" dirty="0" err="1">
                <a:latin typeface="Calibri Light" panose="020F0302020204030204" pitchFamily="34" charset="0"/>
              </a:rPr>
              <a:t>медове</a:t>
            </a:r>
            <a:r>
              <a:rPr lang="ru-RU" sz="2000" dirty="0">
                <a:latin typeface="Calibri Light" panose="020F0302020204030204" pitchFamily="34" charset="0"/>
              </a:rPr>
              <a:t> пиво. </a:t>
            </a:r>
          </a:p>
          <a:p>
            <a:endParaRPr lang="ru-RU" sz="2000" dirty="0">
              <a:latin typeface="Calibri Light" panose="020F0302020204030204" pitchFamily="34" charset="0"/>
            </a:endParaRPr>
          </a:p>
          <a:p>
            <a:r>
              <a:rPr lang="ru-RU" sz="2000" dirty="0" err="1">
                <a:latin typeface="Calibri Light" panose="020F0302020204030204" pitchFamily="34" charset="0"/>
              </a:rPr>
              <a:t>Домашнє</a:t>
            </a:r>
            <a:r>
              <a:rPr lang="ru-RU" sz="2000" dirty="0">
                <a:latin typeface="Calibri Light" panose="020F0302020204030204" pitchFamily="34" charset="0"/>
              </a:rPr>
              <a:t> пиво </a:t>
            </a:r>
            <a:r>
              <a:rPr lang="ru-RU" sz="2000" dirty="0" err="1">
                <a:latin typeface="Calibri Light" panose="020F0302020204030204" pitchFamily="34" charset="0"/>
              </a:rPr>
              <a:t>з</a:t>
            </a:r>
            <a:r>
              <a:rPr lang="ru-RU" sz="2000" dirty="0">
                <a:latin typeface="Calibri Light" panose="020F0302020204030204" pitchFamily="34" charset="0"/>
              </a:rPr>
              <a:t> </a:t>
            </a:r>
            <a:r>
              <a:rPr lang="ru-RU" sz="2000" dirty="0" err="1">
                <a:latin typeface="Calibri Light" panose="020F0302020204030204" pitchFamily="34" charset="0"/>
              </a:rPr>
              <a:t>ялівцем</a:t>
            </a:r>
            <a:r>
              <a:rPr lang="ru-RU" sz="2000" dirty="0">
                <a:latin typeface="Calibri Light" panose="020F0302020204030204" pitchFamily="34" charset="0"/>
              </a:rPr>
              <a:t> - </a:t>
            </a:r>
            <a:r>
              <a:rPr lang="ru-RU" sz="2000" dirty="0" err="1">
                <a:latin typeface="Calibri Light" panose="020F0302020204030204" pitchFamily="34" charset="0"/>
              </a:rPr>
              <a:t>це</a:t>
            </a:r>
            <a:r>
              <a:rPr lang="ru-RU" sz="2000" dirty="0">
                <a:latin typeface="Calibri Light" panose="020F0302020204030204" pitchFamily="34" charset="0"/>
              </a:rPr>
              <a:t> </a:t>
            </a:r>
            <a:r>
              <a:rPr lang="ru-RU" sz="2000" dirty="0" err="1">
                <a:latin typeface="Calibri Light" panose="020F0302020204030204" pitchFamily="34" charset="0"/>
              </a:rPr>
              <a:t>істинно</a:t>
            </a:r>
            <a:r>
              <a:rPr lang="ru-RU" sz="2000" dirty="0">
                <a:latin typeface="Calibri Light" panose="020F0302020204030204" pitchFamily="34" charset="0"/>
              </a:rPr>
              <a:t> </a:t>
            </a:r>
            <a:r>
              <a:rPr lang="ru-RU" sz="2000" dirty="0" err="1">
                <a:latin typeface="Calibri Light" panose="020F0302020204030204" pitchFamily="34" charset="0"/>
              </a:rPr>
              <a:t>традиційний</a:t>
            </a:r>
            <a:r>
              <a:rPr lang="ru-RU" sz="2000" dirty="0">
                <a:latin typeface="Calibri Light" panose="020F0302020204030204" pitchFamily="34" charset="0"/>
              </a:rPr>
              <a:t> </a:t>
            </a:r>
            <a:r>
              <a:rPr lang="ru-RU" sz="2000" dirty="0" err="1">
                <a:latin typeface="Calibri Light" panose="020F0302020204030204" pitchFamily="34" charset="0"/>
              </a:rPr>
              <a:t>естонський</a:t>
            </a:r>
            <a:r>
              <a:rPr lang="ru-RU" sz="2000" dirty="0">
                <a:latin typeface="Calibri Light" panose="020F0302020204030204" pitchFamily="34" charset="0"/>
              </a:rPr>
              <a:t> </a:t>
            </a:r>
            <a:r>
              <a:rPr lang="ru-RU" sz="2000" dirty="0" err="1">
                <a:latin typeface="Calibri Light" panose="020F0302020204030204" pitchFamily="34" charset="0"/>
              </a:rPr>
              <a:t>напій</a:t>
            </a:r>
            <a:r>
              <a:rPr lang="ru-RU" sz="2000" dirty="0">
                <a:latin typeface="Calibri Light" panose="020F0302020204030204" pitchFamily="34" charset="0"/>
              </a:rPr>
              <a:t>.</a:t>
            </a:r>
            <a:endParaRPr lang="ru-RU" sz="2000" dirty="0"/>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214338"/>
            <a:ext cx="7239000" cy="1143000"/>
          </a:xfrm>
        </p:spPr>
        <p:txBody>
          <a:bodyPr>
            <a:normAutofit fontScale="90000"/>
          </a:bodyPr>
          <a:lstStyle/>
          <a:p>
            <a:pPr algn="ctr"/>
            <a:r>
              <a:rPr lang="ru-RU" dirty="0"/>
              <a:t/>
            </a:r>
            <a:br>
              <a:rPr lang="ru-RU" dirty="0"/>
            </a:br>
            <a:r>
              <a:rPr lang="ru-RU" dirty="0" err="1"/>
              <a:t>Л</a:t>
            </a:r>
            <a:r>
              <a:rPr lang="ru-RU" b="0" dirty="0" err="1"/>
              <a:t>атиська</a:t>
            </a:r>
            <a:r>
              <a:rPr lang="ru-RU" b="0" dirty="0"/>
              <a:t> кухня</a:t>
            </a:r>
            <a:endParaRPr lang="ru-RU" dirty="0"/>
          </a:p>
        </p:txBody>
      </p:sp>
      <p:sp>
        <p:nvSpPr>
          <p:cNvPr id="4" name="Прямоугольник 3"/>
          <p:cNvSpPr/>
          <p:nvPr/>
        </p:nvSpPr>
        <p:spPr>
          <a:xfrm>
            <a:off x="3143240" y="1643050"/>
            <a:ext cx="5715040" cy="4247317"/>
          </a:xfrm>
          <a:prstGeom prst="rect">
            <a:avLst/>
          </a:prstGeom>
        </p:spPr>
        <p:txBody>
          <a:bodyPr wrap="square">
            <a:spAutoFit/>
          </a:bodyPr>
          <a:lstStyle/>
          <a:p>
            <a:r>
              <a:rPr lang="ru-RU" dirty="0"/>
              <a:t/>
            </a:r>
            <a:br>
              <a:rPr lang="ru-RU" dirty="0"/>
            </a:br>
            <a:r>
              <a:rPr lang="ru-RU" dirty="0" err="1">
                <a:latin typeface="Calibri Light" panose="020F0302020204030204" pitchFamily="34" charset="0"/>
              </a:rPr>
              <a:t>Латиська</a:t>
            </a:r>
            <a:r>
              <a:rPr lang="ru-RU" dirty="0">
                <a:latin typeface="Calibri Light" panose="020F0302020204030204" pitchFamily="34" charset="0"/>
              </a:rPr>
              <a:t> кухня </a:t>
            </a:r>
            <a:r>
              <a:rPr lang="ru-RU" dirty="0" err="1">
                <a:latin typeface="Calibri Light" panose="020F0302020204030204" pitchFamily="34" charset="0"/>
              </a:rPr>
              <a:t>складалася</a:t>
            </a:r>
            <a:r>
              <a:rPr lang="ru-RU" dirty="0">
                <a:latin typeface="Calibri Light" panose="020F0302020204030204" pitchFamily="34" charset="0"/>
              </a:rPr>
              <a:t> </a:t>
            </a:r>
            <a:r>
              <a:rPr lang="ru-RU" dirty="0" err="1">
                <a:latin typeface="Calibri Light" panose="020F0302020204030204" pitchFamily="34" charset="0"/>
              </a:rPr>
              <a:t>протягом</a:t>
            </a:r>
            <a:r>
              <a:rPr lang="ru-RU" dirty="0">
                <a:latin typeface="Calibri Light" panose="020F0302020204030204" pitchFamily="34" charset="0"/>
              </a:rPr>
              <a:t> </a:t>
            </a:r>
            <a:r>
              <a:rPr lang="ru-RU" dirty="0" err="1">
                <a:latin typeface="Calibri Light" panose="020F0302020204030204" pitchFamily="34" charset="0"/>
              </a:rPr>
              <a:t>тривалого</a:t>
            </a:r>
            <a:r>
              <a:rPr lang="ru-RU" dirty="0">
                <a:latin typeface="Calibri Light" panose="020F0302020204030204" pitchFamily="34" charset="0"/>
              </a:rPr>
              <a:t> часу </a:t>
            </a:r>
            <a:r>
              <a:rPr lang="ru-RU" dirty="0" err="1">
                <a:latin typeface="Calibri Light" panose="020F0302020204030204" pitchFamily="34" charset="0"/>
              </a:rPr>
              <a:t>під</a:t>
            </a:r>
            <a:r>
              <a:rPr lang="ru-RU" dirty="0">
                <a:latin typeface="Calibri Light" panose="020F0302020204030204" pitchFamily="34" charset="0"/>
              </a:rPr>
              <a:t> </a:t>
            </a:r>
            <a:r>
              <a:rPr lang="ru-RU" dirty="0" err="1">
                <a:latin typeface="Calibri Light" panose="020F0302020204030204" pitchFamily="34" charset="0"/>
              </a:rPr>
              <a:t>впливом</a:t>
            </a:r>
            <a:r>
              <a:rPr lang="ru-RU" dirty="0">
                <a:latin typeface="Calibri Light" panose="020F0302020204030204" pitchFamily="34" charset="0"/>
              </a:rPr>
              <a:t> </a:t>
            </a:r>
            <a:r>
              <a:rPr lang="ru-RU" dirty="0" err="1">
                <a:latin typeface="Calibri Light" panose="020F0302020204030204" pitchFamily="34" charset="0"/>
              </a:rPr>
              <a:t>різних</a:t>
            </a:r>
            <a:r>
              <a:rPr lang="ru-RU" dirty="0">
                <a:latin typeface="Calibri Light" panose="020F0302020204030204" pitchFamily="34" charset="0"/>
              </a:rPr>
              <a:t> </a:t>
            </a:r>
            <a:r>
              <a:rPr lang="ru-RU" dirty="0" err="1">
                <a:latin typeface="Calibri Light" panose="020F0302020204030204" pitchFamily="34" charset="0"/>
              </a:rPr>
              <a:t>національних</a:t>
            </a:r>
            <a:r>
              <a:rPr lang="ru-RU" dirty="0">
                <a:latin typeface="Calibri Light" panose="020F0302020204030204" pitchFamily="34" charset="0"/>
              </a:rPr>
              <a:t> кухонь: </a:t>
            </a:r>
            <a:r>
              <a:rPr lang="ru-RU" dirty="0" err="1">
                <a:latin typeface="Calibri Light" panose="020F0302020204030204" pitchFamily="34" charset="0"/>
              </a:rPr>
              <a:t>естонської</a:t>
            </a:r>
            <a:r>
              <a:rPr lang="ru-RU" dirty="0">
                <a:latin typeface="Calibri Light" panose="020F0302020204030204" pitchFamily="34" charset="0"/>
              </a:rPr>
              <a:t>, </a:t>
            </a:r>
            <a:r>
              <a:rPr lang="ru-RU" dirty="0" err="1">
                <a:latin typeface="Calibri Light" panose="020F0302020204030204" pitchFamily="34" charset="0"/>
              </a:rPr>
              <a:t>литовської</a:t>
            </a:r>
            <a:r>
              <a:rPr lang="ru-RU" dirty="0">
                <a:latin typeface="Calibri Light" panose="020F0302020204030204" pitchFamily="34" charset="0"/>
              </a:rPr>
              <a:t>, </a:t>
            </a:r>
            <a:r>
              <a:rPr lang="ru-RU" dirty="0" err="1">
                <a:latin typeface="Calibri Light" panose="020F0302020204030204" pitchFamily="34" charset="0"/>
              </a:rPr>
              <a:t>російської</a:t>
            </a:r>
            <a:r>
              <a:rPr lang="ru-RU" dirty="0">
                <a:latin typeface="Calibri Light" panose="020F0302020204030204" pitchFamily="34" charset="0"/>
              </a:rPr>
              <a:t>, </a:t>
            </a:r>
            <a:r>
              <a:rPr lang="ru-RU" dirty="0" err="1">
                <a:latin typeface="Calibri Light" panose="020F0302020204030204" pitchFamily="34" charset="0"/>
              </a:rPr>
              <a:t>німецької</a:t>
            </a:r>
            <a:r>
              <a:rPr lang="ru-RU" dirty="0">
                <a:latin typeface="Calibri Light" panose="020F0302020204030204" pitchFamily="34" charset="0"/>
              </a:rPr>
              <a:t> та </a:t>
            </a:r>
            <a:r>
              <a:rPr lang="ru-RU" dirty="0" err="1">
                <a:latin typeface="Calibri Light" panose="020F0302020204030204" pitchFamily="34" charset="0"/>
              </a:rPr>
              <a:t>білоруської</a:t>
            </a:r>
            <a:r>
              <a:rPr lang="ru-RU" dirty="0">
                <a:latin typeface="Calibri Light" panose="020F0302020204030204" pitchFamily="34" charset="0"/>
              </a:rPr>
              <a:t>. </a:t>
            </a:r>
          </a:p>
          <a:p>
            <a:endParaRPr lang="ru-RU" dirty="0">
              <a:latin typeface="Calibri Light" panose="020F0302020204030204" pitchFamily="34" charset="0"/>
            </a:endParaRPr>
          </a:p>
          <a:p>
            <a:r>
              <a:rPr lang="ru-RU" dirty="0" err="1">
                <a:latin typeface="Calibri Light" panose="020F0302020204030204" pitchFamily="34" charset="0"/>
              </a:rPr>
              <a:t>Латиська</a:t>
            </a:r>
            <a:r>
              <a:rPr lang="ru-RU" dirty="0">
                <a:latin typeface="Calibri Light" panose="020F0302020204030204" pitchFamily="34" charset="0"/>
              </a:rPr>
              <a:t> </a:t>
            </a:r>
            <a:r>
              <a:rPr lang="ru-RU" dirty="0" err="1">
                <a:latin typeface="Calibri Light" panose="020F0302020204030204" pitchFamily="34" charset="0"/>
              </a:rPr>
              <a:t>національна</a:t>
            </a:r>
            <a:r>
              <a:rPr lang="ru-RU" dirty="0">
                <a:latin typeface="Calibri Light" panose="020F0302020204030204" pitchFamily="34" charset="0"/>
              </a:rPr>
              <a:t> кухня </a:t>
            </a:r>
            <a:r>
              <a:rPr lang="ru-RU" dirty="0" err="1">
                <a:latin typeface="Calibri Light" panose="020F0302020204030204" pitchFamily="34" charset="0"/>
              </a:rPr>
              <a:t>досить</a:t>
            </a:r>
            <a:r>
              <a:rPr lang="ru-RU" dirty="0">
                <a:latin typeface="Calibri Light" panose="020F0302020204030204" pitchFamily="34" charset="0"/>
              </a:rPr>
              <a:t> проста </a:t>
            </a:r>
            <a:r>
              <a:rPr lang="ru-RU" dirty="0" err="1">
                <a:latin typeface="Calibri Light" panose="020F0302020204030204" pitchFamily="34" charset="0"/>
              </a:rPr>
              <a:t>і</a:t>
            </a:r>
            <a:r>
              <a:rPr lang="ru-RU" dirty="0">
                <a:latin typeface="Calibri Light" panose="020F0302020204030204" pitchFamily="34" charset="0"/>
              </a:rPr>
              <a:t> ситна, </a:t>
            </a:r>
            <a:r>
              <a:rPr lang="ru-RU" dirty="0" err="1">
                <a:latin typeface="Calibri Light" panose="020F0302020204030204" pitchFamily="34" charset="0"/>
              </a:rPr>
              <a:t>заснована</a:t>
            </a:r>
            <a:r>
              <a:rPr lang="ru-RU" dirty="0">
                <a:latin typeface="Calibri Light" panose="020F0302020204030204" pitchFamily="34" charset="0"/>
              </a:rPr>
              <a:t> на крупах, </a:t>
            </a:r>
            <a:r>
              <a:rPr lang="ru-RU" dirty="0" err="1">
                <a:latin typeface="Calibri Light" panose="020F0302020204030204" pitchFamily="34" charset="0"/>
              </a:rPr>
              <a:t>м'ясних</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рибних</a:t>
            </a:r>
            <a:r>
              <a:rPr lang="ru-RU" dirty="0">
                <a:latin typeface="Calibri Light" panose="020F0302020204030204" pitchFamily="34" charset="0"/>
              </a:rPr>
              <a:t> продуктах. </a:t>
            </a:r>
          </a:p>
          <a:p>
            <a:endParaRPr lang="ru-RU" dirty="0">
              <a:latin typeface="Calibri Light" panose="020F0302020204030204" pitchFamily="34" charset="0"/>
            </a:endParaRPr>
          </a:p>
          <a:p>
            <a:r>
              <a:rPr lang="ru-RU" dirty="0" err="1">
                <a:latin typeface="Calibri Light" panose="020F0302020204030204" pitchFamily="34" charset="0"/>
              </a:rPr>
              <a:t>Протягом</a:t>
            </a:r>
            <a:r>
              <a:rPr lang="ru-RU" dirty="0">
                <a:latin typeface="Calibri Light" panose="020F0302020204030204" pitchFamily="34" charset="0"/>
              </a:rPr>
              <a:t> </a:t>
            </a:r>
            <a:r>
              <a:rPr lang="ru-RU" dirty="0" err="1">
                <a:latin typeface="Calibri Light" panose="020F0302020204030204" pitchFamily="34" charset="0"/>
              </a:rPr>
              <a:t>тривалого</a:t>
            </a:r>
            <a:r>
              <a:rPr lang="ru-RU" dirty="0">
                <a:latin typeface="Calibri Light" panose="020F0302020204030204" pitchFamily="34" charset="0"/>
              </a:rPr>
              <a:t> часу </a:t>
            </a:r>
            <a:r>
              <a:rPr lang="ru-RU" dirty="0" err="1">
                <a:latin typeface="Calibri Light" panose="020F0302020204030204" pitchFamily="34" charset="0"/>
              </a:rPr>
              <a:t>рецепти</a:t>
            </a:r>
            <a:r>
              <a:rPr lang="ru-RU" dirty="0">
                <a:latin typeface="Calibri Light" panose="020F0302020204030204" pitchFamily="34" charset="0"/>
              </a:rPr>
              <a:t> </a:t>
            </a:r>
            <a:r>
              <a:rPr lang="ru-RU" dirty="0" err="1">
                <a:latin typeface="Calibri Light" panose="020F0302020204030204" pitchFamily="34" charset="0"/>
              </a:rPr>
              <a:t>страв</a:t>
            </a:r>
            <a:r>
              <a:rPr lang="ru-RU" dirty="0">
                <a:latin typeface="Calibri Light" panose="020F0302020204030204" pitchFamily="34" charset="0"/>
              </a:rPr>
              <a:t> </a:t>
            </a:r>
            <a:r>
              <a:rPr lang="ru-RU" dirty="0" err="1">
                <a:latin typeface="Calibri Light" panose="020F0302020204030204" pitchFamily="34" charset="0"/>
              </a:rPr>
              <a:t>традиційної</a:t>
            </a:r>
            <a:r>
              <a:rPr lang="ru-RU" dirty="0">
                <a:latin typeface="Calibri Light" panose="020F0302020204030204" pitchFamily="34" charset="0"/>
              </a:rPr>
              <a:t> </a:t>
            </a:r>
            <a:r>
              <a:rPr lang="ru-RU" dirty="0" err="1">
                <a:latin typeface="Calibri Light" panose="020F0302020204030204" pitchFamily="34" charset="0"/>
              </a:rPr>
              <a:t>латвійської</a:t>
            </a:r>
            <a:r>
              <a:rPr lang="ru-RU" dirty="0">
                <a:latin typeface="Calibri Light" panose="020F0302020204030204" pitchFamily="34" charset="0"/>
              </a:rPr>
              <a:t> </a:t>
            </a:r>
            <a:r>
              <a:rPr lang="ru-RU" dirty="0" err="1">
                <a:latin typeface="Calibri Light" panose="020F0302020204030204" pitchFamily="34" charset="0"/>
              </a:rPr>
              <a:t>кухні</a:t>
            </a:r>
            <a:r>
              <a:rPr lang="ru-RU" dirty="0">
                <a:latin typeface="Calibri Light" panose="020F0302020204030204" pitchFamily="34" charset="0"/>
              </a:rPr>
              <a:t> </a:t>
            </a:r>
            <a:r>
              <a:rPr lang="ru-RU" dirty="0" err="1">
                <a:latin typeface="Calibri Light" panose="020F0302020204030204" pitchFamily="34" charset="0"/>
              </a:rPr>
              <a:t>зазнали</a:t>
            </a:r>
            <a:r>
              <a:rPr lang="ru-RU" dirty="0">
                <a:latin typeface="Calibri Light" panose="020F0302020204030204" pitchFamily="34" charset="0"/>
              </a:rPr>
              <a:t> </a:t>
            </a:r>
            <a:r>
              <a:rPr lang="ru-RU" dirty="0" err="1">
                <a:latin typeface="Calibri Light" panose="020F0302020204030204" pitchFamily="34" charset="0"/>
              </a:rPr>
              <a:t>певних</a:t>
            </a:r>
            <a:r>
              <a:rPr lang="ru-RU" dirty="0">
                <a:latin typeface="Calibri Light" panose="020F0302020204030204" pitchFamily="34" charset="0"/>
              </a:rPr>
              <a:t> </a:t>
            </a:r>
            <a:r>
              <a:rPr lang="ru-RU" dirty="0" err="1">
                <a:latin typeface="Calibri Light" panose="020F0302020204030204" pitchFamily="34" charset="0"/>
              </a:rPr>
              <a:t>змін</a:t>
            </a:r>
            <a:r>
              <a:rPr lang="ru-RU" dirty="0">
                <a:latin typeface="Calibri Light" panose="020F0302020204030204" pitchFamily="34" charset="0"/>
              </a:rPr>
              <a:t>.</a:t>
            </a:r>
          </a:p>
          <a:p>
            <a:endParaRPr lang="ru-RU" dirty="0">
              <a:latin typeface="Calibri Light" panose="020F0302020204030204" pitchFamily="34" charset="0"/>
            </a:endParaRPr>
          </a:p>
          <a:p>
            <a:r>
              <a:rPr lang="ru-RU" dirty="0">
                <a:latin typeface="Calibri Light" panose="020F0302020204030204" pitchFamily="34" charset="0"/>
              </a:rPr>
              <a:t> Так, </a:t>
            </a:r>
            <a:r>
              <a:rPr lang="ru-RU" dirty="0" err="1">
                <a:latin typeface="Calibri Light" panose="020F0302020204030204" pitchFamily="34" charset="0"/>
              </a:rPr>
              <a:t>наприклад</a:t>
            </a:r>
            <a:r>
              <a:rPr lang="ru-RU" dirty="0">
                <a:latin typeface="Calibri Light" panose="020F0302020204030204" pitchFamily="34" charset="0"/>
              </a:rPr>
              <a:t>, </a:t>
            </a:r>
            <a:r>
              <a:rPr lang="ru-RU" dirty="0" err="1">
                <a:latin typeface="Calibri Light" panose="020F0302020204030204" pitchFamily="34" charset="0"/>
              </a:rPr>
              <a:t>національне</a:t>
            </a:r>
            <a:r>
              <a:rPr lang="ru-RU" dirty="0">
                <a:latin typeface="Calibri Light" panose="020F0302020204030204" pitchFamily="34" charset="0"/>
              </a:rPr>
              <a:t> </a:t>
            </a:r>
            <a:r>
              <a:rPr lang="ru-RU" dirty="0" err="1">
                <a:latin typeface="Calibri Light" panose="020F0302020204030204" pitchFamily="34" charset="0"/>
              </a:rPr>
              <a:t>латиський</a:t>
            </a:r>
            <a:r>
              <a:rPr lang="ru-RU" dirty="0">
                <a:latin typeface="Calibri Light" panose="020F0302020204030204" pitchFamily="34" charset="0"/>
              </a:rPr>
              <a:t> блюдо </a:t>
            </a:r>
            <a:r>
              <a:rPr lang="ru-RU" dirty="0" err="1">
                <a:latin typeface="Calibri Light" panose="020F0302020204030204" pitchFamily="34" charset="0"/>
              </a:rPr>
              <a:t>з</a:t>
            </a:r>
            <a:r>
              <a:rPr lang="ru-RU" dirty="0">
                <a:latin typeface="Calibri Light" panose="020F0302020204030204" pitchFamily="34" charset="0"/>
              </a:rPr>
              <a:t> кислою </a:t>
            </a:r>
            <a:r>
              <a:rPr lang="ru-RU" dirty="0" err="1">
                <a:latin typeface="Calibri Light" panose="020F0302020204030204" pitchFamily="34" charset="0"/>
              </a:rPr>
              <a:t>каші</a:t>
            </a:r>
            <a:r>
              <a:rPr lang="ru-RU" dirty="0">
                <a:latin typeface="Calibri Light" panose="020F0302020204030204" pitchFamily="34" charset="0"/>
              </a:rPr>
              <a:t> (</a:t>
            </a:r>
            <a:r>
              <a:rPr lang="ru-RU" dirty="0" err="1">
                <a:latin typeface="Calibri Light" panose="020F0302020204030204" pitchFamily="34" charset="0"/>
              </a:rPr>
              <a:t>скабпутри</a:t>
            </a:r>
            <a:r>
              <a:rPr lang="ru-RU" dirty="0">
                <a:latin typeface="Calibri Light" panose="020F0302020204030204" pitchFamily="34" charset="0"/>
              </a:rPr>
              <a:t>) </a:t>
            </a:r>
            <a:r>
              <a:rPr lang="ru-RU" dirty="0" err="1">
                <a:latin typeface="Calibri Light" panose="020F0302020204030204" pitchFamily="34" charset="0"/>
              </a:rPr>
              <a:t>з</a:t>
            </a:r>
            <a:r>
              <a:rPr lang="ru-RU" dirty="0">
                <a:latin typeface="Calibri Light" panose="020F0302020204030204" pitchFamily="34" charset="0"/>
              </a:rPr>
              <a:t> </a:t>
            </a:r>
            <a:r>
              <a:rPr lang="ru-RU" dirty="0" err="1">
                <a:latin typeface="Calibri Light" panose="020F0302020204030204" pitchFamily="34" charset="0"/>
              </a:rPr>
              <a:t>додаванням</a:t>
            </a:r>
            <a:r>
              <a:rPr lang="ru-RU" dirty="0">
                <a:latin typeface="Calibri Light" panose="020F0302020204030204" pitchFamily="34" charset="0"/>
              </a:rPr>
              <a:t> </a:t>
            </a:r>
            <a:r>
              <a:rPr lang="ru-RU" dirty="0" err="1">
                <a:latin typeface="Calibri Light" panose="020F0302020204030204" pitchFamily="34" charset="0"/>
              </a:rPr>
              <a:t>м'яса</a:t>
            </a:r>
            <a:r>
              <a:rPr lang="ru-RU" dirty="0">
                <a:latin typeface="Calibri Light" panose="020F0302020204030204" pitchFamily="34" charset="0"/>
              </a:rPr>
              <a:t> </a:t>
            </a:r>
            <a:r>
              <a:rPr lang="ru-RU" dirty="0" err="1">
                <a:latin typeface="Calibri Light" panose="020F0302020204030204" pitchFamily="34" charset="0"/>
              </a:rPr>
              <a:t>або</a:t>
            </a:r>
            <a:r>
              <a:rPr lang="ru-RU" dirty="0">
                <a:latin typeface="Calibri Light" panose="020F0302020204030204" pitchFamily="34" charset="0"/>
              </a:rPr>
              <a:t> сала, перестало </a:t>
            </a:r>
            <a:r>
              <a:rPr lang="ru-RU" dirty="0" err="1">
                <a:latin typeface="Calibri Light" panose="020F0302020204030204" pitchFamily="34" charset="0"/>
              </a:rPr>
              <a:t>користуватися</a:t>
            </a:r>
            <a:r>
              <a:rPr lang="ru-RU" dirty="0">
                <a:latin typeface="Calibri Light" panose="020F0302020204030204" pitchFamily="34" charset="0"/>
              </a:rPr>
              <a:t> </a:t>
            </a:r>
            <a:r>
              <a:rPr lang="ru-RU" dirty="0" err="1">
                <a:latin typeface="Calibri Light" panose="020F0302020204030204" pitchFamily="34" charset="0"/>
              </a:rPr>
              <a:t>популярністю</a:t>
            </a:r>
            <a:r>
              <a:rPr lang="ru-RU" dirty="0">
                <a:latin typeface="Calibri Light" panose="020F0302020204030204" pitchFamily="34" charset="0"/>
              </a:rPr>
              <a:t> у </a:t>
            </a:r>
            <a:r>
              <a:rPr lang="ru-RU" dirty="0" err="1">
                <a:latin typeface="Calibri Light" panose="020F0302020204030204" pitchFamily="34" charset="0"/>
              </a:rPr>
              <a:t>сучасних</a:t>
            </a:r>
            <a:r>
              <a:rPr lang="ru-RU" dirty="0">
                <a:latin typeface="Calibri Light" panose="020F0302020204030204" pitchFamily="34" charset="0"/>
              </a:rPr>
              <a:t> </a:t>
            </a:r>
            <a:r>
              <a:rPr lang="ru-RU" dirty="0" err="1">
                <a:latin typeface="Calibri Light" panose="020F0302020204030204" pitchFamily="34" charset="0"/>
              </a:rPr>
              <a:t>латишів</a:t>
            </a:r>
            <a:r>
              <a:rPr lang="ru-RU" dirty="0">
                <a:latin typeface="Calibri Light" panose="020F0302020204030204" pitchFamily="34" charset="0"/>
              </a:rPr>
              <a:t>, </a:t>
            </a:r>
            <a:r>
              <a:rPr lang="ru-RU" dirty="0" err="1">
                <a:latin typeface="Calibri Light" panose="020F0302020204030204" pitchFamily="34" charset="0"/>
              </a:rPr>
              <a:t>і</a:t>
            </a:r>
            <a:r>
              <a:rPr lang="ru-RU" dirty="0">
                <a:latin typeface="Calibri Light" panose="020F0302020204030204" pitchFamily="34" charset="0"/>
              </a:rPr>
              <a:t>, </a:t>
            </a:r>
            <a:r>
              <a:rPr lang="ru-RU" dirty="0" err="1">
                <a:latin typeface="Calibri Light" panose="020F0302020204030204" pitchFamily="34" charset="0"/>
              </a:rPr>
              <a:t>можна</a:t>
            </a:r>
            <a:r>
              <a:rPr lang="ru-RU" dirty="0">
                <a:latin typeface="Calibri Light" panose="020F0302020204030204" pitchFamily="34" charset="0"/>
              </a:rPr>
              <a:t> </a:t>
            </a:r>
            <a:r>
              <a:rPr lang="ru-RU" dirty="0" err="1">
                <a:latin typeface="Calibri Light" panose="020F0302020204030204" pitchFamily="34" charset="0"/>
              </a:rPr>
              <a:t>сказати</a:t>
            </a:r>
            <a:r>
              <a:rPr lang="ru-RU" dirty="0">
                <a:latin typeface="Calibri Light" panose="020F0302020204030204" pitchFamily="34" charset="0"/>
              </a:rPr>
              <a:t>, </a:t>
            </a:r>
            <a:r>
              <a:rPr lang="ru-RU" dirty="0" err="1">
                <a:latin typeface="Calibri Light" panose="020F0302020204030204" pitchFamily="34" charset="0"/>
              </a:rPr>
              <a:t>залишилося</a:t>
            </a:r>
            <a:r>
              <a:rPr lang="ru-RU" dirty="0">
                <a:latin typeface="Calibri Light" panose="020F0302020204030204" pitchFamily="34" charset="0"/>
              </a:rPr>
              <a:t> в </a:t>
            </a:r>
            <a:r>
              <a:rPr lang="ru-RU" dirty="0" err="1">
                <a:latin typeface="Calibri Light" panose="020F0302020204030204" pitchFamily="34" charset="0"/>
              </a:rPr>
              <a:t>минулому</a:t>
            </a:r>
            <a:r>
              <a:rPr lang="ru-RU" dirty="0">
                <a:latin typeface="Calibri Light" panose="020F0302020204030204" pitchFamily="34" charset="0"/>
              </a:rPr>
              <a:t>.</a:t>
            </a:r>
          </a:p>
        </p:txBody>
      </p:sp>
      <p:pic>
        <p:nvPicPr>
          <p:cNvPr id="26626" name="Picture 2" descr="Изображение блюд и напитков тадиционной латышской кухни"/>
          <p:cNvPicPr>
            <a:picLocks noChangeAspect="1" noChangeArrowheads="1"/>
          </p:cNvPicPr>
          <p:nvPr/>
        </p:nvPicPr>
        <p:blipFill>
          <a:blip r:embed="rId3" cstate="print"/>
          <a:srcRect/>
          <a:stretch>
            <a:fillRect/>
          </a:stretch>
        </p:blipFill>
        <p:spPr bwMode="auto">
          <a:xfrm>
            <a:off x="214282" y="2000240"/>
            <a:ext cx="2857500" cy="1895476"/>
          </a:xfrm>
          <a:prstGeom prst="rect">
            <a:avLst/>
          </a:prstGeom>
          <a:noFill/>
        </p:spPr>
      </p:pic>
      <p:pic>
        <p:nvPicPr>
          <p:cNvPr id="67586" name="Picture 2" descr="http://tourista.me/uploads/blogs/image__ee403e5747d21c0f6e78ee13cebf1f9e.jpg"/>
          <p:cNvPicPr>
            <a:picLocks noChangeAspect="1" noChangeArrowheads="1"/>
          </p:cNvPicPr>
          <p:nvPr/>
        </p:nvPicPr>
        <p:blipFill>
          <a:blip r:embed="rId4" cstate="print"/>
          <a:srcRect/>
          <a:stretch>
            <a:fillRect/>
          </a:stretch>
        </p:blipFill>
        <p:spPr bwMode="auto">
          <a:xfrm>
            <a:off x="214282" y="4143380"/>
            <a:ext cx="2857488" cy="1731638"/>
          </a:xfrm>
          <a:prstGeom prst="rect">
            <a:avLst/>
          </a:prstGeom>
          <a:noFill/>
        </p:spPr>
      </p:pic>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en-US">
                <a:sym typeface="+mn-ea"/>
              </a:rPr>
              <a:t>Латиська кухня</a:t>
            </a:r>
            <a:endParaRPr lang="ru-RU" altLang="en-US"/>
          </a:p>
        </p:txBody>
      </p:sp>
      <p:sp>
        <p:nvSpPr>
          <p:cNvPr id="3" name="Замещающее содержимое 2"/>
          <p:cNvSpPr>
            <a:spLocks noGrp="1"/>
          </p:cNvSpPr>
          <p:nvPr>
            <p:ph idx="1"/>
          </p:nvPr>
        </p:nvSpPr>
        <p:spPr/>
        <p:txBody>
          <a:bodyPr/>
          <a:lstStyle/>
          <a:p>
            <a:r>
              <a:rPr lang="ru-RU" altLang="en-US" sz="2400"/>
              <a:t>Основу лати́ської націона́льної ку́хні складають різні продукти землеробства: борошно, крупа (в першу чергу перлова), горох, боби, картопля, овочі, а також молоко і молочні продукти: кисле молоко, кефір, сир, сметана. З м'ясних продуктів найбільш споживана свинина, рідше яловичина, телятина, курятина.Багато страв готуються з копченої чи солоної свинини і подаються на стіл з різноманітними овочевими гарнірами.Для приготування національних страв широко використовуються оселедець,кілька,салака.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0"/>
            <a:ext cx="6267472" cy="3286148"/>
          </a:xfrm>
        </p:spPr>
        <p:txBody>
          <a:bodyPr/>
          <a:lstStyle/>
          <a:p>
            <a:r>
              <a:rPr lang="ru-RU" dirty="0"/>
              <a:t/>
            </a:r>
            <a:br>
              <a:rPr lang="ru-RU" dirty="0"/>
            </a:br>
            <a:r>
              <a:rPr lang="ru-RU" dirty="0" err="1"/>
              <a:t>Традиційні</a:t>
            </a:r>
            <a:r>
              <a:rPr lang="ru-RU" dirty="0"/>
              <a:t> страви </a:t>
            </a:r>
            <a:r>
              <a:rPr lang="ru-RU" dirty="0" err="1"/>
              <a:t>латиській</a:t>
            </a:r>
            <a:r>
              <a:rPr lang="ru-RU" dirty="0"/>
              <a:t> </a:t>
            </a:r>
            <a:r>
              <a:rPr lang="ru-RU" dirty="0" err="1"/>
              <a:t>кухні</a:t>
            </a:r>
            <a:endParaRPr lang="ru-RU" dirty="0"/>
          </a:p>
        </p:txBody>
      </p:sp>
      <p:sp>
        <p:nvSpPr>
          <p:cNvPr id="4" name="Прямоугольник 3"/>
          <p:cNvSpPr/>
          <p:nvPr/>
        </p:nvSpPr>
        <p:spPr>
          <a:xfrm>
            <a:off x="2857488" y="1285860"/>
            <a:ext cx="6072230" cy="3247043"/>
          </a:xfrm>
          <a:prstGeom prst="rect">
            <a:avLst/>
          </a:prstGeom>
        </p:spPr>
        <p:txBody>
          <a:bodyPr wrap="square">
            <a:spAutoFit/>
          </a:bodyPr>
          <a:lstStyle/>
          <a:p>
            <a:r>
              <a:rPr lang="ru-RU" dirty="0"/>
              <a:t/>
            </a:r>
            <a:br>
              <a:rPr lang="ru-RU" dirty="0"/>
            </a:br>
            <a:r>
              <a:rPr lang="ru-RU" sz="1700" dirty="0">
                <a:latin typeface="Calibri Light" panose="020F0302020204030204" pitchFamily="34" charset="0"/>
              </a:rPr>
              <a:t>Гостям </a:t>
            </a:r>
            <a:r>
              <a:rPr lang="ru-RU" sz="1700" dirty="0" err="1">
                <a:latin typeface="Calibri Light" panose="020F0302020204030204" pitchFamily="34" charset="0"/>
              </a:rPr>
              <a:t>Латвії</a:t>
            </a:r>
            <a:r>
              <a:rPr lang="ru-RU" sz="1700" dirty="0">
                <a:latin typeface="Calibri Light" panose="020F0302020204030204" pitchFamily="34" charset="0"/>
              </a:rPr>
              <a:t> </a:t>
            </a:r>
            <a:r>
              <a:rPr lang="ru-RU" sz="1700" dirty="0" err="1">
                <a:latin typeface="Calibri Light" panose="020F0302020204030204" pitchFamily="34" charset="0"/>
              </a:rPr>
              <a:t>обов'язково</a:t>
            </a:r>
            <a:r>
              <a:rPr lang="ru-RU" sz="1700" dirty="0">
                <a:latin typeface="Calibri Light" panose="020F0302020204030204" pitchFamily="34" charset="0"/>
              </a:rPr>
              <a:t> </a:t>
            </a:r>
            <a:r>
              <a:rPr lang="ru-RU" sz="1700" dirty="0" err="1">
                <a:latin typeface="Calibri Light" panose="020F0302020204030204" pitchFamily="34" charset="0"/>
              </a:rPr>
              <a:t>варто</a:t>
            </a:r>
            <a:r>
              <a:rPr lang="ru-RU" sz="1700" dirty="0">
                <a:latin typeface="Calibri Light" panose="020F0302020204030204" pitchFamily="34" charset="0"/>
              </a:rPr>
              <a:t> </a:t>
            </a:r>
            <a:r>
              <a:rPr lang="ru-RU" sz="1700" dirty="0" err="1">
                <a:latin typeface="Calibri Light" panose="020F0302020204030204" pitchFamily="34" charset="0"/>
              </a:rPr>
              <a:t>спробувати</a:t>
            </a:r>
            <a:r>
              <a:rPr lang="ru-RU" sz="1700" dirty="0">
                <a:latin typeface="Calibri Light" panose="020F0302020204030204" pitchFamily="34" charset="0"/>
              </a:rPr>
              <a:t> страви за </a:t>
            </a:r>
            <a:r>
              <a:rPr lang="ru-RU" sz="1700" dirty="0" err="1">
                <a:latin typeface="Calibri Light" panose="020F0302020204030204" pitchFamily="34" charset="0"/>
              </a:rPr>
              <a:t>традиційними</a:t>
            </a:r>
            <a:r>
              <a:rPr lang="ru-RU" sz="1700" dirty="0">
                <a:latin typeface="Calibri Light" panose="020F0302020204030204" pitchFamily="34" charset="0"/>
              </a:rPr>
              <a:t> </a:t>
            </a:r>
            <a:r>
              <a:rPr lang="ru-RU" sz="1700" dirty="0" err="1">
                <a:latin typeface="Calibri Light" panose="020F0302020204030204" pitchFamily="34" charset="0"/>
              </a:rPr>
              <a:t>латвійським</a:t>
            </a:r>
            <a:r>
              <a:rPr lang="ru-RU" sz="1700" dirty="0">
                <a:latin typeface="Calibri Light" panose="020F0302020204030204" pitchFamily="34" charset="0"/>
              </a:rPr>
              <a:t> рецептами .</a:t>
            </a:r>
          </a:p>
          <a:p>
            <a:endParaRPr lang="ru-RU" sz="1700" dirty="0">
              <a:latin typeface="Calibri Light" panose="020F0302020204030204" pitchFamily="34" charset="0"/>
            </a:endParaRPr>
          </a:p>
          <a:p>
            <a:r>
              <a:rPr lang="ru-RU" sz="1700" dirty="0">
                <a:latin typeface="Calibri Light" panose="020F0302020204030204" pitchFamily="34" charset="0"/>
              </a:rPr>
              <a:t> </a:t>
            </a:r>
            <a:r>
              <a:rPr lang="ru-RU" sz="1700" dirty="0" err="1">
                <a:latin typeface="Calibri Light" panose="020F0302020204030204" pitchFamily="34" charset="0"/>
              </a:rPr>
              <a:t>Домашні</a:t>
            </a:r>
            <a:r>
              <a:rPr lang="ru-RU" sz="1700" dirty="0">
                <a:latin typeface="Calibri Light" panose="020F0302020204030204" pitchFamily="34" charset="0"/>
              </a:rPr>
              <a:t> </a:t>
            </a:r>
            <a:r>
              <a:rPr lang="ru-RU" sz="1700" dirty="0" err="1">
                <a:latin typeface="Calibri Light" panose="020F0302020204030204" pitchFamily="34" charset="0"/>
              </a:rPr>
              <a:t>сири</a:t>
            </a:r>
            <a:r>
              <a:rPr lang="ru-RU" sz="1700" dirty="0">
                <a:latin typeface="Calibri Light" panose="020F0302020204030204" pitchFamily="34" charset="0"/>
              </a:rPr>
              <a:t> , в тому </a:t>
            </a:r>
            <a:r>
              <a:rPr lang="ru-RU" sz="1700" dirty="0" err="1">
                <a:latin typeface="Calibri Light" panose="020F0302020204030204" pitchFamily="34" charset="0"/>
              </a:rPr>
              <a:t>числі</a:t>
            </a:r>
            <a:r>
              <a:rPr lang="ru-RU" sz="1700" dirty="0">
                <a:latin typeface="Calibri Light" panose="020F0302020204030204" pitchFamily="34" charset="0"/>
              </a:rPr>
              <a:t> </a:t>
            </a:r>
            <a:r>
              <a:rPr lang="ru-RU" sz="1700" dirty="0" err="1">
                <a:latin typeface="Calibri Light" panose="020F0302020204030204" pitchFamily="34" charset="0"/>
              </a:rPr>
              <a:t>знаменитий</a:t>
            </a:r>
            <a:r>
              <a:rPr lang="ru-RU" sz="1700" dirty="0">
                <a:latin typeface="Calibri Light" panose="020F0302020204030204" pitchFamily="34" charset="0"/>
              </a:rPr>
              <a:t> </a:t>
            </a:r>
            <a:r>
              <a:rPr lang="ru-RU" sz="1700" dirty="0" err="1">
                <a:latin typeface="Calibri Light" panose="020F0302020204030204" pitchFamily="34" charset="0"/>
              </a:rPr>
              <a:t>янов</a:t>
            </a:r>
            <a:r>
              <a:rPr lang="ru-RU" sz="1700" dirty="0">
                <a:latin typeface="Calibri Light" panose="020F0302020204030204" pitchFamily="34" charset="0"/>
              </a:rPr>
              <a:t> сир , </a:t>
            </a:r>
            <a:r>
              <a:rPr lang="ru-RU" sz="1700" dirty="0" err="1">
                <a:latin typeface="Calibri Light" panose="020F0302020204030204" pitchFamily="34" charset="0"/>
              </a:rPr>
              <a:t>який</a:t>
            </a:r>
            <a:r>
              <a:rPr lang="ru-RU" sz="1700" dirty="0">
                <a:latin typeface="Calibri Light" panose="020F0302020204030204" pitchFamily="34" charset="0"/>
              </a:rPr>
              <a:t> </a:t>
            </a:r>
            <a:r>
              <a:rPr lang="ru-RU" sz="1700" dirty="0" err="1">
                <a:latin typeface="Calibri Light" panose="020F0302020204030204" pitchFamily="34" charset="0"/>
              </a:rPr>
              <a:t>виготовляється</a:t>
            </a:r>
            <a:r>
              <a:rPr lang="ru-RU" sz="1700" dirty="0">
                <a:latin typeface="Calibri Light" panose="020F0302020204030204" pitchFamily="34" charset="0"/>
              </a:rPr>
              <a:t> </a:t>
            </a:r>
            <a:r>
              <a:rPr lang="ru-RU" sz="1700" dirty="0" err="1">
                <a:latin typeface="Calibri Light" panose="020F0302020204030204" pitchFamily="34" charset="0"/>
              </a:rPr>
              <a:t>з</a:t>
            </a:r>
            <a:r>
              <a:rPr lang="ru-RU" sz="1700" dirty="0">
                <a:latin typeface="Calibri Light" panose="020F0302020204030204" pitchFamily="34" charset="0"/>
              </a:rPr>
              <a:t> </a:t>
            </a:r>
            <a:r>
              <a:rPr lang="ru-RU" sz="1700" dirty="0" err="1">
                <a:latin typeface="Calibri Light" panose="020F0302020204030204" pitchFamily="34" charset="0"/>
              </a:rPr>
              <a:t>домашнього</a:t>
            </a:r>
            <a:r>
              <a:rPr lang="ru-RU" sz="1700" dirty="0">
                <a:latin typeface="Calibri Light" panose="020F0302020204030204" pitchFamily="34" charset="0"/>
              </a:rPr>
              <a:t> </a:t>
            </a:r>
            <a:r>
              <a:rPr lang="ru-RU" sz="1700" dirty="0" err="1">
                <a:latin typeface="Calibri Light" panose="020F0302020204030204" pitchFamily="34" charset="0"/>
              </a:rPr>
              <a:t>сиру</a:t>
            </a:r>
            <a:r>
              <a:rPr lang="ru-RU" sz="1700" dirty="0">
                <a:latin typeface="Calibri Light" panose="020F0302020204030204" pitchFamily="34" charset="0"/>
              </a:rPr>
              <a:t> </a:t>
            </a:r>
            <a:r>
              <a:rPr lang="ru-RU" sz="1700" dirty="0" err="1">
                <a:latin typeface="Calibri Light" panose="020F0302020204030204" pitchFamily="34" charset="0"/>
              </a:rPr>
              <a:t>з</a:t>
            </a:r>
            <a:r>
              <a:rPr lang="ru-RU" sz="1700" dirty="0">
                <a:latin typeface="Calibri Light" panose="020F0302020204030204" pitchFamily="34" charset="0"/>
              </a:rPr>
              <a:t> </a:t>
            </a:r>
            <a:r>
              <a:rPr lang="ru-RU" sz="1700" dirty="0" err="1">
                <a:latin typeface="Calibri Light" panose="020F0302020204030204" pitchFamily="34" charset="0"/>
              </a:rPr>
              <a:t>додаванням</a:t>
            </a:r>
            <a:r>
              <a:rPr lang="ru-RU" sz="1700" dirty="0">
                <a:latin typeface="Calibri Light" panose="020F0302020204030204" pitchFamily="34" charset="0"/>
              </a:rPr>
              <a:t> </a:t>
            </a:r>
            <a:r>
              <a:rPr lang="ru-RU" sz="1700" dirty="0" err="1">
                <a:latin typeface="Calibri Light" panose="020F0302020204030204" pitchFamily="34" charset="0"/>
              </a:rPr>
              <a:t>яєць</a:t>
            </a:r>
            <a:r>
              <a:rPr lang="ru-RU" sz="1700" dirty="0">
                <a:latin typeface="Calibri Light" panose="020F0302020204030204" pitchFamily="34" charset="0"/>
              </a:rPr>
              <a:t> </a:t>
            </a:r>
            <a:r>
              <a:rPr lang="ru-RU" sz="1700" dirty="0" err="1">
                <a:latin typeface="Calibri Light" panose="020F0302020204030204" pitchFamily="34" charset="0"/>
              </a:rPr>
              <a:t>і</a:t>
            </a:r>
            <a:r>
              <a:rPr lang="ru-RU" sz="1700" dirty="0">
                <a:latin typeface="Calibri Light" panose="020F0302020204030204" pitchFamily="34" charset="0"/>
              </a:rPr>
              <a:t> </a:t>
            </a:r>
            <a:r>
              <a:rPr lang="ru-RU" sz="1700" dirty="0" err="1">
                <a:latin typeface="Calibri Light" panose="020F0302020204030204" pitchFamily="34" charset="0"/>
              </a:rPr>
              <a:t>кмину</a:t>
            </a:r>
            <a:r>
              <a:rPr lang="ru-RU" sz="1700" dirty="0">
                <a:latin typeface="Calibri Light" panose="020F0302020204030204" pitchFamily="34" charset="0"/>
              </a:rPr>
              <a:t> . Сир </a:t>
            </a:r>
            <a:r>
              <a:rPr lang="ru-RU" sz="1700" dirty="0" err="1">
                <a:latin typeface="Calibri Light" panose="020F0302020204030204" pitchFamily="34" charset="0"/>
              </a:rPr>
              <a:t>має</a:t>
            </a:r>
            <a:r>
              <a:rPr lang="ru-RU" sz="1700" dirty="0">
                <a:latin typeface="Calibri Light" panose="020F0302020204030204" pitchFamily="34" charset="0"/>
              </a:rPr>
              <a:t> </a:t>
            </a:r>
            <a:r>
              <a:rPr lang="ru-RU" sz="1700" dirty="0" err="1">
                <a:latin typeface="Calibri Light" panose="020F0302020204030204" pitchFamily="34" charset="0"/>
              </a:rPr>
              <a:t>характерний</a:t>
            </a:r>
            <a:r>
              <a:rPr lang="ru-RU" sz="1700" dirty="0">
                <a:latin typeface="Calibri Light" panose="020F0302020204030204" pitchFamily="34" charset="0"/>
              </a:rPr>
              <a:t> </a:t>
            </a:r>
            <a:r>
              <a:rPr lang="ru-RU" sz="1700" dirty="0" err="1">
                <a:latin typeface="Calibri Light" panose="020F0302020204030204" pitchFamily="34" charset="0"/>
              </a:rPr>
              <a:t>жовтуватий</a:t>
            </a:r>
            <a:r>
              <a:rPr lang="ru-RU" sz="1700" dirty="0">
                <a:latin typeface="Calibri Light" panose="020F0302020204030204" pitchFamily="34" charset="0"/>
              </a:rPr>
              <a:t> </a:t>
            </a:r>
            <a:r>
              <a:rPr lang="ru-RU" sz="1700" dirty="0" err="1">
                <a:latin typeface="Calibri Light" panose="020F0302020204030204" pitchFamily="34" charset="0"/>
              </a:rPr>
              <a:t>відтінок</a:t>
            </a:r>
            <a:r>
              <a:rPr lang="ru-RU" sz="1700" dirty="0">
                <a:latin typeface="Calibri Light" panose="020F0302020204030204" pitchFamily="34" charset="0"/>
              </a:rPr>
              <a:t> </a:t>
            </a:r>
            <a:r>
              <a:rPr lang="ru-RU" sz="1700" dirty="0" err="1">
                <a:latin typeface="Calibri Light" panose="020F0302020204030204" pitchFamily="34" charset="0"/>
              </a:rPr>
              <a:t>і</a:t>
            </a:r>
            <a:r>
              <a:rPr lang="ru-RU" sz="1700" dirty="0">
                <a:latin typeface="Calibri Light" panose="020F0302020204030204" pitchFamily="34" charset="0"/>
              </a:rPr>
              <a:t> </a:t>
            </a:r>
            <a:r>
              <a:rPr lang="ru-RU" sz="1700" dirty="0" err="1">
                <a:latin typeface="Calibri Light" panose="020F0302020204030204" pitchFamily="34" charset="0"/>
              </a:rPr>
              <a:t>солонуватий</a:t>
            </a:r>
            <a:r>
              <a:rPr lang="ru-RU" sz="1700" dirty="0">
                <a:latin typeface="Calibri Light" panose="020F0302020204030204" pitchFamily="34" charset="0"/>
              </a:rPr>
              <a:t> </a:t>
            </a:r>
            <a:r>
              <a:rPr lang="ru-RU" sz="1700" dirty="0" err="1">
                <a:latin typeface="Calibri Light" panose="020F0302020204030204" pitchFamily="34" charset="0"/>
              </a:rPr>
              <a:t>сирний</a:t>
            </a:r>
            <a:r>
              <a:rPr lang="ru-RU" sz="1700" dirty="0">
                <a:latin typeface="Calibri Light" panose="020F0302020204030204" pitchFamily="34" charset="0"/>
              </a:rPr>
              <a:t> смак . </a:t>
            </a:r>
          </a:p>
          <a:p>
            <a:endParaRPr lang="ru-RU" sz="1700" dirty="0">
              <a:latin typeface="Calibri Light" panose="020F0302020204030204" pitchFamily="34" charset="0"/>
            </a:endParaRPr>
          </a:p>
          <a:p>
            <a:r>
              <a:rPr lang="ru-RU" sz="1700" dirty="0" err="1">
                <a:latin typeface="Calibri Light" panose="020F0302020204030204" pitchFamily="34" charset="0"/>
              </a:rPr>
              <a:t>Горохові</a:t>
            </a:r>
            <a:r>
              <a:rPr lang="ru-RU" sz="1700" dirty="0">
                <a:latin typeface="Calibri Light" panose="020F0302020204030204" pitchFamily="34" charset="0"/>
              </a:rPr>
              <a:t> </a:t>
            </a:r>
            <a:r>
              <a:rPr lang="ru-RU" sz="1700" dirty="0" err="1">
                <a:latin typeface="Calibri Light" panose="020F0302020204030204" pitchFamily="34" charset="0"/>
              </a:rPr>
              <a:t>і</a:t>
            </a:r>
            <a:r>
              <a:rPr lang="ru-RU" sz="1700" dirty="0">
                <a:latin typeface="Calibri Light" panose="020F0302020204030204" pitchFamily="34" charset="0"/>
              </a:rPr>
              <a:t> </a:t>
            </a:r>
            <a:r>
              <a:rPr lang="ru-RU" sz="1700" dirty="0" err="1">
                <a:latin typeface="Calibri Light" panose="020F0302020204030204" pitchFamily="34" charset="0"/>
              </a:rPr>
              <a:t>хлібні</a:t>
            </a:r>
            <a:r>
              <a:rPr lang="ru-RU" sz="1700" dirty="0">
                <a:latin typeface="Calibri Light" panose="020F0302020204030204" pitchFamily="34" charset="0"/>
              </a:rPr>
              <a:t> </a:t>
            </a:r>
            <a:r>
              <a:rPr lang="ru-RU" sz="1700" dirty="0" err="1">
                <a:latin typeface="Calibri Light" panose="020F0302020204030204" pitchFamily="34" charset="0"/>
              </a:rPr>
              <a:t>супи</a:t>
            </a:r>
            <a:r>
              <a:rPr lang="ru-RU" sz="1700" dirty="0">
                <a:latin typeface="Calibri Light" panose="020F0302020204030204" pitchFamily="34" charset="0"/>
              </a:rPr>
              <a:t> . </a:t>
            </a:r>
            <a:r>
              <a:rPr lang="ru-RU" sz="1700" dirty="0" err="1">
                <a:latin typeface="Calibri Light" panose="020F0302020204030204" pitchFamily="34" charset="0"/>
              </a:rPr>
              <a:t>Путри</a:t>
            </a:r>
            <a:r>
              <a:rPr lang="ru-RU" sz="1700" dirty="0">
                <a:latin typeface="Calibri Light" panose="020F0302020204030204" pitchFamily="34" charset="0"/>
              </a:rPr>
              <a:t> . </a:t>
            </a:r>
            <a:r>
              <a:rPr lang="ru-RU" sz="1700" dirty="0" err="1">
                <a:latin typeface="Calibri Light" panose="020F0302020204030204" pitchFamily="34" charset="0"/>
              </a:rPr>
              <a:t>Страва</a:t>
            </a:r>
            <a:r>
              <a:rPr lang="ru-RU" sz="1700" dirty="0">
                <a:latin typeface="Calibri Light" panose="020F0302020204030204" pitchFamily="34" charset="0"/>
              </a:rPr>
              <a:t> </a:t>
            </a:r>
            <a:r>
              <a:rPr lang="ru-RU" sz="1700" dirty="0" err="1">
                <a:latin typeface="Calibri Light" panose="020F0302020204030204" pitchFamily="34" charset="0"/>
              </a:rPr>
              <a:t>являє</a:t>
            </a:r>
            <a:r>
              <a:rPr lang="ru-RU" sz="1700" dirty="0">
                <a:latin typeface="Calibri Light" panose="020F0302020204030204" pitchFamily="34" charset="0"/>
              </a:rPr>
              <a:t> собою кашку </a:t>
            </a:r>
            <a:r>
              <a:rPr lang="ru-RU" sz="1700" dirty="0" err="1">
                <a:latin typeface="Calibri Light" panose="020F0302020204030204" pitchFamily="34" charset="0"/>
              </a:rPr>
              <a:t>з</a:t>
            </a:r>
            <a:r>
              <a:rPr lang="ru-RU" sz="1700" dirty="0">
                <a:latin typeface="Calibri Light" panose="020F0302020204030204" pitchFamily="34" charset="0"/>
              </a:rPr>
              <a:t> </a:t>
            </a:r>
            <a:r>
              <a:rPr lang="ru-RU" sz="1700" dirty="0" err="1">
                <a:latin typeface="Calibri Light" panose="020F0302020204030204" pitchFamily="34" charset="0"/>
              </a:rPr>
              <a:t>овочів</a:t>
            </a:r>
            <a:r>
              <a:rPr lang="ru-RU" sz="1700" dirty="0">
                <a:latin typeface="Calibri Light" panose="020F0302020204030204" pitchFamily="34" charset="0"/>
              </a:rPr>
              <a:t> </a:t>
            </a:r>
            <a:r>
              <a:rPr lang="ru-RU" sz="1700" dirty="0" err="1">
                <a:latin typeface="Calibri Light" panose="020F0302020204030204" pitchFamily="34" charset="0"/>
              </a:rPr>
              <a:t>і</a:t>
            </a:r>
            <a:r>
              <a:rPr lang="ru-RU" sz="1700" dirty="0">
                <a:latin typeface="Calibri Light" panose="020F0302020204030204" pitchFamily="34" charset="0"/>
              </a:rPr>
              <a:t> </a:t>
            </a:r>
            <a:r>
              <a:rPr lang="ru-RU" sz="1700" dirty="0" err="1">
                <a:latin typeface="Calibri Light" panose="020F0302020204030204" pitchFamily="34" charset="0"/>
              </a:rPr>
              <a:t>крупи</a:t>
            </a:r>
            <a:r>
              <a:rPr lang="ru-RU" sz="1700" dirty="0">
                <a:latin typeface="Calibri Light" panose="020F0302020204030204" pitchFamily="34" charset="0"/>
              </a:rPr>
              <a:t> </a:t>
            </a:r>
            <a:r>
              <a:rPr lang="ru-RU" sz="1700" dirty="0" err="1">
                <a:latin typeface="Calibri Light" panose="020F0302020204030204" pitchFamily="34" charset="0"/>
              </a:rPr>
              <a:t>з</a:t>
            </a:r>
            <a:r>
              <a:rPr lang="ru-RU" sz="1700" dirty="0">
                <a:latin typeface="Calibri Light" panose="020F0302020204030204" pitchFamily="34" charset="0"/>
              </a:rPr>
              <a:t> </a:t>
            </a:r>
            <a:r>
              <a:rPr lang="ru-RU" sz="1700" dirty="0" err="1">
                <a:latin typeface="Calibri Light" panose="020F0302020204030204" pitchFamily="34" charset="0"/>
              </a:rPr>
              <a:t>додаванням</a:t>
            </a:r>
            <a:r>
              <a:rPr lang="ru-RU" sz="1700" dirty="0">
                <a:latin typeface="Calibri Light" panose="020F0302020204030204" pitchFamily="34" charset="0"/>
              </a:rPr>
              <a:t> </a:t>
            </a:r>
            <a:r>
              <a:rPr lang="ru-RU" sz="1700" dirty="0" err="1">
                <a:latin typeface="Calibri Light" panose="020F0302020204030204" pitchFamily="34" charset="0"/>
              </a:rPr>
              <a:t>риби</a:t>
            </a:r>
            <a:r>
              <a:rPr lang="ru-RU" sz="1700" dirty="0">
                <a:latin typeface="Calibri Light" panose="020F0302020204030204" pitchFamily="34" charset="0"/>
              </a:rPr>
              <a:t> , сала </a:t>
            </a:r>
            <a:r>
              <a:rPr lang="ru-RU" sz="1700" dirty="0" err="1">
                <a:latin typeface="Calibri Light" panose="020F0302020204030204" pitchFamily="34" charset="0"/>
              </a:rPr>
              <a:t>або</a:t>
            </a:r>
            <a:r>
              <a:rPr lang="ru-RU" sz="1700" dirty="0">
                <a:latin typeface="Calibri Light" panose="020F0302020204030204" pitchFamily="34" charset="0"/>
              </a:rPr>
              <a:t> копченого </a:t>
            </a:r>
            <a:r>
              <a:rPr lang="ru-RU" sz="1700" dirty="0" err="1">
                <a:latin typeface="Calibri Light" panose="020F0302020204030204" pitchFamily="34" charset="0"/>
              </a:rPr>
              <a:t>м'яса</a:t>
            </a:r>
            <a:r>
              <a:rPr lang="ru-RU" sz="1700" dirty="0">
                <a:latin typeface="Calibri Light" panose="020F0302020204030204" pitchFamily="34" charset="0"/>
              </a:rPr>
              <a:t> , а </a:t>
            </a:r>
            <a:r>
              <a:rPr lang="ru-RU" sz="1700" dirty="0" err="1">
                <a:latin typeface="Calibri Light" panose="020F0302020204030204" pitchFamily="34" charset="0"/>
              </a:rPr>
              <a:t>також</a:t>
            </a:r>
            <a:r>
              <a:rPr lang="ru-RU" sz="1700" dirty="0">
                <a:latin typeface="Calibri Light" panose="020F0302020204030204" pitchFamily="34" charset="0"/>
              </a:rPr>
              <a:t> </a:t>
            </a:r>
            <a:r>
              <a:rPr lang="ru-RU" sz="1700" dirty="0" err="1">
                <a:latin typeface="Calibri Light" panose="020F0302020204030204" pitchFamily="34" charset="0"/>
              </a:rPr>
              <a:t>кисломолочних</a:t>
            </a:r>
            <a:r>
              <a:rPr lang="ru-RU" sz="1700" dirty="0">
                <a:latin typeface="Calibri Light" panose="020F0302020204030204" pitchFamily="34" charset="0"/>
              </a:rPr>
              <a:t> </a:t>
            </a:r>
            <a:r>
              <a:rPr lang="ru-RU" sz="1700" dirty="0" err="1">
                <a:latin typeface="Calibri Light" panose="020F0302020204030204" pitchFamily="34" charset="0"/>
              </a:rPr>
              <a:t>продуктів</a:t>
            </a:r>
            <a:r>
              <a:rPr lang="ru-RU" sz="1700" dirty="0">
                <a:latin typeface="Calibri Light" panose="020F0302020204030204" pitchFamily="34" charset="0"/>
              </a:rPr>
              <a:t> .</a:t>
            </a:r>
          </a:p>
        </p:txBody>
      </p:sp>
      <p:pic>
        <p:nvPicPr>
          <p:cNvPr id="33794" name="Picture 2" descr="Запеченая в духовке свинина с помидорами по рецепту национальной латышской кухни"/>
          <p:cNvPicPr>
            <a:picLocks noChangeAspect="1" noChangeArrowheads="1"/>
          </p:cNvPicPr>
          <p:nvPr/>
        </p:nvPicPr>
        <p:blipFill>
          <a:blip r:embed="rId2" cstate="print"/>
          <a:srcRect/>
          <a:stretch>
            <a:fillRect/>
          </a:stretch>
        </p:blipFill>
        <p:spPr bwMode="auto">
          <a:xfrm>
            <a:off x="285720" y="2071678"/>
            <a:ext cx="2571768" cy="1928826"/>
          </a:xfrm>
          <a:prstGeom prst="rect">
            <a:avLst/>
          </a:prstGeom>
          <a:noFill/>
        </p:spPr>
      </p:pic>
      <p:sp>
        <p:nvSpPr>
          <p:cNvPr id="6" name="Прямоугольник 5"/>
          <p:cNvSpPr/>
          <p:nvPr/>
        </p:nvSpPr>
        <p:spPr>
          <a:xfrm>
            <a:off x="142844" y="4500570"/>
            <a:ext cx="8786874" cy="1938992"/>
          </a:xfrm>
          <a:prstGeom prst="rect">
            <a:avLst/>
          </a:prstGeom>
        </p:spPr>
        <p:txBody>
          <a:bodyPr wrap="square">
            <a:spAutoFit/>
          </a:bodyPr>
          <a:lstStyle/>
          <a:p>
            <a:r>
              <a:rPr lang="ru-RU" dirty="0"/>
              <a:t/>
            </a:r>
            <a:br>
              <a:rPr lang="ru-RU" dirty="0"/>
            </a:br>
            <a:r>
              <a:rPr lang="ru-RU" sz="1700" dirty="0" err="1">
                <a:latin typeface="Calibri Light" panose="020F0302020204030204" pitchFamily="34" charset="0"/>
              </a:rPr>
              <a:t>Сірий</a:t>
            </a:r>
            <a:r>
              <a:rPr lang="ru-RU" sz="1700" dirty="0">
                <a:latin typeface="Calibri Light" panose="020F0302020204030204" pitchFamily="34" charset="0"/>
              </a:rPr>
              <a:t> горох </a:t>
            </a:r>
            <a:r>
              <a:rPr lang="ru-RU" sz="1700" dirty="0" err="1">
                <a:latin typeface="Calibri Light" panose="020F0302020204030204" pitchFamily="34" charset="0"/>
              </a:rPr>
              <a:t>зі</a:t>
            </a:r>
            <a:r>
              <a:rPr lang="ru-RU" sz="1700" dirty="0">
                <a:latin typeface="Calibri Light" panose="020F0302020204030204" pitchFamily="34" charset="0"/>
              </a:rPr>
              <a:t> шпиком . </a:t>
            </a:r>
            <a:r>
              <a:rPr lang="ru-RU" sz="1700" dirty="0" err="1">
                <a:latin typeface="Calibri Light" panose="020F0302020204030204" pitchFamily="34" charset="0"/>
              </a:rPr>
              <a:t>Сильку</a:t>
            </a:r>
            <a:r>
              <a:rPr lang="ru-RU" sz="1700" dirty="0">
                <a:latin typeface="Calibri Light" panose="020F0302020204030204" pitchFamily="34" charset="0"/>
              </a:rPr>
              <a:t> </a:t>
            </a:r>
            <a:r>
              <a:rPr lang="ru-RU" sz="1700" dirty="0" err="1">
                <a:latin typeface="Calibri Light" panose="020F0302020204030204" pitchFamily="34" charset="0"/>
              </a:rPr>
              <a:t>пудіньш</a:t>
            </a:r>
            <a:r>
              <a:rPr lang="ru-RU" sz="1700" dirty="0">
                <a:latin typeface="Calibri Light" panose="020F0302020204030204" pitchFamily="34" charset="0"/>
              </a:rPr>
              <a:t> - </a:t>
            </a:r>
            <a:r>
              <a:rPr lang="ru-RU" sz="1700" dirty="0" err="1">
                <a:latin typeface="Calibri Light" panose="020F0302020204030204" pitchFamily="34" charset="0"/>
              </a:rPr>
              <a:t>традиційна</a:t>
            </a:r>
            <a:r>
              <a:rPr lang="ru-RU" sz="1700" dirty="0">
                <a:latin typeface="Calibri Light" panose="020F0302020204030204" pitchFamily="34" charset="0"/>
              </a:rPr>
              <a:t> </a:t>
            </a:r>
            <a:r>
              <a:rPr lang="ru-RU" sz="1700" dirty="0" err="1">
                <a:latin typeface="Calibri Light" panose="020F0302020204030204" pitchFamily="34" charset="0"/>
              </a:rPr>
              <a:t>латвійська</a:t>
            </a:r>
            <a:r>
              <a:rPr lang="ru-RU" sz="1700" dirty="0">
                <a:latin typeface="Calibri Light" panose="020F0302020204030204" pitchFamily="34" charset="0"/>
              </a:rPr>
              <a:t> </a:t>
            </a:r>
            <a:r>
              <a:rPr lang="ru-RU" sz="1700" dirty="0" err="1">
                <a:latin typeface="Calibri Light" panose="020F0302020204030204" pitchFamily="34" charset="0"/>
              </a:rPr>
              <a:t>запіканка</a:t>
            </a:r>
            <a:r>
              <a:rPr lang="ru-RU" sz="1700" dirty="0">
                <a:latin typeface="Calibri Light" panose="020F0302020204030204" pitchFamily="34" charset="0"/>
              </a:rPr>
              <a:t> </a:t>
            </a:r>
            <a:r>
              <a:rPr lang="ru-RU" sz="1700" dirty="0" err="1">
                <a:latin typeface="Calibri Light" panose="020F0302020204030204" pitchFamily="34" charset="0"/>
              </a:rPr>
              <a:t>з</a:t>
            </a:r>
            <a:r>
              <a:rPr lang="ru-RU" sz="1700" dirty="0">
                <a:latin typeface="Calibri Light" panose="020F0302020204030204" pitchFamily="34" charset="0"/>
              </a:rPr>
              <a:t> </a:t>
            </a:r>
            <a:r>
              <a:rPr lang="ru-RU" sz="1700" dirty="0" err="1">
                <a:latin typeface="Calibri Light" panose="020F0302020204030204" pitchFamily="34" charset="0"/>
              </a:rPr>
              <a:t>оселедця</a:t>
            </a:r>
            <a:r>
              <a:rPr lang="ru-RU" sz="1700" dirty="0">
                <a:latin typeface="Calibri Light" panose="020F0302020204030204" pitchFamily="34" charset="0"/>
              </a:rPr>
              <a:t> </a:t>
            </a:r>
            <a:r>
              <a:rPr lang="ru-RU" sz="1700" dirty="0" err="1">
                <a:latin typeface="Calibri Light" panose="020F0302020204030204" pitchFamily="34" charset="0"/>
              </a:rPr>
              <a:t>з</a:t>
            </a:r>
            <a:r>
              <a:rPr lang="ru-RU" sz="1700" dirty="0">
                <a:latin typeface="Calibri Light" panose="020F0302020204030204" pitchFamily="34" charset="0"/>
              </a:rPr>
              <a:t> </a:t>
            </a:r>
            <a:r>
              <a:rPr lang="ru-RU" sz="1700" dirty="0" err="1">
                <a:latin typeface="Calibri Light" panose="020F0302020204030204" pitchFamily="34" charset="0"/>
              </a:rPr>
              <a:t>відвареною</a:t>
            </a:r>
            <a:r>
              <a:rPr lang="ru-RU" sz="1700" dirty="0">
                <a:latin typeface="Calibri Light" panose="020F0302020204030204" pitchFamily="34" charset="0"/>
              </a:rPr>
              <a:t> </a:t>
            </a:r>
            <a:r>
              <a:rPr lang="ru-RU" sz="1700" dirty="0" err="1">
                <a:latin typeface="Calibri Light" panose="020F0302020204030204" pitchFamily="34" charset="0"/>
              </a:rPr>
              <a:t>картоплею</a:t>
            </a:r>
            <a:r>
              <a:rPr lang="ru-RU" sz="1700" dirty="0">
                <a:latin typeface="Calibri Light" panose="020F0302020204030204" pitchFamily="34" charset="0"/>
              </a:rPr>
              <a:t> .</a:t>
            </a:r>
          </a:p>
          <a:p>
            <a:endParaRPr lang="ru-RU" sz="1700" dirty="0">
              <a:latin typeface="Calibri Light" panose="020F0302020204030204" pitchFamily="34" charset="0"/>
            </a:endParaRPr>
          </a:p>
          <a:p>
            <a:r>
              <a:rPr lang="ru-RU" sz="1700" dirty="0">
                <a:latin typeface="Calibri Light" panose="020F0302020204030204" pitchFamily="34" charset="0"/>
              </a:rPr>
              <a:t> </a:t>
            </a:r>
            <a:r>
              <a:rPr lang="ru-RU" sz="1700" dirty="0" err="1">
                <a:latin typeface="Calibri Light" panose="020F0302020204030204" pitchFamily="34" charset="0"/>
              </a:rPr>
              <a:t>Відварну</a:t>
            </a:r>
            <a:r>
              <a:rPr lang="ru-RU" sz="1700" dirty="0">
                <a:latin typeface="Calibri Light" panose="020F0302020204030204" pitchFamily="34" charset="0"/>
              </a:rPr>
              <a:t> </a:t>
            </a:r>
            <a:r>
              <a:rPr lang="ru-RU" sz="1700" dirty="0" err="1">
                <a:latin typeface="Calibri Light" panose="020F0302020204030204" pitchFamily="34" charset="0"/>
              </a:rPr>
              <a:t>картоплю</a:t>
            </a:r>
            <a:r>
              <a:rPr lang="ru-RU" sz="1700" dirty="0">
                <a:latin typeface="Calibri Light" panose="020F0302020204030204" pitchFamily="34" charset="0"/>
              </a:rPr>
              <a:t> </a:t>
            </a:r>
            <a:r>
              <a:rPr lang="ru-RU" sz="1700" dirty="0" err="1">
                <a:latin typeface="Calibri Light" panose="020F0302020204030204" pitchFamily="34" charset="0"/>
              </a:rPr>
              <a:t>з</a:t>
            </a:r>
            <a:r>
              <a:rPr lang="ru-RU" sz="1700" dirty="0">
                <a:latin typeface="Calibri Light" panose="020F0302020204030204" pitchFamily="34" charset="0"/>
              </a:rPr>
              <a:t> сиром . </a:t>
            </a:r>
            <a:r>
              <a:rPr lang="ru-RU" sz="1700" dirty="0" err="1">
                <a:latin typeface="Calibri Light" panose="020F0302020204030204" pitchFamily="34" charset="0"/>
              </a:rPr>
              <a:t>Поєднання</a:t>
            </a:r>
            <a:r>
              <a:rPr lang="ru-RU" sz="1700" dirty="0">
                <a:latin typeface="Calibri Light" panose="020F0302020204030204" pitchFamily="34" charset="0"/>
              </a:rPr>
              <a:t> </a:t>
            </a:r>
            <a:r>
              <a:rPr lang="ru-RU" sz="1700" dirty="0" err="1">
                <a:latin typeface="Calibri Light" panose="020F0302020204030204" pitchFamily="34" charset="0"/>
              </a:rPr>
              <a:t>сиру</a:t>
            </a:r>
            <a:r>
              <a:rPr lang="ru-RU" sz="1700" dirty="0">
                <a:latin typeface="Calibri Light" panose="020F0302020204030204" pitchFamily="34" charset="0"/>
              </a:rPr>
              <a:t> та </a:t>
            </a:r>
            <a:r>
              <a:rPr lang="ru-RU" sz="1700" dirty="0" err="1">
                <a:latin typeface="Calibri Light" panose="020F0302020204030204" pitchFamily="34" charset="0"/>
              </a:rPr>
              <a:t>картоплі</a:t>
            </a:r>
            <a:r>
              <a:rPr lang="ru-RU" sz="1700" dirty="0">
                <a:latin typeface="Calibri Light" panose="020F0302020204030204" pitchFamily="34" charset="0"/>
              </a:rPr>
              <a:t> </a:t>
            </a:r>
            <a:r>
              <a:rPr lang="ru-RU" sz="1700" dirty="0" err="1">
                <a:latin typeface="Calibri Light" panose="020F0302020204030204" pitchFamily="34" charset="0"/>
              </a:rPr>
              <a:t>є</a:t>
            </a:r>
            <a:r>
              <a:rPr lang="ru-RU" sz="1700" dirty="0">
                <a:latin typeface="Calibri Light" panose="020F0302020204030204" pitchFamily="34" charset="0"/>
              </a:rPr>
              <a:t> </a:t>
            </a:r>
            <a:r>
              <a:rPr lang="ru-RU" sz="1700" dirty="0" err="1">
                <a:latin typeface="Calibri Light" panose="020F0302020204030204" pitchFamily="34" charset="0"/>
              </a:rPr>
              <a:t>типовим</a:t>
            </a:r>
            <a:r>
              <a:rPr lang="ru-RU" sz="1700" dirty="0">
                <a:latin typeface="Calibri Light" panose="020F0302020204030204" pitchFamily="34" charset="0"/>
              </a:rPr>
              <a:t> </a:t>
            </a:r>
            <a:r>
              <a:rPr lang="ru-RU" sz="1700" dirty="0" err="1">
                <a:latin typeface="Calibri Light" panose="020F0302020204030204" pitchFamily="34" charset="0"/>
              </a:rPr>
              <a:t>гастрономічним</a:t>
            </a:r>
            <a:r>
              <a:rPr lang="ru-RU" sz="1700" dirty="0">
                <a:latin typeface="Calibri Light" panose="020F0302020204030204" pitchFamily="34" charset="0"/>
              </a:rPr>
              <a:t> </a:t>
            </a:r>
            <a:r>
              <a:rPr lang="ru-RU" sz="1700" dirty="0" err="1">
                <a:latin typeface="Calibri Light" panose="020F0302020204030204" pitchFamily="34" charset="0"/>
              </a:rPr>
              <a:t>поєднанням</a:t>
            </a:r>
            <a:r>
              <a:rPr lang="ru-RU" sz="1700" dirty="0">
                <a:latin typeface="Calibri Light" panose="020F0302020204030204" pitchFamily="34" charset="0"/>
              </a:rPr>
              <a:t> в </a:t>
            </a:r>
            <a:r>
              <a:rPr lang="ru-RU" sz="1700" dirty="0" err="1">
                <a:latin typeface="Calibri Light" panose="020F0302020204030204" pitchFamily="34" charset="0"/>
              </a:rPr>
              <a:t>Латвії</a:t>
            </a:r>
            <a:r>
              <a:rPr lang="ru-RU" sz="1700" dirty="0">
                <a:latin typeface="Calibri Light" panose="020F0302020204030204" pitchFamily="34" charset="0"/>
              </a:rPr>
              <a:t> . Для </a:t>
            </a:r>
            <a:r>
              <a:rPr lang="ru-RU" sz="1700" dirty="0" err="1">
                <a:latin typeface="Calibri Light" panose="020F0302020204030204" pitchFamily="34" charset="0"/>
              </a:rPr>
              <a:t>приготування</a:t>
            </a:r>
            <a:r>
              <a:rPr lang="ru-RU" sz="1700" dirty="0">
                <a:latin typeface="Calibri Light" panose="020F0302020204030204" pitchFamily="34" charset="0"/>
              </a:rPr>
              <a:t> </a:t>
            </a:r>
            <a:r>
              <a:rPr lang="ru-RU" sz="1700" dirty="0" err="1">
                <a:latin typeface="Calibri Light" panose="020F0302020204030204" pitchFamily="34" charset="0"/>
              </a:rPr>
              <a:t>цієї</a:t>
            </a:r>
            <a:r>
              <a:rPr lang="ru-RU" sz="1700" dirty="0">
                <a:latin typeface="Calibri Light" panose="020F0302020204030204" pitchFamily="34" charset="0"/>
              </a:rPr>
              <a:t> страви </a:t>
            </a:r>
            <a:r>
              <a:rPr lang="ru-RU" sz="1700" dirty="0" err="1">
                <a:latin typeface="Calibri Light" panose="020F0302020204030204" pitchFamily="34" charset="0"/>
              </a:rPr>
              <a:t>жирний</a:t>
            </a:r>
            <a:r>
              <a:rPr lang="ru-RU" sz="1700" dirty="0">
                <a:latin typeface="Calibri Light" panose="020F0302020204030204" pitchFamily="34" charset="0"/>
              </a:rPr>
              <a:t> </a:t>
            </a:r>
            <a:r>
              <a:rPr lang="ru-RU" sz="1700" dirty="0" err="1">
                <a:latin typeface="Calibri Light" panose="020F0302020204030204" pitchFamily="34" charset="0"/>
              </a:rPr>
              <a:t>сільський</a:t>
            </a:r>
            <a:r>
              <a:rPr lang="ru-RU" sz="1700" dirty="0">
                <a:latin typeface="Calibri Light" panose="020F0302020204030204" pitchFamily="34" charset="0"/>
              </a:rPr>
              <a:t> сир </a:t>
            </a:r>
            <a:r>
              <a:rPr lang="ru-RU" sz="1700" dirty="0" err="1">
                <a:latin typeface="Calibri Light" panose="020F0302020204030204" pitchFamily="34" charset="0"/>
              </a:rPr>
              <a:t>змішують</a:t>
            </a:r>
            <a:r>
              <a:rPr lang="ru-RU" sz="1700" dirty="0">
                <a:latin typeface="Calibri Light" panose="020F0302020204030204" pitchFamily="34" charset="0"/>
              </a:rPr>
              <a:t> </a:t>
            </a:r>
            <a:r>
              <a:rPr lang="ru-RU" sz="1700" dirty="0" err="1">
                <a:latin typeface="Calibri Light" panose="020F0302020204030204" pitchFamily="34" charset="0"/>
              </a:rPr>
              <a:t>із</a:t>
            </a:r>
            <a:r>
              <a:rPr lang="ru-RU" sz="1700" dirty="0">
                <a:latin typeface="Calibri Light" panose="020F0302020204030204" pitchFamily="34" charset="0"/>
              </a:rPr>
              <a:t> сметаною , </a:t>
            </a:r>
            <a:r>
              <a:rPr lang="ru-RU" sz="1700" dirty="0" err="1">
                <a:latin typeface="Calibri Light" panose="020F0302020204030204" pitchFamily="34" charset="0"/>
              </a:rPr>
              <a:t>додають</a:t>
            </a:r>
            <a:r>
              <a:rPr lang="ru-RU" sz="1700" dirty="0">
                <a:latin typeface="Calibri Light" panose="020F0302020204030204" pitchFamily="34" charset="0"/>
              </a:rPr>
              <a:t> в </a:t>
            </a:r>
            <a:r>
              <a:rPr lang="ru-RU" sz="1700" dirty="0" err="1">
                <a:latin typeface="Calibri Light" panose="020F0302020204030204" pitchFamily="34" charset="0"/>
              </a:rPr>
              <a:t>нього</a:t>
            </a:r>
            <a:r>
              <a:rPr lang="ru-RU" sz="1700" dirty="0">
                <a:latin typeface="Calibri Light" panose="020F0302020204030204" pitchFamily="34" charset="0"/>
              </a:rPr>
              <a:t> зелень </a:t>
            </a:r>
            <a:r>
              <a:rPr lang="ru-RU" sz="1700" dirty="0" err="1">
                <a:latin typeface="Calibri Light" panose="020F0302020204030204" pitchFamily="34" charset="0"/>
              </a:rPr>
              <a:t>і</a:t>
            </a:r>
            <a:r>
              <a:rPr lang="ru-RU" sz="1700" dirty="0">
                <a:latin typeface="Calibri Light" panose="020F0302020204030204" pitchFamily="34" charset="0"/>
              </a:rPr>
              <a:t> </a:t>
            </a:r>
            <a:r>
              <a:rPr lang="ru-RU" sz="1700" dirty="0" err="1">
                <a:latin typeface="Calibri Light" panose="020F0302020204030204" pitchFamily="34" charset="0"/>
              </a:rPr>
              <a:t>сіль</a:t>
            </a:r>
            <a:r>
              <a:rPr lang="ru-RU" sz="1700" dirty="0">
                <a:latin typeface="Calibri Light" panose="020F0302020204030204" pitchFamily="34" charset="0"/>
              </a:rPr>
              <a:t> . </a:t>
            </a:r>
            <a:r>
              <a:rPr lang="ru-RU" sz="1700" dirty="0" err="1">
                <a:latin typeface="Calibri Light" panose="020F0302020204030204" pitchFamily="34" charset="0"/>
              </a:rPr>
              <a:t>Цю</a:t>
            </a:r>
            <a:r>
              <a:rPr lang="ru-RU" sz="1700" dirty="0">
                <a:latin typeface="Calibri Light" panose="020F0302020204030204" pitchFamily="34" charset="0"/>
              </a:rPr>
              <a:t> </a:t>
            </a:r>
            <a:r>
              <a:rPr lang="ru-RU" sz="1700" dirty="0" err="1">
                <a:latin typeface="Calibri Light" panose="020F0302020204030204" pitchFamily="34" charset="0"/>
              </a:rPr>
              <a:t>суміш</a:t>
            </a:r>
            <a:r>
              <a:rPr lang="ru-RU" sz="1700" dirty="0">
                <a:latin typeface="Calibri Light" panose="020F0302020204030204" pitchFamily="34" charset="0"/>
              </a:rPr>
              <a:t> </a:t>
            </a:r>
            <a:r>
              <a:rPr lang="ru-RU" sz="1700" dirty="0" err="1">
                <a:latin typeface="Calibri Light" panose="020F0302020204030204" pitchFamily="34" charset="0"/>
              </a:rPr>
              <a:t>подають</a:t>
            </a:r>
            <a:r>
              <a:rPr lang="ru-RU" sz="1700" dirty="0">
                <a:latin typeface="Calibri Light" panose="020F0302020204030204" pitchFamily="34" charset="0"/>
              </a:rPr>
              <a:t> на </a:t>
            </a:r>
            <a:r>
              <a:rPr lang="ru-RU" sz="1700" dirty="0" err="1">
                <a:latin typeface="Calibri Light" panose="020F0302020204030204" pitchFamily="34" charset="0"/>
              </a:rPr>
              <a:t>додаток</a:t>
            </a:r>
            <a:r>
              <a:rPr lang="ru-RU" sz="1700" dirty="0">
                <a:latin typeface="Calibri Light" panose="020F0302020204030204" pitchFamily="34" charset="0"/>
              </a:rPr>
              <a:t> до </a:t>
            </a:r>
            <a:r>
              <a:rPr lang="ru-RU" sz="1700" dirty="0" err="1">
                <a:latin typeface="Calibri Light" panose="020F0302020204030204" pitchFamily="34" charset="0"/>
              </a:rPr>
              <a:t>вареної</a:t>
            </a:r>
            <a:r>
              <a:rPr lang="ru-RU" sz="1700" dirty="0">
                <a:latin typeface="Calibri Light" panose="020F0302020204030204" pitchFamily="34" charset="0"/>
              </a:rPr>
              <a:t> </a:t>
            </a:r>
            <a:r>
              <a:rPr lang="ru-RU" sz="1700" dirty="0" err="1">
                <a:latin typeface="Calibri Light" panose="020F0302020204030204" pitchFamily="34" charset="0"/>
              </a:rPr>
              <a:t>картоплі</a:t>
            </a:r>
            <a:r>
              <a:rPr lang="ru-RU" sz="1700" dirty="0">
                <a:latin typeface="Calibri Light" panose="020F0302020204030204" pitchFamily="34" charset="0"/>
              </a:rPr>
              <a:t> .</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357166"/>
            <a:ext cx="7239000" cy="4846320"/>
          </a:xfrm>
        </p:spPr>
        <p:txBody>
          <a:bodyPr/>
          <a:lstStyle/>
          <a:p>
            <a:r>
              <a:rPr lang="ru-RU" sz="2800" dirty="0" err="1"/>
              <a:t>Десерти</a:t>
            </a:r>
            <a:r>
              <a:rPr lang="ru-RU" dirty="0"/>
              <a:t/>
            </a:r>
            <a:br>
              <a:rPr lang="ru-RU" dirty="0"/>
            </a:br>
            <a:endParaRPr lang="ru-RU" dirty="0"/>
          </a:p>
        </p:txBody>
      </p:sp>
      <p:sp>
        <p:nvSpPr>
          <p:cNvPr id="4" name="Прямоугольник 3"/>
          <p:cNvSpPr/>
          <p:nvPr/>
        </p:nvSpPr>
        <p:spPr>
          <a:xfrm>
            <a:off x="142844" y="1428736"/>
            <a:ext cx="8143900" cy="4985980"/>
          </a:xfrm>
          <a:prstGeom prst="rect">
            <a:avLst/>
          </a:prstGeom>
        </p:spPr>
        <p:txBody>
          <a:bodyPr wrap="square">
            <a:spAutoFit/>
          </a:bodyPr>
          <a:lstStyle/>
          <a:p>
            <a:r>
              <a:rPr lang="ru-RU" dirty="0"/>
              <a:t/>
            </a:r>
            <a:br>
              <a:rPr lang="ru-RU" dirty="0"/>
            </a:br>
            <a:r>
              <a:rPr lang="ru-RU" sz="2000" dirty="0" err="1">
                <a:latin typeface="Calibri Light" panose="020F0302020204030204" pitchFamily="34" charset="0"/>
              </a:rPr>
              <a:t>Буберте</a:t>
            </a:r>
            <a:r>
              <a:rPr lang="ru-RU" sz="2000" dirty="0">
                <a:latin typeface="Calibri Light" panose="020F0302020204030204" pitchFamily="34" charset="0"/>
              </a:rPr>
              <a:t> - манна каша </a:t>
            </a:r>
            <a:r>
              <a:rPr lang="ru-RU" sz="2000" dirty="0" err="1">
                <a:latin typeface="Calibri Light" panose="020F0302020204030204" pitchFamily="34" charset="0"/>
              </a:rPr>
              <a:t>зі</a:t>
            </a:r>
            <a:r>
              <a:rPr lang="ru-RU" sz="2000" dirty="0">
                <a:latin typeface="Calibri Light" panose="020F0302020204030204" pitchFamily="34" charset="0"/>
              </a:rPr>
              <a:t> </a:t>
            </a:r>
            <a:r>
              <a:rPr lang="ru-RU" sz="2000" dirty="0" err="1">
                <a:latin typeface="Calibri Light" panose="020F0302020204030204" pitchFamily="34" charset="0"/>
              </a:rPr>
              <a:t>збитими</a:t>
            </a:r>
            <a:r>
              <a:rPr lang="ru-RU" sz="2000" dirty="0">
                <a:latin typeface="Calibri Light" panose="020F0302020204030204" pitchFamily="34" charset="0"/>
              </a:rPr>
              <a:t> вершками.</a:t>
            </a:r>
          </a:p>
          <a:p>
            <a:endParaRPr lang="ru-RU" sz="2000" dirty="0">
              <a:latin typeface="Calibri Light" panose="020F0302020204030204" pitchFamily="34" charset="0"/>
            </a:endParaRPr>
          </a:p>
          <a:p>
            <a:r>
              <a:rPr lang="ru-RU" sz="2000" dirty="0">
                <a:latin typeface="Calibri Light" panose="020F0302020204030204" pitchFamily="34" charset="0"/>
              </a:rPr>
              <a:t> Торт «</a:t>
            </a:r>
            <a:r>
              <a:rPr lang="ru-RU" sz="2000" dirty="0" err="1">
                <a:latin typeface="Calibri Light" panose="020F0302020204030204" pitchFamily="34" charset="0"/>
              </a:rPr>
              <a:t>Олександр</a:t>
            </a:r>
            <a:r>
              <a:rPr lang="ru-RU" sz="2000" dirty="0">
                <a:latin typeface="Calibri Light" panose="020F0302020204030204" pitchFamily="34" charset="0"/>
              </a:rPr>
              <a:t>» </a:t>
            </a:r>
            <a:r>
              <a:rPr lang="ru-RU" sz="2000" dirty="0" err="1">
                <a:latin typeface="Calibri Light" panose="020F0302020204030204" pitchFamily="34" charset="0"/>
              </a:rPr>
              <a:t>з</a:t>
            </a:r>
            <a:r>
              <a:rPr lang="ru-RU" sz="2000" dirty="0">
                <a:latin typeface="Calibri Light" panose="020F0302020204030204" pitchFamily="34" charset="0"/>
              </a:rPr>
              <a:t> журавлиною </a:t>
            </a:r>
            <a:r>
              <a:rPr lang="ru-RU" sz="2000" dirty="0" err="1">
                <a:latin typeface="Calibri Light" panose="020F0302020204030204" pitchFamily="34" charset="0"/>
              </a:rPr>
              <a:t>і</a:t>
            </a:r>
            <a:r>
              <a:rPr lang="ru-RU" sz="2000" dirty="0">
                <a:latin typeface="Calibri Light" panose="020F0302020204030204" pitchFamily="34" charset="0"/>
              </a:rPr>
              <a:t> малиною.</a:t>
            </a:r>
          </a:p>
          <a:p>
            <a:endParaRPr lang="ru-RU" sz="2000" dirty="0">
              <a:latin typeface="Calibri Light" panose="020F0302020204030204" pitchFamily="34" charset="0"/>
            </a:endParaRPr>
          </a:p>
          <a:p>
            <a:r>
              <a:rPr lang="ru-RU" sz="2000" dirty="0">
                <a:latin typeface="Calibri Light" panose="020F0302020204030204" pitchFamily="34" charset="0"/>
              </a:rPr>
              <a:t> </a:t>
            </a:r>
            <a:r>
              <a:rPr lang="ru-RU" sz="2000" dirty="0" err="1">
                <a:latin typeface="Calibri Light" panose="020F0302020204030204" pitchFamily="34" charset="0"/>
              </a:rPr>
              <a:t>Хлібний</a:t>
            </a:r>
            <a:r>
              <a:rPr lang="ru-RU" sz="2000" dirty="0">
                <a:latin typeface="Calibri Light" panose="020F0302020204030204" pitchFamily="34" charset="0"/>
              </a:rPr>
              <a:t> йогурт.</a:t>
            </a:r>
          </a:p>
          <a:p>
            <a:endParaRPr lang="ru-RU" sz="2000" dirty="0">
              <a:latin typeface="Calibri Light" panose="020F0302020204030204" pitchFamily="34" charset="0"/>
            </a:endParaRPr>
          </a:p>
          <a:p>
            <a:r>
              <a:rPr lang="ru-RU" sz="2000" dirty="0">
                <a:latin typeface="Calibri Light" panose="020F0302020204030204" pitchFamily="34" charset="0"/>
              </a:rPr>
              <a:t> </a:t>
            </a:r>
            <a:r>
              <a:rPr lang="ru-RU" sz="2000" dirty="0" err="1">
                <a:latin typeface="Calibri Light" panose="020F0302020204030204" pitchFamily="34" charset="0"/>
              </a:rPr>
              <a:t>Солодкий</a:t>
            </a:r>
            <a:r>
              <a:rPr lang="ru-RU" sz="2000" dirty="0">
                <a:latin typeface="Calibri Light" panose="020F0302020204030204" pitchFamily="34" charset="0"/>
              </a:rPr>
              <a:t> </a:t>
            </a:r>
            <a:r>
              <a:rPr lang="ru-RU" sz="2000" dirty="0" err="1">
                <a:latin typeface="Calibri Light" panose="020F0302020204030204" pitchFamily="34" charset="0"/>
              </a:rPr>
              <a:t>хлібний</a:t>
            </a:r>
            <a:r>
              <a:rPr lang="ru-RU" sz="2000" dirty="0">
                <a:latin typeface="Calibri Light" panose="020F0302020204030204" pitchFamily="34" charset="0"/>
              </a:rPr>
              <a:t> суп </a:t>
            </a:r>
            <a:r>
              <a:rPr lang="ru-RU" sz="2000" dirty="0" err="1">
                <a:latin typeface="Calibri Light" panose="020F0302020204030204" pitchFamily="34" charset="0"/>
              </a:rPr>
              <a:t>зі</a:t>
            </a:r>
            <a:r>
              <a:rPr lang="ru-RU" sz="2000" dirty="0">
                <a:latin typeface="Calibri Light" panose="020F0302020204030204" pitchFamily="34" charset="0"/>
              </a:rPr>
              <a:t> </a:t>
            </a:r>
            <a:r>
              <a:rPr lang="ru-RU" sz="2000" dirty="0" err="1">
                <a:latin typeface="Calibri Light" panose="020F0302020204030204" pitchFamily="34" charset="0"/>
              </a:rPr>
              <a:t>збитими</a:t>
            </a:r>
            <a:r>
              <a:rPr lang="ru-RU" sz="2000" dirty="0">
                <a:latin typeface="Calibri Light" panose="020F0302020204030204" pitchFamily="34" charset="0"/>
              </a:rPr>
              <a:t> вершками, </a:t>
            </a:r>
            <a:r>
              <a:rPr lang="ru-RU" sz="2000" dirty="0" err="1">
                <a:latin typeface="Calibri Light" panose="020F0302020204030204" pitchFamily="34" charset="0"/>
              </a:rPr>
              <a:t>який</a:t>
            </a:r>
            <a:r>
              <a:rPr lang="ru-RU" sz="2000" dirty="0">
                <a:latin typeface="Calibri Light" panose="020F0302020204030204" pitchFamily="34" charset="0"/>
              </a:rPr>
              <a:t> </a:t>
            </a:r>
            <a:r>
              <a:rPr lang="ru-RU" sz="2000" dirty="0" err="1">
                <a:latin typeface="Calibri Light" panose="020F0302020204030204" pitchFamily="34" charset="0"/>
              </a:rPr>
              <a:t>традиційно</a:t>
            </a:r>
            <a:r>
              <a:rPr lang="ru-RU" sz="2000" dirty="0">
                <a:latin typeface="Calibri Light" panose="020F0302020204030204" pitchFamily="34" charset="0"/>
              </a:rPr>
              <a:t> </a:t>
            </a:r>
            <a:r>
              <a:rPr lang="ru-RU" sz="2000" dirty="0" err="1">
                <a:latin typeface="Calibri Light" panose="020F0302020204030204" pitchFamily="34" charset="0"/>
              </a:rPr>
              <a:t>подається</a:t>
            </a:r>
            <a:r>
              <a:rPr lang="ru-RU" sz="2000" dirty="0">
                <a:latin typeface="Calibri Light" panose="020F0302020204030204" pitchFamily="34" charset="0"/>
              </a:rPr>
              <a:t> </a:t>
            </a:r>
            <a:r>
              <a:rPr lang="ru-RU" sz="2000" dirty="0" err="1">
                <a:latin typeface="Calibri Light" panose="020F0302020204030204" pitchFamily="34" charset="0"/>
              </a:rPr>
              <a:t>з</a:t>
            </a:r>
            <a:r>
              <a:rPr lang="ru-RU" sz="2000" dirty="0">
                <a:latin typeface="Calibri Light" panose="020F0302020204030204" pitchFamily="34" charset="0"/>
              </a:rPr>
              <a:t> </a:t>
            </a:r>
            <a:r>
              <a:rPr lang="ru-RU" sz="2000" dirty="0" err="1">
                <a:latin typeface="Calibri Light" panose="020F0302020204030204" pitchFamily="34" charset="0"/>
              </a:rPr>
              <a:t>родзинками</a:t>
            </a:r>
            <a:r>
              <a:rPr lang="ru-RU" sz="2000" dirty="0">
                <a:latin typeface="Calibri Light" panose="020F0302020204030204" pitchFamily="34" charset="0"/>
              </a:rPr>
              <a:t> </a:t>
            </a:r>
            <a:r>
              <a:rPr lang="ru-RU" sz="2000" dirty="0" err="1">
                <a:latin typeface="Calibri Light" panose="020F0302020204030204" pitchFamily="34" charset="0"/>
              </a:rPr>
              <a:t>або</a:t>
            </a:r>
            <a:r>
              <a:rPr lang="ru-RU" sz="2000" dirty="0">
                <a:latin typeface="Calibri Light" panose="020F0302020204030204" pitchFamily="34" charset="0"/>
              </a:rPr>
              <a:t> </a:t>
            </a:r>
            <a:r>
              <a:rPr lang="ru-RU" sz="2000" dirty="0" err="1">
                <a:latin typeface="Calibri Light" panose="020F0302020204030204" pitchFamily="34" charset="0"/>
              </a:rPr>
              <a:t>брусничним</a:t>
            </a:r>
            <a:r>
              <a:rPr lang="ru-RU" sz="2000" dirty="0">
                <a:latin typeface="Calibri Light" panose="020F0302020204030204" pitchFamily="34" charset="0"/>
              </a:rPr>
              <a:t> </a:t>
            </a:r>
            <a:r>
              <a:rPr lang="ru-RU" sz="2000" dirty="0" err="1">
                <a:latin typeface="Calibri Light" panose="020F0302020204030204" pitchFamily="34" charset="0"/>
              </a:rPr>
              <a:t>варенням</a:t>
            </a:r>
            <a:r>
              <a:rPr lang="ru-RU" sz="2000" dirty="0">
                <a:latin typeface="Calibri Light" panose="020F0302020204030204" pitchFamily="34" charset="0"/>
              </a:rPr>
              <a:t>.</a:t>
            </a:r>
          </a:p>
          <a:p>
            <a:endParaRPr lang="ru-RU" sz="2000" dirty="0">
              <a:latin typeface="Calibri Light" panose="020F0302020204030204" pitchFamily="34" charset="0"/>
            </a:endParaRPr>
          </a:p>
          <a:p>
            <a:r>
              <a:rPr lang="ru-RU" sz="2000" dirty="0">
                <a:latin typeface="Calibri Light" panose="020F0302020204030204" pitchFamily="34" charset="0"/>
              </a:rPr>
              <a:t> </a:t>
            </a:r>
            <a:r>
              <a:rPr lang="ru-RU" sz="2000" dirty="0" err="1">
                <a:latin typeface="Calibri Light" panose="020F0302020204030204" pitchFamily="34" charset="0"/>
              </a:rPr>
              <a:t>Тістечко</a:t>
            </a:r>
            <a:r>
              <a:rPr lang="ru-RU" sz="2000" dirty="0">
                <a:latin typeface="Calibri Light" panose="020F0302020204030204" pitchFamily="34" charset="0"/>
              </a:rPr>
              <a:t> «</a:t>
            </a:r>
            <a:r>
              <a:rPr lang="ru-RU" sz="2000" dirty="0" err="1">
                <a:latin typeface="Calibri Light" panose="020F0302020204030204" pitchFamily="34" charset="0"/>
              </a:rPr>
              <a:t>Вецрига</a:t>
            </a:r>
            <a:r>
              <a:rPr lang="ru-RU" sz="2000" dirty="0">
                <a:latin typeface="Calibri Light" panose="020F0302020204030204" pitchFamily="34" charset="0"/>
              </a:rPr>
              <a:t>» - </a:t>
            </a:r>
            <a:r>
              <a:rPr lang="ru-RU" sz="2000" dirty="0" err="1">
                <a:latin typeface="Calibri Light" panose="020F0302020204030204" pitchFamily="34" charset="0"/>
              </a:rPr>
              <a:t>класичне</a:t>
            </a:r>
            <a:r>
              <a:rPr lang="ru-RU" sz="2000" dirty="0">
                <a:latin typeface="Calibri Light" panose="020F0302020204030204" pitchFamily="34" charset="0"/>
              </a:rPr>
              <a:t> </a:t>
            </a:r>
            <a:r>
              <a:rPr lang="ru-RU" sz="2000" dirty="0" err="1">
                <a:latin typeface="Calibri Light" panose="020F0302020204030204" pitchFamily="34" charset="0"/>
              </a:rPr>
              <a:t>тістечко</a:t>
            </a:r>
            <a:r>
              <a:rPr lang="ru-RU" sz="2000" dirty="0">
                <a:latin typeface="Calibri Light" panose="020F0302020204030204" pitchFamily="34" charset="0"/>
              </a:rPr>
              <a:t>, яке </a:t>
            </a:r>
            <a:r>
              <a:rPr lang="ru-RU" sz="2000" dirty="0" err="1">
                <a:latin typeface="Calibri Light" panose="020F0302020204030204" pitchFamily="34" charset="0"/>
              </a:rPr>
              <a:t>протягом</a:t>
            </a:r>
            <a:r>
              <a:rPr lang="ru-RU" sz="2000" dirty="0">
                <a:latin typeface="Calibri Light" panose="020F0302020204030204" pitchFamily="34" charset="0"/>
              </a:rPr>
              <a:t> </a:t>
            </a:r>
            <a:r>
              <a:rPr lang="ru-RU" sz="2000" dirty="0" err="1">
                <a:latin typeface="Calibri Light" panose="020F0302020204030204" pitchFamily="34" charset="0"/>
              </a:rPr>
              <a:t>багатьох</a:t>
            </a:r>
            <a:r>
              <a:rPr lang="ru-RU" sz="2000" dirty="0">
                <a:latin typeface="Calibri Light" panose="020F0302020204030204" pitchFamily="34" charset="0"/>
              </a:rPr>
              <a:t> </a:t>
            </a:r>
            <a:r>
              <a:rPr lang="ru-RU" sz="2000" dirty="0" err="1">
                <a:latin typeface="Calibri Light" panose="020F0302020204030204" pitchFamily="34" charset="0"/>
              </a:rPr>
              <a:t>років</a:t>
            </a:r>
            <a:r>
              <a:rPr lang="ru-RU" sz="2000" dirty="0">
                <a:latin typeface="Calibri Light" panose="020F0302020204030204" pitchFamily="34" charset="0"/>
              </a:rPr>
              <a:t> </a:t>
            </a:r>
            <a:r>
              <a:rPr lang="ru-RU" sz="2000" dirty="0" err="1">
                <a:latin typeface="Calibri Light" panose="020F0302020204030204" pitchFamily="34" charset="0"/>
              </a:rPr>
              <a:t>асоціюється</a:t>
            </a:r>
            <a:r>
              <a:rPr lang="ru-RU" sz="2000" dirty="0">
                <a:latin typeface="Calibri Light" panose="020F0302020204030204" pitchFamily="34" charset="0"/>
              </a:rPr>
              <a:t> </a:t>
            </a:r>
            <a:r>
              <a:rPr lang="ru-RU" sz="2000" dirty="0" err="1">
                <a:latin typeface="Calibri Light" panose="020F0302020204030204" pitchFamily="34" charset="0"/>
              </a:rPr>
              <a:t>з</a:t>
            </a:r>
            <a:r>
              <a:rPr lang="ru-RU" sz="2000" dirty="0">
                <a:latin typeface="Calibri Light" panose="020F0302020204030204" pitchFamily="34" charset="0"/>
              </a:rPr>
              <a:t> Ригою. </a:t>
            </a:r>
            <a:r>
              <a:rPr lang="ru-RU" sz="2000" dirty="0" err="1">
                <a:latin typeface="Calibri Light" panose="020F0302020204030204" pitchFamily="34" charset="0"/>
              </a:rPr>
              <a:t>Невелике</a:t>
            </a:r>
            <a:r>
              <a:rPr lang="ru-RU" sz="2000" dirty="0">
                <a:latin typeface="Calibri Light" panose="020F0302020204030204" pitchFamily="34" charset="0"/>
              </a:rPr>
              <a:t> </a:t>
            </a:r>
            <a:r>
              <a:rPr lang="ru-RU" sz="2000" dirty="0" err="1">
                <a:latin typeface="Calibri Light" panose="020F0302020204030204" pitchFamily="34" charset="0"/>
              </a:rPr>
              <a:t>тістечко</a:t>
            </a:r>
            <a:r>
              <a:rPr lang="ru-RU" sz="2000" dirty="0">
                <a:latin typeface="Calibri Light" panose="020F0302020204030204" pitchFamily="34" charset="0"/>
              </a:rPr>
              <a:t> </a:t>
            </a:r>
            <a:r>
              <a:rPr lang="ru-RU" sz="2000" dirty="0" err="1">
                <a:latin typeface="Calibri Light" panose="020F0302020204030204" pitchFamily="34" charset="0"/>
              </a:rPr>
              <a:t>з</a:t>
            </a:r>
            <a:r>
              <a:rPr lang="ru-RU" sz="2000" dirty="0">
                <a:latin typeface="Calibri Light" panose="020F0302020204030204" pitchFamily="34" charset="0"/>
              </a:rPr>
              <a:t> начинкою </a:t>
            </a:r>
            <a:r>
              <a:rPr lang="ru-RU" sz="2000" dirty="0" err="1">
                <a:latin typeface="Calibri Light" panose="020F0302020204030204" pitchFamily="34" charset="0"/>
              </a:rPr>
              <a:t>з</a:t>
            </a:r>
            <a:r>
              <a:rPr lang="ru-RU" sz="2000" dirty="0">
                <a:latin typeface="Calibri Light" panose="020F0302020204030204" pitchFamily="34" charset="0"/>
              </a:rPr>
              <a:t> </a:t>
            </a:r>
            <a:r>
              <a:rPr lang="ru-RU" sz="2000" dirty="0" err="1">
                <a:latin typeface="Calibri Light" panose="020F0302020204030204" pitchFamily="34" charset="0"/>
              </a:rPr>
              <a:t>повітряного</a:t>
            </a:r>
            <a:r>
              <a:rPr lang="ru-RU" sz="2000" dirty="0">
                <a:latin typeface="Calibri Light" panose="020F0302020204030204" pitchFamily="34" charset="0"/>
              </a:rPr>
              <a:t> </a:t>
            </a:r>
            <a:r>
              <a:rPr lang="ru-RU" sz="2000" dirty="0" err="1">
                <a:latin typeface="Calibri Light" panose="020F0302020204030204" pitchFamily="34" charset="0"/>
              </a:rPr>
              <a:t>сирного</a:t>
            </a:r>
            <a:r>
              <a:rPr lang="ru-RU" sz="2000" dirty="0">
                <a:latin typeface="Calibri Light" panose="020F0302020204030204" pitchFamily="34" charset="0"/>
              </a:rPr>
              <a:t> крему </a:t>
            </a:r>
            <a:r>
              <a:rPr lang="ru-RU" sz="2000" dirty="0" err="1">
                <a:latin typeface="Calibri Light" panose="020F0302020204030204" pitchFamily="34" charset="0"/>
              </a:rPr>
              <a:t>є</a:t>
            </a:r>
            <a:r>
              <a:rPr lang="ru-RU" sz="2000" dirty="0">
                <a:latin typeface="Calibri Light" panose="020F0302020204030204" pitchFamily="34" charset="0"/>
              </a:rPr>
              <a:t> </a:t>
            </a:r>
            <a:r>
              <a:rPr lang="ru-RU" sz="2000" dirty="0" err="1">
                <a:latin typeface="Calibri Light" panose="020F0302020204030204" pitchFamily="34" charset="0"/>
              </a:rPr>
              <a:t>відмінним</a:t>
            </a:r>
            <a:r>
              <a:rPr lang="ru-RU" sz="2000" dirty="0">
                <a:latin typeface="Calibri Light" panose="020F0302020204030204" pitchFamily="34" charset="0"/>
              </a:rPr>
              <a:t> </a:t>
            </a:r>
            <a:r>
              <a:rPr lang="ru-RU" sz="2000" dirty="0" err="1">
                <a:latin typeface="Calibri Light" panose="020F0302020204030204" pitchFamily="34" charset="0"/>
              </a:rPr>
              <a:t>доповненням</a:t>
            </a:r>
            <a:r>
              <a:rPr lang="ru-RU" sz="2000" dirty="0">
                <a:latin typeface="Calibri Light" panose="020F0302020204030204" pitchFamily="34" charset="0"/>
              </a:rPr>
              <a:t> до чаю </a:t>
            </a:r>
            <a:r>
              <a:rPr lang="ru-RU" sz="2000" dirty="0" err="1">
                <a:latin typeface="Calibri Light" panose="020F0302020204030204" pitchFamily="34" charset="0"/>
              </a:rPr>
              <a:t>або</a:t>
            </a:r>
            <a:r>
              <a:rPr lang="ru-RU" sz="2000" dirty="0">
                <a:latin typeface="Calibri Light" panose="020F0302020204030204" pitchFamily="34" charset="0"/>
              </a:rPr>
              <a:t> </a:t>
            </a:r>
            <a:r>
              <a:rPr lang="ru-RU" sz="2000" dirty="0" err="1">
                <a:latin typeface="Calibri Light" panose="020F0302020204030204" pitchFamily="34" charset="0"/>
              </a:rPr>
              <a:t>кави</a:t>
            </a:r>
            <a:r>
              <a:rPr lang="ru-RU" sz="2000" dirty="0">
                <a:latin typeface="Calibri Light" panose="020F0302020204030204" pitchFamily="34" charset="0"/>
              </a:rPr>
              <a:t>.</a:t>
            </a:r>
          </a:p>
          <a:p>
            <a:endParaRPr lang="ru-RU" sz="2000" dirty="0">
              <a:latin typeface="Calibri Light" panose="020F0302020204030204" pitchFamily="34" charset="0"/>
            </a:endParaRPr>
          </a:p>
          <a:p>
            <a:r>
              <a:rPr lang="ru-RU" sz="2000" dirty="0">
                <a:latin typeface="Calibri Light" panose="020F0302020204030204" pitchFamily="34" charset="0"/>
              </a:rPr>
              <a:t> </a:t>
            </a:r>
            <a:r>
              <a:rPr lang="ru-RU" sz="2000" dirty="0" err="1">
                <a:latin typeface="Calibri Light" panose="020F0302020204030204" pitchFamily="34" charset="0"/>
              </a:rPr>
              <a:t>Хлібне</a:t>
            </a:r>
            <a:r>
              <a:rPr lang="ru-RU" sz="2000" dirty="0">
                <a:latin typeface="Calibri Light" panose="020F0302020204030204" pitchFamily="34" charset="0"/>
              </a:rPr>
              <a:t> </a:t>
            </a:r>
            <a:r>
              <a:rPr lang="ru-RU" sz="2000" dirty="0" err="1">
                <a:latin typeface="Calibri Light" panose="020F0302020204030204" pitchFamily="34" charset="0"/>
              </a:rPr>
              <a:t>морозиво</a:t>
            </a:r>
            <a:r>
              <a:rPr lang="ru-RU" sz="2000" dirty="0">
                <a:latin typeface="Calibri Light" panose="020F0302020204030204" pitchFamily="34" charset="0"/>
              </a:rPr>
              <a:t>. Особливою </a:t>
            </a:r>
            <a:r>
              <a:rPr lang="ru-RU" sz="2000" dirty="0" err="1">
                <a:latin typeface="Calibri Light" panose="020F0302020204030204" pitchFamily="34" charset="0"/>
              </a:rPr>
              <a:t>популярністю</a:t>
            </a:r>
            <a:r>
              <a:rPr lang="ru-RU" sz="2000" dirty="0">
                <a:latin typeface="Calibri Light" panose="020F0302020204030204" pitchFamily="34" charset="0"/>
              </a:rPr>
              <a:t> </a:t>
            </a:r>
            <a:r>
              <a:rPr lang="ru-RU" sz="2000" dirty="0" err="1">
                <a:latin typeface="Calibri Light" panose="020F0302020204030204" pitchFamily="34" charset="0"/>
              </a:rPr>
              <a:t>користується</a:t>
            </a:r>
            <a:r>
              <a:rPr lang="ru-RU" sz="2000" dirty="0">
                <a:latin typeface="Calibri Light" panose="020F0302020204030204" pitchFamily="34" charset="0"/>
              </a:rPr>
              <a:t> </a:t>
            </a:r>
            <a:r>
              <a:rPr lang="ru-RU" sz="2000" dirty="0" err="1">
                <a:latin typeface="Calibri Light" panose="020F0302020204030204" pitchFamily="34" charset="0"/>
              </a:rPr>
              <a:t>ванільне</a:t>
            </a:r>
            <a:r>
              <a:rPr lang="ru-RU" sz="2000" dirty="0">
                <a:latin typeface="Calibri Light" panose="020F0302020204030204" pitchFamily="34" charset="0"/>
              </a:rPr>
              <a:t> </a:t>
            </a:r>
            <a:r>
              <a:rPr lang="ru-RU" sz="2000" dirty="0" err="1">
                <a:latin typeface="Calibri Light" panose="020F0302020204030204" pitchFamily="34" charset="0"/>
              </a:rPr>
              <a:t>морозиво</a:t>
            </a:r>
            <a:r>
              <a:rPr lang="ru-RU" sz="2000" dirty="0">
                <a:latin typeface="Calibri Light" panose="020F0302020204030204" pitchFamily="34" charset="0"/>
              </a:rPr>
              <a:t> </a:t>
            </a:r>
            <a:r>
              <a:rPr lang="ru-RU" sz="2000" dirty="0" err="1">
                <a:latin typeface="Calibri Light" panose="020F0302020204030204" pitchFamily="34" charset="0"/>
              </a:rPr>
              <a:t>з</a:t>
            </a:r>
            <a:r>
              <a:rPr lang="ru-RU" sz="2000" dirty="0">
                <a:latin typeface="Calibri Light" panose="020F0302020204030204" pitchFamily="34" charset="0"/>
              </a:rPr>
              <a:t> </a:t>
            </a:r>
            <a:r>
              <a:rPr lang="ru-RU" sz="2000" dirty="0" err="1">
                <a:latin typeface="Calibri Light" panose="020F0302020204030204" pitchFamily="34" charset="0"/>
              </a:rPr>
              <a:t>брусничним</a:t>
            </a:r>
            <a:r>
              <a:rPr lang="ru-RU" sz="2000" dirty="0">
                <a:latin typeface="Calibri Light" panose="020F0302020204030204" pitchFamily="34" charset="0"/>
              </a:rPr>
              <a:t> </a:t>
            </a:r>
            <a:r>
              <a:rPr lang="ru-RU" sz="2000" dirty="0" err="1">
                <a:latin typeface="Calibri Light" panose="020F0302020204030204" pitchFamily="34" charset="0"/>
              </a:rPr>
              <a:t>варенням</a:t>
            </a:r>
            <a:r>
              <a:rPr lang="ru-RU" sz="2000" dirty="0">
                <a:latin typeface="Calibri Light" panose="020F0302020204030204" pitchFamily="34" charset="0"/>
              </a:rPr>
              <a:t> </a:t>
            </a:r>
            <a:r>
              <a:rPr lang="ru-RU" sz="2000" dirty="0" err="1">
                <a:latin typeface="Calibri Light" panose="020F0302020204030204" pitchFamily="34" charset="0"/>
              </a:rPr>
              <a:t>і</a:t>
            </a:r>
            <a:r>
              <a:rPr lang="ru-RU" sz="2000" dirty="0">
                <a:latin typeface="Calibri Light" panose="020F0302020204030204" pitchFamily="34" charset="0"/>
              </a:rPr>
              <a:t> </a:t>
            </a:r>
            <a:r>
              <a:rPr lang="ru-RU" sz="2000" dirty="0" err="1">
                <a:latin typeface="Calibri Light" panose="020F0302020204030204" pitchFamily="34" charset="0"/>
              </a:rPr>
              <a:t>житнім</a:t>
            </a:r>
            <a:r>
              <a:rPr lang="ru-RU" sz="2000" dirty="0">
                <a:latin typeface="Calibri Light" panose="020F0302020204030204" pitchFamily="34" charset="0"/>
              </a:rPr>
              <a:t> </a:t>
            </a:r>
            <a:r>
              <a:rPr lang="ru-RU" sz="2000" dirty="0" err="1">
                <a:latin typeface="Calibri Light" panose="020F0302020204030204" pitchFamily="34" charset="0"/>
              </a:rPr>
              <a:t>хлібом</a:t>
            </a:r>
            <a:r>
              <a:rPr lang="ru-RU" sz="2000" dirty="0">
                <a:latin typeface="Calibri Light" panose="020F0302020204030204" pitchFamily="34" charset="0"/>
              </a:rPr>
              <a:t>.</a:t>
            </a:r>
          </a:p>
        </p:txBody>
      </p:sp>
      <p:pic>
        <p:nvPicPr>
          <p:cNvPr id="62466" name="Picture 2" descr="http://gotvach.bg/files/lib/600x350/cherry-crumble-pie1.jpg"/>
          <p:cNvPicPr>
            <a:picLocks noChangeAspect="1" noChangeArrowheads="1"/>
          </p:cNvPicPr>
          <p:nvPr/>
        </p:nvPicPr>
        <p:blipFill>
          <a:blip r:embed="rId2" cstate="print"/>
          <a:srcRect/>
          <a:stretch>
            <a:fillRect/>
          </a:stretch>
        </p:blipFill>
        <p:spPr bwMode="auto">
          <a:xfrm>
            <a:off x="5572132" y="1571612"/>
            <a:ext cx="3143232" cy="1833552"/>
          </a:xfrm>
          <a:prstGeom prst="rect">
            <a:avLst/>
          </a:prstGeom>
          <a:noFill/>
        </p:spPr>
      </p:pic>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ltLang="en-US"/>
          </a:p>
        </p:txBody>
      </p:sp>
      <p:sp>
        <p:nvSpPr>
          <p:cNvPr id="5" name="Текстовое поле 4"/>
          <p:cNvSpPr txBox="1"/>
          <p:nvPr/>
        </p:nvSpPr>
        <p:spPr>
          <a:xfrm>
            <a:off x="5620384" y="1904"/>
            <a:ext cx="3128079" cy="4462760"/>
          </a:xfrm>
          <a:prstGeom prst="rect">
            <a:avLst/>
          </a:prstGeom>
          <a:noFill/>
        </p:spPr>
        <p:txBody>
          <a:bodyPr wrap="square" rtlCol="0" anchor="t">
            <a:spAutoFit/>
          </a:bodyPr>
          <a:lstStyle/>
          <a:p>
            <a:endParaRPr lang="ru-RU" altLang="en-US" sz="2000" dirty="0" smtClean="0">
              <a:solidFill>
                <a:schemeClr val="tx1"/>
              </a:solidFill>
              <a:latin typeface="Times New Roman" pitchFamily="18" charset="0"/>
              <a:cs typeface="Times New Roman" pitchFamily="18" charset="0"/>
            </a:endParaRPr>
          </a:p>
          <a:p>
            <a:endParaRPr lang="ru-RU" altLang="en-US" sz="2000" dirty="0" smtClean="0">
              <a:latin typeface="Times New Roman" pitchFamily="18" charset="0"/>
              <a:cs typeface="Times New Roman" pitchFamily="18" charset="0"/>
            </a:endParaRPr>
          </a:p>
          <a:p>
            <a:endParaRPr lang="ru-RU" altLang="en-US" sz="2000" dirty="0" smtClean="0">
              <a:solidFill>
                <a:schemeClr val="tx1"/>
              </a:solidFill>
              <a:latin typeface="Times New Roman" pitchFamily="18" charset="0"/>
              <a:cs typeface="Times New Roman" pitchFamily="18" charset="0"/>
            </a:endParaRPr>
          </a:p>
          <a:p>
            <a:r>
              <a:rPr lang="ru-RU" altLang="en-US" sz="2800" dirty="0" err="1" smtClean="0">
                <a:solidFill>
                  <a:schemeClr val="tx1"/>
                </a:solidFill>
                <a:latin typeface="Times New Roman" pitchFamily="18" charset="0"/>
                <a:cs typeface="Times New Roman" pitchFamily="18" charset="0"/>
              </a:rPr>
              <a:t>Балтійські</a:t>
            </a:r>
            <a:r>
              <a:rPr lang="ru-RU" altLang="en-US" sz="2800" dirty="0" smtClean="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країни</a:t>
            </a:r>
            <a:r>
              <a:rPr lang="ru-RU" altLang="en-US" sz="2800" dirty="0">
                <a:solidFill>
                  <a:schemeClr val="tx1"/>
                </a:solidFill>
                <a:latin typeface="Times New Roman" pitchFamily="18" charset="0"/>
                <a:cs typeface="Times New Roman" pitchFamily="18" charset="0"/>
              </a:rPr>
              <a:t> </a:t>
            </a:r>
            <a:r>
              <a:rPr lang="ru-RU" altLang="en-US" sz="2800" dirty="0" smtClean="0">
                <a:solidFill>
                  <a:schemeClr val="tx1"/>
                </a:solidFill>
                <a:latin typeface="Times New Roman" pitchFamily="18" charset="0"/>
                <a:cs typeface="Times New Roman" pitchFamily="18" charset="0"/>
              </a:rPr>
              <a:t> </a:t>
            </a:r>
            <a:r>
              <a:rPr lang="ru-RU" altLang="en-US" sz="2800" dirty="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країни</a:t>
            </a:r>
            <a:r>
              <a:rPr lang="ru-RU" altLang="en-US" sz="2800" dirty="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що</a:t>
            </a:r>
            <a:r>
              <a:rPr lang="ru-RU" altLang="en-US" sz="2800" dirty="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омиваються</a:t>
            </a:r>
            <a:r>
              <a:rPr lang="ru-RU" altLang="en-US" sz="2800" dirty="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Балтійським</a:t>
            </a:r>
            <a:r>
              <a:rPr lang="ru-RU" altLang="en-US" sz="2800" dirty="0">
                <a:solidFill>
                  <a:schemeClr val="tx1"/>
                </a:solidFill>
                <a:latin typeface="Times New Roman" pitchFamily="18" charset="0"/>
                <a:cs typeface="Times New Roman" pitchFamily="18" charset="0"/>
              </a:rPr>
              <a:t> морем. </a:t>
            </a:r>
            <a:r>
              <a:rPr lang="ru-RU" altLang="en-US" sz="2800" dirty="0" err="1">
                <a:solidFill>
                  <a:schemeClr val="tx1"/>
                </a:solidFill>
                <a:latin typeface="Times New Roman" pitchFamily="18" charset="0"/>
                <a:cs typeface="Times New Roman" pitchFamily="18" charset="0"/>
              </a:rPr>
              <a:t>Найчастіше</a:t>
            </a:r>
            <a:r>
              <a:rPr lang="ru-RU" altLang="en-US" sz="2800" dirty="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під</a:t>
            </a:r>
            <a:r>
              <a:rPr lang="ru-RU" altLang="en-US" sz="2800" dirty="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Балтією</a:t>
            </a:r>
            <a:r>
              <a:rPr lang="ru-RU" altLang="en-US" sz="2800" dirty="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розуміють</a:t>
            </a:r>
            <a:r>
              <a:rPr lang="ru-RU" altLang="en-US" sz="2800" dirty="0">
                <a:solidFill>
                  <a:schemeClr val="tx1"/>
                </a:solidFill>
                <a:latin typeface="Times New Roman" pitchFamily="18" charset="0"/>
                <a:cs typeface="Times New Roman" pitchFamily="18" charset="0"/>
              </a:rPr>
              <a:t> </a:t>
            </a:r>
            <a:r>
              <a:rPr lang="ru-RU" altLang="en-US" sz="2800" dirty="0" err="1">
                <a:solidFill>
                  <a:schemeClr val="tx1"/>
                </a:solidFill>
                <a:latin typeface="Times New Roman" pitchFamily="18" charset="0"/>
                <a:cs typeface="Times New Roman" pitchFamily="18" charset="0"/>
              </a:rPr>
              <a:t>Латвію</a:t>
            </a:r>
            <a:r>
              <a:rPr lang="ru-RU" altLang="en-US" sz="2800" dirty="0">
                <a:solidFill>
                  <a:schemeClr val="tx1"/>
                </a:solidFill>
                <a:latin typeface="Times New Roman" pitchFamily="18" charset="0"/>
                <a:cs typeface="Times New Roman" pitchFamily="18" charset="0"/>
              </a:rPr>
              <a:t>, Литву </a:t>
            </a:r>
            <a:r>
              <a:rPr lang="ru-RU" altLang="en-US" sz="2800" dirty="0" err="1">
                <a:solidFill>
                  <a:schemeClr val="tx1"/>
                </a:solidFill>
                <a:latin typeface="Times New Roman" pitchFamily="18" charset="0"/>
                <a:cs typeface="Times New Roman" pitchFamily="18" charset="0"/>
              </a:rPr>
              <a:t>і</a:t>
            </a:r>
            <a:r>
              <a:rPr lang="ru-RU" altLang="en-US" sz="2800" dirty="0">
                <a:solidFill>
                  <a:schemeClr val="tx1"/>
                </a:solidFill>
                <a:latin typeface="Times New Roman" pitchFamily="18" charset="0"/>
                <a:cs typeface="Times New Roman" pitchFamily="18" charset="0"/>
              </a:rPr>
              <a:t> </a:t>
            </a:r>
            <a:r>
              <a:rPr lang="ru-RU" altLang="en-US" sz="2800" dirty="0" err="1" smtClean="0">
                <a:solidFill>
                  <a:schemeClr val="tx1"/>
                </a:solidFill>
                <a:latin typeface="Times New Roman" pitchFamily="18" charset="0"/>
                <a:cs typeface="Times New Roman" pitchFamily="18" charset="0"/>
              </a:rPr>
              <a:t>Естонію</a:t>
            </a:r>
            <a:endParaRPr lang="ru-RU" altLang="en-US" sz="2800" dirty="0">
              <a:solidFill>
                <a:schemeClr val="tx1"/>
              </a:solidFill>
              <a:latin typeface="Times New Roman" pitchFamily="18" charset="0"/>
              <a:cs typeface="Times New Roman" pitchFamily="18" charset="0"/>
            </a:endParaRPr>
          </a:p>
        </p:txBody>
      </p:sp>
      <p:pic>
        <p:nvPicPr>
          <p:cNvPr id="7" name="Замещающее содержимое 6"/>
          <p:cNvPicPr>
            <a:picLocks noGrp="1" noChangeAspect="1"/>
          </p:cNvPicPr>
          <p:nvPr>
            <p:ph idx="1"/>
          </p:nvPr>
        </p:nvPicPr>
        <p:blipFill>
          <a:blip r:embed="rId2" cstate="print"/>
          <a:stretch>
            <a:fillRect/>
          </a:stretch>
        </p:blipFill>
        <p:spPr>
          <a:xfrm>
            <a:off x="-21590" y="1905"/>
            <a:ext cx="5485765" cy="686879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503920" cy="785818"/>
          </a:xfrm>
        </p:spPr>
        <p:txBody>
          <a:bodyPr/>
          <a:lstStyle/>
          <a:p>
            <a:r>
              <a:rPr lang="ru-RU" sz="2800" dirty="0" err="1"/>
              <a:t>Напої</a:t>
            </a:r>
            <a:endParaRPr lang="ru-RU" sz="2800" dirty="0"/>
          </a:p>
          <a:p>
            <a:endParaRPr lang="ru-RU" dirty="0"/>
          </a:p>
        </p:txBody>
      </p:sp>
      <p:sp>
        <p:nvSpPr>
          <p:cNvPr id="5" name="Прямоугольник 4"/>
          <p:cNvSpPr/>
          <p:nvPr/>
        </p:nvSpPr>
        <p:spPr>
          <a:xfrm>
            <a:off x="142844" y="1500174"/>
            <a:ext cx="8858312" cy="2308324"/>
          </a:xfrm>
          <a:prstGeom prst="rect">
            <a:avLst/>
          </a:prstGeom>
        </p:spPr>
        <p:txBody>
          <a:bodyPr wrap="square">
            <a:spAutoFit/>
          </a:bodyPr>
          <a:lstStyle/>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Враження від національної латвійської кухні буде неповним, якщо не спробувати традиційні латиські напої, які відрізняються досить оригінальним </a:t>
            </a:r>
            <a:r>
              <a:rPr lang="uk-UA" dirty="0" err="1">
                <a:solidFill>
                  <a:srgbClr val="212121"/>
                </a:solidFill>
                <a:latin typeface="Calibri Light" panose="020F0302020204030204" pitchFamily="34" charset="0"/>
                <a:cs typeface="Arial" panose="020B0604020202020204" pitchFamily="34" charset="0"/>
              </a:rPr>
              <a:t>вкусом.С</a:t>
            </a:r>
            <a:r>
              <a:rPr lang="uk-UA" dirty="0">
                <a:solidFill>
                  <a:srgbClr val="212121"/>
                </a:solidFill>
                <a:latin typeface="Calibri Light" panose="020F0302020204030204" pitchFamily="34" charset="0"/>
                <a:cs typeface="Arial" panose="020B0604020202020204" pitchFamily="34" charset="0"/>
              </a:rPr>
              <a:t> давніх часів латиші виготовляли напої на основі меду, березового і кленового соку. </a:t>
            </a:r>
          </a:p>
          <a:p>
            <a:pPr lvl="0" fontAlgn="base">
              <a:spcBef>
                <a:spcPct val="0"/>
              </a:spcBef>
              <a:spcAft>
                <a:spcPct val="0"/>
              </a:spcAft>
            </a:pPr>
            <a:endParaRPr lang="uk-UA" dirty="0">
              <a:solidFill>
                <a:srgbClr val="212121"/>
              </a:solidFill>
              <a:latin typeface="Calibri Light" panose="020F0302020204030204" pitchFamily="34" charset="0"/>
              <a:cs typeface="Arial" panose="020B0604020202020204" pitchFamily="34" charset="0"/>
            </a:endParaRPr>
          </a:p>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До сих пір дуже популярні серед місцевих жителів різні киселі. Щоб мати уявлення про латиської національної кухні обов'язково варто спробувати </a:t>
            </a:r>
            <a:r>
              <a:rPr lang="uk-UA" dirty="0" err="1">
                <a:solidFill>
                  <a:srgbClr val="212121"/>
                </a:solidFill>
                <a:latin typeface="Calibri Light" panose="020F0302020204030204" pitchFamily="34" charset="0"/>
                <a:cs typeface="Arial" panose="020B0604020202020204" pitchFamily="34" charset="0"/>
              </a:rPr>
              <a:t>путельси</a:t>
            </a:r>
            <a:r>
              <a:rPr lang="uk-UA" dirty="0">
                <a:solidFill>
                  <a:srgbClr val="212121"/>
                </a:solidFill>
                <a:latin typeface="Calibri Light" panose="020F0302020204030204" pitchFamily="34" charset="0"/>
                <a:cs typeface="Arial" panose="020B0604020202020204" pitchFamily="34" charset="0"/>
              </a:rPr>
              <a:t>, які представляють собою кислі горохові або вівсяні киселі з додаванням кислого молока або кислого брусничного соку.</a:t>
            </a:r>
            <a:r>
              <a:rPr lang="uk-UA" dirty="0">
                <a:latin typeface="Calibri Light" panose="020F0302020204030204" pitchFamily="34" charset="0"/>
                <a:cs typeface="Arial" panose="020B0604020202020204" pitchFamily="34" charset="0"/>
              </a:rPr>
              <a:t> </a:t>
            </a:r>
          </a:p>
        </p:txBody>
      </p:sp>
      <p:sp>
        <p:nvSpPr>
          <p:cNvPr id="6" name="Прямоугольник 5"/>
          <p:cNvSpPr/>
          <p:nvPr/>
        </p:nvSpPr>
        <p:spPr>
          <a:xfrm>
            <a:off x="142844" y="3929066"/>
            <a:ext cx="8786874" cy="2031325"/>
          </a:xfrm>
          <a:prstGeom prst="rect">
            <a:avLst/>
          </a:prstGeom>
        </p:spPr>
        <p:txBody>
          <a:bodyPr wrap="square">
            <a:spAutoFit/>
          </a:bodyPr>
          <a:lstStyle/>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Серед національних напоїв варто також відзначити кисіль з ревеню зі збитими вершками або молоком .</a:t>
            </a:r>
          </a:p>
          <a:p>
            <a:pPr lvl="0" fontAlgn="base">
              <a:spcBef>
                <a:spcPct val="0"/>
              </a:spcBef>
              <a:spcAft>
                <a:spcPct val="0"/>
              </a:spcAft>
            </a:pPr>
            <a:endParaRPr lang="uk-UA" dirty="0">
              <a:solidFill>
                <a:srgbClr val="212121"/>
              </a:solidFill>
              <a:latin typeface="Calibri Light" panose="020F0302020204030204" pitchFamily="34" charset="0"/>
              <a:cs typeface="Arial" panose="020B0604020202020204" pitchFamily="34" charset="0"/>
            </a:endParaRPr>
          </a:p>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 Великою популярністю серед місцевих жителів користується освіжаючий хлібний квас , який продається у всіх продуктових магазинах .</a:t>
            </a:r>
          </a:p>
          <a:p>
            <a:pPr lvl="0" fontAlgn="base">
              <a:spcBef>
                <a:spcPct val="0"/>
              </a:spcBef>
              <a:spcAft>
                <a:spcPct val="0"/>
              </a:spcAft>
            </a:pPr>
            <a:endParaRPr lang="uk-UA" dirty="0">
              <a:solidFill>
                <a:srgbClr val="212121"/>
              </a:solidFill>
              <a:latin typeface="Calibri Light" panose="020F0302020204030204" pitchFamily="34" charset="0"/>
              <a:cs typeface="Arial" panose="020B0604020202020204" pitchFamily="34" charset="0"/>
            </a:endParaRPr>
          </a:p>
          <a:p>
            <a:pPr lvl="0" fontAlgn="base">
              <a:spcBef>
                <a:spcPct val="0"/>
              </a:spcBef>
              <a:spcAft>
                <a:spcPct val="0"/>
              </a:spcAft>
            </a:pPr>
            <a:r>
              <a:rPr lang="uk-UA" dirty="0">
                <a:solidFill>
                  <a:srgbClr val="212121"/>
                </a:solidFill>
                <a:latin typeface="Calibri Light" panose="020F0302020204030204" pitchFamily="34" charset="0"/>
                <a:cs typeface="Arial" panose="020B0604020202020204" pitchFamily="34" charset="0"/>
              </a:rPr>
              <a:t> З алкогольних напоїв найзнаменитішим напоєм є , звичайно , Ризький чорний бальзам .</a:t>
            </a:r>
            <a:r>
              <a:rPr lang="uk-UA" dirty="0">
                <a:latin typeface="Calibri Light" panose="020F0302020204030204" pitchFamily="34" charset="0"/>
                <a:cs typeface="Arial" panose="020B0604020202020204"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ltLang="ru-RU"/>
              <a:t>Литовська кухня</a:t>
            </a:r>
          </a:p>
        </p:txBody>
      </p:sp>
      <p:sp>
        <p:nvSpPr>
          <p:cNvPr id="3" name="Замещающее содержимое 2"/>
          <p:cNvSpPr>
            <a:spLocks noGrp="1"/>
          </p:cNvSpPr>
          <p:nvPr>
            <p:ph idx="1"/>
          </p:nvPr>
        </p:nvSpPr>
        <p:spPr/>
        <p:txBody>
          <a:bodyPr>
            <a:scene3d>
              <a:camera prst="orthographicFront"/>
              <a:lightRig rig="threePt" dir="t"/>
            </a:scene3d>
          </a:bodyPr>
          <a:lstStyle/>
          <a:p>
            <a:r>
              <a:rPr lang="ru-RU" altLang="en-US" sz="2000">
                <a:solidFill>
                  <a:schemeClr val="tx1"/>
                </a:solidFill>
                <a:effectLst>
                  <a:outerShdw blurRad="38100" dist="19050" dir="2700000" algn="tl" rotWithShape="0">
                    <a:schemeClr val="dk1">
                      <a:alpha val="40000"/>
                    </a:schemeClr>
                  </a:outerShdw>
                </a:effectLst>
              </a:rPr>
              <a:t>До ХІХ ст. в Литві існувала кухня для знаті,так звана старолитовська кухня.Основу її складали продукти рибальства та полювання. Та з середини ХІХ ст. зникла держава,а значить і не стало тієї знаті, для якої ця кухня створювалася. З цього часу стала зароджуватися “селянська”, або новолитовська кухня, яка поступово переросла в національну кухню Литви. Традиційними складовими страв стали зернові, овочі, картопля, молочні продукти і м’ясо. </a:t>
            </a:r>
          </a:p>
          <a:p>
            <a:r>
              <a:rPr lang="ru-RU" altLang="en-US" sz="2000">
                <a:solidFill>
                  <a:schemeClr val="tx1"/>
                </a:solidFill>
                <a:effectLst>
                  <a:outerShdw blurRad="38100" dist="19050" dir="2700000" algn="tl" rotWithShape="0">
                    <a:schemeClr val="dk1">
                      <a:alpha val="40000"/>
                    </a:schemeClr>
                  </a:outerShdw>
                </a:effectLst>
              </a:rPr>
              <a:t>Із-за схожості кліматичних умов національна кухня Литви нагадує білоруську. Тому головним продуктом для приготування страв, є картопля, з якої литовські кулінари готують оладки, ковбаски, пудинги і, звичайно ж, знамените литовське блюдо – “цепеліни”, іншими словами – “діджкукуляй”. Начинкою для картопляних цепелін служить м’ясо, а поливають їх соусом “кастініс” (сметана з вершковим маслом і різними спеціями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en-US">
                <a:effectLst>
                  <a:outerShdw blurRad="38100" dist="19050" dir="2700000" algn="tl" rotWithShape="0">
                    <a:schemeClr val="dk1">
                      <a:alpha val="40000"/>
                    </a:schemeClr>
                  </a:outerShdw>
                </a:effectLst>
                <a:sym typeface="+mn-ea"/>
              </a:rPr>
              <a:t>Литовська національна кухня </a:t>
            </a:r>
            <a:endParaRPr lang="ru-RU" altLang="en-US"/>
          </a:p>
        </p:txBody>
      </p:sp>
      <p:sp>
        <p:nvSpPr>
          <p:cNvPr id="3" name="Замещающее содержимое 2"/>
          <p:cNvSpPr>
            <a:spLocks noGrp="1"/>
          </p:cNvSpPr>
          <p:nvPr>
            <p:ph idx="1"/>
          </p:nvPr>
        </p:nvSpPr>
        <p:spPr/>
        <p:txBody>
          <a:bodyPr/>
          <a:lstStyle/>
          <a:p>
            <a:r>
              <a:rPr lang="ru-RU" altLang="en-US" sz="1800">
                <a:ln/>
                <a:solidFill>
                  <a:schemeClr val="tx1"/>
                </a:solidFill>
                <a:effectLst>
                  <a:outerShdw blurRad="38100" dist="19050" dir="2700000" algn="tl" rotWithShape="0">
                    <a:schemeClr val="dk1">
                      <a:alpha val="40000"/>
                    </a:schemeClr>
                  </a:outerShdw>
                </a:effectLst>
              </a:rPr>
              <a:t>Литовська національна кухня не відрізняється особливою витонченістю і гастрономічними вишукуваннями.Литовська кухня має поділ на дві тенденції. Перша — це старолитовська кухня або ж кухня литовської знаті. І друга — це кухня литовського селянства. Найцікавіше, що кухня селянства витіснила собою кухню знаті вже до початку 19 століття.Оскільки литовське селянство виживало тільки за рахунок торгівлі, вироблених і заготовлених продуктів харчування, то для себе залишалося дуже мало. Основними продуктами харчування були картопля і борошно. Литовці випікали млинці з борошна або картоплі, а потім їли їх зі сметаною або підсмаженими шкварками; вечірня трапеза складалася з відвареної картоплі з кисл</a:t>
            </a:r>
            <a:r>
              <a:rPr lang="uk-UA" altLang="ru-RU" sz="1800">
                <a:ln/>
                <a:solidFill>
                  <a:schemeClr val="tx1"/>
                </a:solidFill>
                <a:effectLst>
                  <a:outerShdw blurRad="38100" dist="19050" dir="2700000" algn="tl" rotWithShape="0">
                    <a:schemeClr val="dk1">
                      <a:alpha val="40000"/>
                    </a:schemeClr>
                  </a:outerShdw>
                </a:effectLst>
              </a:rPr>
              <a:t>ф</a:t>
            </a:r>
            <a:r>
              <a:rPr lang="ru-RU" altLang="en-US" sz="1800">
                <a:ln/>
                <a:solidFill>
                  <a:schemeClr val="tx1"/>
                </a:solidFill>
                <a:effectLst>
                  <a:outerShdw blurRad="38100" dist="19050" dir="2700000" algn="tl" rotWithShape="0">
                    <a:schemeClr val="dk1">
                      <a:alpha val="40000"/>
                    </a:schemeClr>
                  </a:outerShdw>
                </a:effectLst>
              </a:rPr>
              <a:t>им або свіжим молоком. Для різноманітності харчування додавалися в основні страви квасоля, горох, боби. Влітку додавалися овочі та зелень. Такі як морква, капуста, буряк, цибуля, часник, кріп, кмин. Спрагу тамували кленовим і березовими соками, які часто зброжує. На свята варили пиво з ячмінного солоду, але частіше з цукрових буряків і хмелю.</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ltLang="ru-RU"/>
              <a:t>Литовська кухня</a:t>
            </a:r>
          </a:p>
        </p:txBody>
      </p:sp>
      <p:sp>
        <p:nvSpPr>
          <p:cNvPr id="3" name="Замещающее содержимое 2"/>
          <p:cNvSpPr>
            <a:spLocks noGrp="1"/>
          </p:cNvSpPr>
          <p:nvPr>
            <p:ph idx="1"/>
          </p:nvPr>
        </p:nvSpPr>
        <p:spPr/>
        <p:txBody>
          <a:bodyPr/>
          <a:lstStyle/>
          <a:p>
            <a:r>
              <a:rPr lang="ru-RU" altLang="en-US" sz="2400">
                <a:ln/>
                <a:solidFill>
                  <a:schemeClr val="tx1"/>
                </a:solidFill>
                <a:effectLst>
                  <a:outerShdw blurRad="38100" dist="19050" dir="2700000" algn="tl" rotWithShape="0">
                    <a:schemeClr val="dk1">
                      <a:alpha val="40000"/>
                    </a:schemeClr>
                  </a:outerShdw>
                </a:effectLst>
              </a:rPr>
              <a:t>17-18 століття наклали свій відбиток на розвиток литовської кухні. Литва тоді входила до складу Речі Посполитої, тому в литовської кухні з’явилося безліч страв, відповідних польської кухні. Потім до кінця 18 століття, коли розпалася Річ Посполита, почалося повільне згасання старолітовской кухні. Шедеври кулінарного мистецтва литовських кухарів стали спрощуватися, складні складові стали замінюватися самими простими і доступними продуктами. Так, наприклад, Веприн, оленина, ведмежатина стала замінюватися доступною і недорогий свининою, мед — цукром. Все скасувати і стало доступним не тільки для аристократії і знаті, але і для простих обивателів.</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7239000" cy="677246"/>
          </a:xfrm>
        </p:spPr>
        <p:txBody>
          <a:bodyPr>
            <a:normAutofit fontScale="90000"/>
          </a:bodyPr>
          <a:lstStyle/>
          <a:p>
            <a:pPr algn="ctr"/>
            <a:r>
              <a:rPr lang="ru-RU" dirty="0"/>
              <a:t/>
            </a:r>
            <a:br>
              <a:rPr lang="ru-RU" dirty="0"/>
            </a:br>
            <a:r>
              <a:rPr lang="ru-RU" b="0" dirty="0" err="1"/>
              <a:t>Литовська</a:t>
            </a:r>
            <a:r>
              <a:rPr lang="ru-RU" b="0" dirty="0"/>
              <a:t> кухня</a:t>
            </a:r>
            <a:endParaRPr lang="ru-RU" dirty="0"/>
          </a:p>
        </p:txBody>
      </p:sp>
      <p:sp>
        <p:nvSpPr>
          <p:cNvPr id="3" name="Содержимое 2"/>
          <p:cNvSpPr>
            <a:spLocks noGrp="1"/>
          </p:cNvSpPr>
          <p:nvPr>
            <p:ph sz="quarter" idx="1"/>
          </p:nvPr>
        </p:nvSpPr>
        <p:spPr>
          <a:xfrm>
            <a:off x="0" y="1643050"/>
            <a:ext cx="6286512" cy="4786346"/>
          </a:xfrm>
        </p:spPr>
        <p:txBody>
          <a:bodyPr>
            <a:normAutofit/>
          </a:bodyPr>
          <a:lstStyle/>
          <a:p>
            <a:r>
              <a:rPr lang="uk-UA" sz="2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Литовська національна кухня складалася протягом довгого часу  Незважаючи на схожість з кухнями інших народів Східної Європи ,литовська кухня має ті відмінними рисами ,які роблять її однією з найбільш своєрідних і самобутніх в цьому регіоні . Серед прибалтійської кухні литовську національну кухню відрізняє склалася історично близькість до слов'янських кухням і порівняно невеликий вплив німецької кухні .</a:t>
            </a:r>
          </a:p>
        </p:txBody>
      </p:sp>
      <p:pic>
        <p:nvPicPr>
          <p:cNvPr id="79874" name="Picture 2" descr="http://i131.photobucket.com/albums/p296/ckuld/IMG_0619.jpg"/>
          <p:cNvPicPr>
            <a:picLocks noChangeAspect="1" noChangeArrowheads="1"/>
          </p:cNvPicPr>
          <p:nvPr/>
        </p:nvPicPr>
        <p:blipFill>
          <a:blip r:embed="rId3" cstate="print"/>
          <a:srcRect/>
          <a:stretch>
            <a:fillRect/>
          </a:stretch>
        </p:blipFill>
        <p:spPr bwMode="auto">
          <a:xfrm>
            <a:off x="6072198" y="1785926"/>
            <a:ext cx="2714612" cy="1823761"/>
          </a:xfrm>
          <a:prstGeom prst="rect">
            <a:avLst/>
          </a:prstGeom>
          <a:noFill/>
        </p:spPr>
      </p:pic>
      <p:pic>
        <p:nvPicPr>
          <p:cNvPr id="79876" name="Picture 4" descr="http://www.gezginleralemi.com/Media/Editor/cercis2.jpg"/>
          <p:cNvPicPr>
            <a:picLocks noChangeAspect="1" noChangeArrowheads="1"/>
          </p:cNvPicPr>
          <p:nvPr/>
        </p:nvPicPr>
        <p:blipFill>
          <a:blip r:embed="rId4" cstate="print"/>
          <a:srcRect/>
          <a:stretch>
            <a:fillRect/>
          </a:stretch>
        </p:blipFill>
        <p:spPr bwMode="auto">
          <a:xfrm>
            <a:off x="6357950" y="4214818"/>
            <a:ext cx="2428891" cy="1656504"/>
          </a:xfrm>
          <a:prstGeom prst="rect">
            <a:avLst/>
          </a:prstGeom>
          <a:noFill/>
        </p:spPr>
      </p:pic>
    </p:spTree>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370" y="356870"/>
            <a:ext cx="7239000" cy="1061720"/>
          </a:xfrm>
        </p:spPr>
        <p:txBody>
          <a:bodyPr>
            <a:noAutofit/>
          </a:bodyPr>
          <a:lstStyle/>
          <a:p>
            <a:r>
              <a:rPr lang="uk-UA" sz="2400" dirty="0">
                <a:solidFill>
                  <a:schemeClr val="tx1"/>
                </a:solidFill>
                <a:effectLst>
                  <a:outerShdw blurRad="38100" dist="19050" dir="2700000" algn="tl" rotWithShape="0">
                    <a:schemeClr val="dk1">
                      <a:alpha val="40000"/>
                    </a:schemeClr>
                  </a:outerShdw>
                </a:effectLst>
              </a:rPr>
              <a:t>Характерні риси литовської національної кухні</a:t>
            </a:r>
          </a:p>
        </p:txBody>
      </p:sp>
      <p:sp>
        <p:nvSpPr>
          <p:cNvPr id="3" name="Содержимое 2"/>
          <p:cNvSpPr>
            <a:spLocks noGrp="1"/>
          </p:cNvSpPr>
          <p:nvPr>
            <p:ph sz="quarter" idx="1"/>
          </p:nvPr>
        </p:nvSpPr>
        <p:spPr>
          <a:xfrm>
            <a:off x="642910" y="1714488"/>
            <a:ext cx="8001056" cy="4955562"/>
          </a:xfrm>
        </p:spPr>
        <p:txBody>
          <a:bodyPr>
            <a:normAutofit/>
          </a:bodyPr>
          <a:lstStyle/>
          <a:p>
            <a:r>
              <a:rPr lang="uk-UA"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У порівнянні з естонської і латиської литовська кухня є найменш «морською», її можна назвати «лісовою»: в ній активно використовуються страви з дичини,меду і ягід. </a:t>
            </a:r>
          </a:p>
          <a:p>
            <a:endParaRPr lang="uk-UA" sz="2000" dirty="0">
              <a:solidFill>
                <a:schemeClr val="tx1"/>
              </a:solidFill>
              <a:effectLst>
                <a:outerShdw blurRad="38100" dist="19050" dir="2700000" algn="tl" rotWithShape="0">
                  <a:schemeClr val="dk1">
                    <a:alpha val="40000"/>
                  </a:schemeClr>
                </a:outerShdw>
              </a:effectLst>
              <a:latin typeface="Calibri Light" panose="020F0302020204030204" pitchFamily="34" charset="0"/>
            </a:endParaRPr>
          </a:p>
          <a:p>
            <a:r>
              <a:rPr lang="uk-UA"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Литовська кухня характеризується наступними типовими особливостями:  проста рецептура страв (мала кількість харчових комбінацій); велика кількість крохмальних</a:t>
            </a:r>
            <a:r>
              <a:rPr lang="uk-UA" sz="2000" dirty="0">
                <a:solidFill>
                  <a:schemeClr val="tx1"/>
                </a:solidFill>
                <a:effectLst>
                  <a:outerShdw blurRad="38100" dist="19050" dir="2700000" algn="tl" rotWithShape="0">
                    <a:schemeClr val="dk1">
                      <a:alpha val="40000"/>
                    </a:schemeClr>
                  </a:outerShdw>
                </a:effectLst>
              </a:rPr>
              <a:t> </a:t>
            </a:r>
            <a:r>
              <a:rPr lang="uk-UA"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страв (картопляних, борошняних та круп'яних); широке використання м'ясних страв (в основному з свинини); активне вживання молочних страв, особливо сметани і сирів; стримане вживання спецій при приготуванні страв (найбільш популярні серед спецій кмин і майоран).</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500042"/>
            <a:ext cx="7239000" cy="394316"/>
          </a:xfrm>
        </p:spPr>
        <p:txBody>
          <a:bodyPr>
            <a:normAutofit fontScale="90000"/>
            <a:scene3d>
              <a:camera prst="orthographicFront"/>
              <a:lightRig rig="threePt" dir="t"/>
            </a:scene3d>
          </a:bodyPr>
          <a:lstStyle/>
          <a:p>
            <a:pPr algn="ctr"/>
            <a:r>
              <a:rPr lang="ru-RU" dirty="0"/>
              <a:t/>
            </a:r>
            <a:br>
              <a:rPr lang="ru-RU" dirty="0"/>
            </a:br>
            <a:r>
              <a:rPr lang="ru-RU" sz="3100" b="0" dirty="0" err="1">
                <a:solidFill>
                  <a:schemeClr val="tx1"/>
                </a:solidFill>
                <a:effectLst>
                  <a:outerShdw blurRad="38100" dist="19050" dir="2700000" algn="tl" rotWithShape="0">
                    <a:schemeClr val="dk1">
                      <a:alpha val="40000"/>
                    </a:schemeClr>
                  </a:outerShdw>
                </a:effectLst>
              </a:rPr>
              <a:t>Традиційні</a:t>
            </a:r>
            <a:r>
              <a:rPr lang="ru-RU" sz="3100" b="0" dirty="0">
                <a:solidFill>
                  <a:schemeClr val="tx1"/>
                </a:solidFill>
                <a:effectLst>
                  <a:outerShdw blurRad="38100" dist="19050" dir="2700000" algn="tl" rotWithShape="0">
                    <a:schemeClr val="dk1">
                      <a:alpha val="40000"/>
                    </a:schemeClr>
                  </a:outerShdw>
                </a:effectLst>
              </a:rPr>
              <a:t> страви </a:t>
            </a:r>
            <a:r>
              <a:rPr lang="ru-RU" sz="3100" b="0" dirty="0" err="1">
                <a:solidFill>
                  <a:schemeClr val="tx1"/>
                </a:solidFill>
                <a:effectLst>
                  <a:outerShdw blurRad="38100" dist="19050" dir="2700000" algn="tl" rotWithShape="0">
                    <a:schemeClr val="dk1">
                      <a:alpha val="40000"/>
                    </a:schemeClr>
                  </a:outerShdw>
                </a:effectLst>
              </a:rPr>
              <a:t>литовської</a:t>
            </a:r>
            <a:r>
              <a:rPr lang="ru-RU" sz="3100" b="0" dirty="0">
                <a:solidFill>
                  <a:schemeClr val="tx1"/>
                </a:solidFill>
                <a:effectLst>
                  <a:outerShdw blurRad="38100" dist="19050" dir="2700000" algn="tl" rotWithShape="0">
                    <a:schemeClr val="dk1">
                      <a:alpha val="40000"/>
                    </a:schemeClr>
                  </a:outerShdw>
                </a:effectLst>
              </a:rPr>
              <a:t> </a:t>
            </a:r>
            <a:r>
              <a:rPr lang="ru-RU" sz="3100" b="0" dirty="0" err="1">
                <a:solidFill>
                  <a:schemeClr val="tx1"/>
                </a:solidFill>
                <a:effectLst>
                  <a:outerShdw blurRad="38100" dist="19050" dir="2700000" algn="tl" rotWithShape="0">
                    <a:schemeClr val="dk1">
                      <a:alpha val="40000"/>
                    </a:schemeClr>
                  </a:outerShdw>
                </a:effectLst>
              </a:rPr>
              <a:t>кухні</a:t>
            </a:r>
          </a:p>
        </p:txBody>
      </p:sp>
      <p:sp>
        <p:nvSpPr>
          <p:cNvPr id="3" name="Содержимое 2"/>
          <p:cNvSpPr>
            <a:spLocks noGrp="1"/>
          </p:cNvSpPr>
          <p:nvPr>
            <p:ph sz="quarter" idx="1"/>
          </p:nvPr>
        </p:nvSpPr>
        <p:spPr>
          <a:xfrm>
            <a:off x="285720" y="1142984"/>
            <a:ext cx="8572560" cy="5715016"/>
          </a:xfrm>
        </p:spPr>
        <p:txBody>
          <a:bodyPr>
            <a:normAutofit/>
          </a:bodyPr>
          <a:lstStyle/>
          <a:p>
            <a:pPr>
              <a:buNone/>
            </a:pPr>
            <a:r>
              <a:rPr lang="ru-RU" sz="1400" dirty="0"/>
              <a:t/>
            </a:r>
            <a:br>
              <a:rPr lang="ru-RU" sz="1400" dirty="0"/>
            </a:br>
            <a:r>
              <a:rPr lang="ru-RU" sz="2000" b="1"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Литовські</a:t>
            </a:r>
            <a:r>
              <a:rPr lang="ru-RU" sz="2000" b="1"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b="1"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супи</a:t>
            </a:r>
            <a:endParaRPr lang="ru-RU" sz="2000" b="1" dirty="0">
              <a:solidFill>
                <a:schemeClr val="tx1"/>
              </a:solidFill>
              <a:effectLst>
                <a:outerShdw blurRad="38100" dist="19050" dir="2700000" algn="tl" rotWithShape="0">
                  <a:schemeClr val="dk1">
                    <a:alpha val="40000"/>
                  </a:schemeClr>
                </a:outerShdw>
              </a:effectLst>
              <a:latin typeface="Calibri Light" panose="020F0302020204030204" pitchFamily="34" charset="0"/>
            </a:endParaRPr>
          </a:p>
          <a:p>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В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обід</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подається</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перша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страва</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суп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або</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борщ )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різноманітні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страви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м'яса</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риби</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картоплі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Особливістю</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литовської</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кухні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є</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різноманітність</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рецептів</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перших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страв</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від</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гарячих</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до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солодких</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супів</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холодних</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борщів</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p>
          <a:p>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На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стіл</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подаються</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традиційний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грибний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борщ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вушками</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по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литовськи</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томатний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суп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рисом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щі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копченостями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пивний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суп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жемайтський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холодний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борщ на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кефірі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p>
          <a:p>
            <a:pPr>
              <a:buNone/>
            </a:pP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r>
            <a:b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br>
            <a:r>
              <a:rPr lang="ru-RU" sz="2000" b="1"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Другі</a:t>
            </a:r>
            <a:r>
              <a:rPr lang="ru-RU" sz="2000" b="1"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страви в </a:t>
            </a:r>
            <a:r>
              <a:rPr lang="ru-RU" sz="2000" b="1"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Литві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r>
            <a:b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b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На друге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зазвичай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вживають</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різноманітні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страви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картоплі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улюбленого</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продукту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литовців</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ведерай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картопляні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ковбаски</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жемайчу</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блінай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картопляні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млинці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м'ясним</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фаршем )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швільпікай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запечені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картопляні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палички</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під</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соусом )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плокштайнис</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картопляний</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пудинг )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багато</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20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інших</a:t>
            </a:r>
            <a:r>
              <a:rPr lang="ru-RU" sz="20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endParaRPr lang="ru-RU" sz="2000" dirty="0">
              <a:latin typeface="Calibri Light" panose="020F0302020204030204" pitchFamily="34" charset="0"/>
            </a:endParaRPr>
          </a:p>
          <a:p>
            <a:pPr>
              <a:buNone/>
            </a:pPr>
            <a:endParaRPr lang="ru-RU" sz="2000" dirty="0">
              <a:latin typeface="Calibri Light" panose="020F0302020204030204" pitchFamily="34" charset="0"/>
            </a:endParaRPr>
          </a:p>
          <a:p>
            <a:pPr>
              <a:buNone/>
            </a:pPr>
            <a:r>
              <a:rPr lang="uk-UA" sz="2000" dirty="0">
                <a:latin typeface="Calibri Light" panose="020F0302020204030204" pitchFamily="34" charset="0"/>
              </a:rPr>
              <a:t>   </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u-RU" dirty="0" err="1">
                <a:effectLst>
                  <a:outerShdw blurRad="38100" dist="19050" dir="2700000" algn="tl" rotWithShape="0">
                    <a:schemeClr val="dk1">
                      <a:alpha val="40000"/>
                    </a:schemeClr>
                  </a:outerShdw>
                </a:effectLst>
                <a:sym typeface="+mn-ea"/>
              </a:rPr>
              <a:t>Напої</a:t>
            </a:r>
            <a:r>
              <a:rPr lang="ru-RU" dirty="0">
                <a:effectLst>
                  <a:outerShdw blurRad="38100" dist="19050" dir="2700000" algn="tl" rotWithShape="0">
                    <a:schemeClr val="dk1">
                      <a:alpha val="40000"/>
                    </a:schemeClr>
                  </a:outerShdw>
                </a:effectLst>
                <a:sym typeface="+mn-ea"/>
              </a:rPr>
              <a:t> в </a:t>
            </a:r>
            <a:r>
              <a:rPr lang="ru-RU" dirty="0" err="1">
                <a:effectLst>
                  <a:outerShdw blurRad="38100" dist="19050" dir="2700000" algn="tl" rotWithShape="0">
                    <a:schemeClr val="dk1">
                      <a:alpha val="40000"/>
                    </a:schemeClr>
                  </a:outerShdw>
                </a:effectLst>
                <a:sym typeface="+mn-ea"/>
              </a:rPr>
              <a:t>Литві</a:t>
            </a:r>
            <a:endParaRPr lang="ru-RU" altLang="en-US"/>
          </a:p>
        </p:txBody>
      </p:sp>
      <p:sp>
        <p:nvSpPr>
          <p:cNvPr id="3" name="Содержимое 2"/>
          <p:cNvSpPr>
            <a:spLocks noGrp="1"/>
          </p:cNvSpPr>
          <p:nvPr>
            <p:ph sz="half" idx="1"/>
          </p:nvPr>
        </p:nvSpPr>
        <p:spPr/>
        <p:txBody>
          <a:bodyPr/>
          <a:lstStyle/>
          <a:p>
            <a:pPr>
              <a:buNone/>
            </a:pPr>
            <a:r>
              <a:rPr lang="ru-RU" sz="1400" dirty="0" err="1">
                <a:solidFill>
                  <a:schemeClr val="tx1"/>
                </a:solidFill>
                <a:effectLst>
                  <a:outerShdw blurRad="38100" dist="19050" dir="2700000" algn="tl" rotWithShape="0">
                    <a:schemeClr val="dk1">
                      <a:alpha val="40000"/>
                    </a:schemeClr>
                  </a:outerShdw>
                </a:effectLst>
              </a:rPr>
              <a:t>Напої</a:t>
            </a:r>
            <a:r>
              <a:rPr lang="ru-RU" sz="1400" dirty="0">
                <a:solidFill>
                  <a:schemeClr val="tx1"/>
                </a:solidFill>
                <a:effectLst>
                  <a:outerShdw blurRad="38100" dist="19050" dir="2700000" algn="tl" rotWithShape="0">
                    <a:schemeClr val="dk1">
                      <a:alpha val="40000"/>
                    </a:schemeClr>
                  </a:outerShdw>
                </a:effectLst>
              </a:rPr>
              <a:t> в </a:t>
            </a:r>
            <a:r>
              <a:rPr lang="ru-RU" sz="1400" dirty="0" err="1">
                <a:solidFill>
                  <a:schemeClr val="tx1"/>
                </a:solidFill>
                <a:effectLst>
                  <a:outerShdw blurRad="38100" dist="19050" dir="2700000" algn="tl" rotWithShape="0">
                    <a:schemeClr val="dk1">
                      <a:alpha val="40000"/>
                    </a:schemeClr>
                  </a:outerShdw>
                </a:effectLst>
              </a:rPr>
              <a:t>Литві</a:t>
            </a:r>
            <a:endParaRPr lang="ru-RU" sz="1400" dirty="0">
              <a:solidFill>
                <a:schemeClr val="tx1"/>
              </a:solidFill>
              <a:effectLst>
                <a:outerShdw blurRad="38100" dist="19050" dir="2700000" algn="tl" rotWithShape="0">
                  <a:schemeClr val="dk1">
                    <a:alpha val="40000"/>
                  </a:schemeClr>
                </a:outerShdw>
              </a:effectLst>
            </a:endParaRPr>
          </a:p>
          <a:p>
            <a:pPr>
              <a:buNone/>
            </a:pP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Популярними</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напоями в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країні</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є</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квас ,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різні</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фіточаї</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на травах , «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кминна</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вода » -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відвар</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із</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зерен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кмину</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Литовці</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великі</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шанувальники</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міцного</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натуральної</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кави</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розчинна</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кава</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в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країні</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не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користується</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4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популярністю</a:t>
            </a:r>
            <a:r>
              <a:rPr lang="ru-RU" sz="14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p>
          <a:p>
            <a:pPr>
              <a:buNone/>
            </a:pPr>
            <a:endParaRPr lang="ru-RU" sz="1400" dirty="0">
              <a:solidFill>
                <a:schemeClr val="tx1"/>
              </a:solidFill>
              <a:effectLst>
                <a:outerShdw blurRad="38100" dist="19050" dir="2700000" algn="tl" rotWithShape="0">
                  <a:schemeClr val="dk1">
                    <a:alpha val="40000"/>
                  </a:schemeClr>
                </a:outerShdw>
              </a:effectLst>
            </a:endParaRPr>
          </a:p>
          <a:p>
            <a:pPr>
              <a:buNone/>
            </a:pPr>
            <a:r>
              <a:rPr lang="ru-RU" sz="1400" dirty="0">
                <a:solidFill>
                  <a:schemeClr val="tx1"/>
                </a:solidFill>
                <a:effectLst>
                  <a:outerShdw blurRad="38100" dist="19050" dir="2700000" algn="tl" rotWithShape="0">
                    <a:schemeClr val="dk1">
                      <a:alpha val="40000"/>
                    </a:schemeClr>
                  </a:outerShdw>
                </a:effectLst>
              </a:rPr>
              <a:t/>
            </a:r>
            <a:br>
              <a:rPr lang="ru-RU" sz="1400" dirty="0">
                <a:solidFill>
                  <a:schemeClr val="tx1"/>
                </a:solidFill>
                <a:effectLst>
                  <a:outerShdw blurRad="38100" dist="19050" dir="2700000" algn="tl" rotWithShape="0">
                    <a:schemeClr val="dk1">
                      <a:alpha val="40000"/>
                    </a:schemeClr>
                  </a:outerShdw>
                </a:effectLst>
              </a:rPr>
            </a:br>
            <a:endParaRPr lang="ru-RU" sz="1400" dirty="0">
              <a:solidFill>
                <a:schemeClr val="tx1"/>
              </a:solidFill>
              <a:effectLst>
                <a:outerShdw blurRad="38100" dist="19050" dir="2700000" algn="tl" rotWithShape="0">
                  <a:schemeClr val="dk1">
                    <a:alpha val="40000"/>
                  </a:schemeClr>
                </a:outerShdw>
              </a:effectLst>
            </a:endParaRPr>
          </a:p>
          <a:p>
            <a:pPr>
              <a:buNone/>
            </a:pPr>
            <a:endParaRPr lang="ru-RU" sz="1400" dirty="0">
              <a:solidFill>
                <a:schemeClr val="tx1"/>
              </a:solidFill>
              <a:effectLst>
                <a:outerShdw blurRad="38100" dist="19050" dir="2700000" algn="tl" rotWithShape="0">
                  <a:schemeClr val="dk1">
                    <a:alpha val="40000"/>
                  </a:schemeClr>
                </a:outerShdw>
              </a:effectLst>
            </a:endParaRPr>
          </a:p>
          <a:p>
            <a:pPr>
              <a:buNone/>
            </a:pPr>
            <a:endParaRPr lang="ru-RU" sz="1400" dirty="0">
              <a:solidFill>
                <a:schemeClr val="tx1"/>
              </a:solidFill>
              <a:effectLst>
                <a:outerShdw blurRad="38100" dist="19050" dir="2700000" algn="tl" rotWithShape="0">
                  <a:schemeClr val="dk1">
                    <a:alpha val="40000"/>
                  </a:schemeClr>
                </a:outerShdw>
              </a:effectLst>
            </a:endParaRPr>
          </a:p>
        </p:txBody>
      </p:sp>
      <p:sp>
        <p:nvSpPr>
          <p:cNvPr id="4" name="Прямоугольник 3"/>
          <p:cNvSpPr/>
          <p:nvPr/>
        </p:nvSpPr>
        <p:spPr>
          <a:xfrm>
            <a:off x="4370703" y="2019285"/>
            <a:ext cx="4643470" cy="2584450"/>
          </a:xfrm>
          <a:prstGeom prst="rect">
            <a:avLst/>
          </a:prstGeom>
        </p:spPr>
        <p:txBody>
          <a:bodyPr wrap="square">
            <a:spAutoFit/>
          </a:bodyPr>
          <a:lstStyle/>
          <a:p>
            <a:r>
              <a:rPr lang="ru-RU" dirty="0"/>
              <a:t/>
            </a:r>
            <a:br>
              <a:rPr lang="ru-RU" dirty="0"/>
            </a:b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Найвідомішим</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пивом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є</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Швітуріс</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вироблене</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в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Клайпеді</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1784 року . У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будь-якому</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повному</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барі</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на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вибір</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пропонується</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півтора</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десятка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різноманітних</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закусок до пива -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кобаскі</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гриль ,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грінки</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часником</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сухий</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сир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багато</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інших</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p>
          <a:p>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Серед</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міцних</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алкогольних</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напоїв</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обов'язково</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варто</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продегустувати</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національний</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литовський</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бальзам «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Суктініс</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що</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має</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статус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кулінарної</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спадщини</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sz="1600"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країни</a:t>
            </a:r>
            <a:r>
              <a:rPr lang="ru-RU" sz="1600"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p>
        </p:txBody>
      </p:sp>
      <p:sp>
        <p:nvSpPr>
          <p:cNvPr id="6" name="Прямоугольник 5"/>
          <p:cNvSpPr/>
          <p:nvPr/>
        </p:nvSpPr>
        <p:spPr>
          <a:xfrm>
            <a:off x="214282" y="4572008"/>
            <a:ext cx="8715436" cy="1754326"/>
          </a:xfrm>
          <a:prstGeom prst="rect">
            <a:avLst/>
          </a:prstGeom>
        </p:spPr>
        <p:txBody>
          <a:bodyPr wrap="square">
            <a:spAutoFit/>
          </a:bodyPr>
          <a:lstStyle/>
          <a:p>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Міцна</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( 50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градусів</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настоянка</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на меду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виготовляється</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за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старовинним</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рецептом . У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неї</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входять</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чорна</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смородина , малина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ягоди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ялівцю</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бруньки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тополі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та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інші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цінні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рослини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Литовці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вважають</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за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краще</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фаст</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фуду</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традиційні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національні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страви , тому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їх</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можна</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спробувати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в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численних</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кафе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ресторанах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Ресторани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литовської</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кухні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Вільнюса</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не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тільки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завжди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зможуть</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запропонувати</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вам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різноманітне</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меню . Широка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палітра</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страв</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литовської</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національної</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кухні</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не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залишить</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байдужим</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справжніх</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r>
              <a:rPr lang="ru-RU" dirty="0" err="1">
                <a:solidFill>
                  <a:schemeClr val="tx1"/>
                </a:solidFill>
                <a:effectLst>
                  <a:outerShdw blurRad="38100" dist="19050" dir="2700000" algn="tl" rotWithShape="0">
                    <a:schemeClr val="dk1">
                      <a:alpha val="40000"/>
                    </a:schemeClr>
                  </a:outerShdw>
                </a:effectLst>
                <a:latin typeface="Calibri Light" panose="020F0302020204030204" pitchFamily="34" charset="0"/>
              </a:rPr>
              <a:t>гурманів</a:t>
            </a:r>
            <a:r>
              <a:rPr lang="ru-RU" dirty="0">
                <a:solidFill>
                  <a:schemeClr val="tx1"/>
                </a:solidFill>
                <a:effectLst>
                  <a:outerShdw blurRad="38100" dist="19050" dir="2700000" algn="tl" rotWithShape="0">
                    <a:schemeClr val="dk1">
                      <a:alpha val="40000"/>
                    </a:schemeClr>
                  </a:outerShdw>
                </a:effectLst>
                <a:latin typeface="Calibri Light" panose="020F0302020204030204" pitchFamily="34" charset="0"/>
              </a:rPr>
              <a:t> .</a:t>
            </a:r>
          </a:p>
        </p:txBody>
      </p:sp>
      <p:pic>
        <p:nvPicPr>
          <p:cNvPr id="2" name="Замещающее содержимое 1"/>
          <p:cNvPicPr>
            <a:picLocks noGrp="1" noChangeAspect="1"/>
          </p:cNvPicPr>
          <p:nvPr>
            <p:ph sz="half" idx="2"/>
          </p:nvPr>
        </p:nvPicPr>
        <p:blipFill>
          <a:blip r:embed="rId2" cstate="print"/>
          <a:stretch>
            <a:fillRect/>
          </a:stretch>
        </p:blipFill>
        <p:spPr>
          <a:xfrm>
            <a:off x="592455" y="2698750"/>
            <a:ext cx="3554730" cy="1905000"/>
          </a:xfrm>
          <a:prstGeom prst="rect">
            <a:avLst/>
          </a:prstGeom>
        </p:spPr>
      </p:pic>
    </p:spTree>
  </p:cSld>
  <p:clrMapOvr>
    <a:masterClrMapping/>
  </p:clrMapOvr>
  <p:transition>
    <p:wipe dir="r"/>
  </p:transition>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4</TotalTime>
  <Words>1681</Words>
  <Application>Microsoft Office PowerPoint</Application>
  <PresentationFormat>Экран (4:3)</PresentationFormat>
  <Paragraphs>117</Paragraphs>
  <Slides>20</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Orange Waves</vt:lpstr>
      <vt:lpstr>              Кухня країн Прибалтики                                                                                                                                                  </vt:lpstr>
      <vt:lpstr>Слайд 2</vt:lpstr>
      <vt:lpstr>Литовська кухня</vt:lpstr>
      <vt:lpstr>Литовська національна кухня </vt:lpstr>
      <vt:lpstr>Литовська кухня</vt:lpstr>
      <vt:lpstr> Литовська кухня</vt:lpstr>
      <vt:lpstr>Характерні риси литовської національної кухні</vt:lpstr>
      <vt:lpstr> Традиційні страви литовської кухні</vt:lpstr>
      <vt:lpstr>Напої в Литві</vt:lpstr>
      <vt:lpstr> Естонська кухня</vt:lpstr>
      <vt:lpstr>  Національна кухня Естонії </vt:lpstr>
      <vt:lpstr>Слайд 12</vt:lpstr>
      <vt:lpstr>Слайд 13</vt:lpstr>
      <vt:lpstr>Слайд 14</vt:lpstr>
      <vt:lpstr>Слайд 15</vt:lpstr>
      <vt:lpstr> Латиська кухня</vt:lpstr>
      <vt:lpstr>Латиська кухня</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Звичаї та традиції харчування Прибалтики</dc:title>
  <dc:creator>Gannibal Lektor</dc:creator>
  <cp:lastModifiedBy>DELL</cp:lastModifiedBy>
  <cp:revision>29</cp:revision>
  <dcterms:created xsi:type="dcterms:W3CDTF">2016-06-14T18:28:00Z</dcterms:created>
  <dcterms:modified xsi:type="dcterms:W3CDTF">2022-02-11T15:11:30Z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1049-11.2.0.9255</vt:lpwstr>
  </property>
</Properties>
</file>