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7" r:id="rId3"/>
    <p:sldId id="288" r:id="rId4"/>
    <p:sldId id="299" r:id="rId5"/>
    <p:sldId id="294" r:id="rId6"/>
    <p:sldId id="295" r:id="rId7"/>
    <p:sldId id="296" r:id="rId8"/>
    <p:sldId id="297" r:id="rId9"/>
    <p:sldId id="290" r:id="rId10"/>
    <p:sldId id="292" r:id="rId11"/>
    <p:sldId id="298" r:id="rId12"/>
    <p:sldId id="291" r:id="rId13"/>
    <p:sldId id="309" r:id="rId14"/>
    <p:sldId id="259" r:id="rId15"/>
    <p:sldId id="304" r:id="rId16"/>
    <p:sldId id="303" r:id="rId17"/>
    <p:sldId id="305" r:id="rId18"/>
    <p:sldId id="306" r:id="rId19"/>
    <p:sldId id="307" r:id="rId20"/>
    <p:sldId id="308" r:id="rId21"/>
    <p:sldId id="274" r:id="rId22"/>
    <p:sldId id="301" r:id="rId23"/>
    <p:sldId id="302" r:id="rId24"/>
    <p:sldId id="293" r:id="rId25"/>
    <p:sldId id="30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8" autoAdjust="0"/>
    <p:restoredTop sz="94660"/>
  </p:normalViewPr>
  <p:slideViewPr>
    <p:cSldViewPr>
      <p:cViewPr>
        <p:scale>
          <a:sx n="70" d="100"/>
          <a:sy n="70" d="100"/>
        </p:scale>
        <p:origin x="-122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Тема.  </a:t>
            </a:r>
            <a:r>
              <a:rPr lang="uk-UA" b="1" dirty="0" smtClean="0">
                <a:solidFill>
                  <a:srgbClr val="C00000"/>
                </a:solidFill>
              </a:rPr>
              <a:t>Послуги закладів ресторанного господарства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dirty="0" smtClean="0"/>
              <a:t>План</a:t>
            </a:r>
          </a:p>
          <a:p>
            <a:pPr algn="just">
              <a:buNone/>
            </a:pPr>
            <a:r>
              <a:rPr lang="uk-UA" dirty="0" smtClean="0"/>
              <a:t>1.Класифікація та характеристика послуг закладів харчування.</a:t>
            </a:r>
          </a:p>
          <a:p>
            <a:pPr algn="just">
              <a:buNone/>
            </a:pPr>
            <a:r>
              <a:rPr lang="uk-UA" dirty="0" smtClean="0"/>
              <a:t>2.Додаткові послуги закладів ресторанного господарства.</a:t>
            </a:r>
          </a:p>
          <a:p>
            <a:pPr algn="just">
              <a:buNone/>
            </a:pPr>
            <a:r>
              <a:rPr lang="uk-UA" dirty="0" smtClean="0"/>
              <a:t>3. Вимоги до послуг харчування. 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D:\Ресторанне 20-21\ГОТ-РЕСТОРАН\ВИРОБНИЦТВО\Слайди презентацій виробництво\Послуги\3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8964488" cy="6730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Організація музичного обслуговування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47800"/>
            <a:ext cx="8106104" cy="4800600"/>
          </a:xfrm>
        </p:spPr>
        <p:txBody>
          <a:bodyPr/>
          <a:lstStyle/>
          <a:p>
            <a:r>
              <a:rPr lang="ru-RU" dirty="0" smtClean="0"/>
              <a:t>жива </a:t>
            </a:r>
            <a:r>
              <a:rPr lang="ru-RU" dirty="0" err="1" smtClean="0"/>
              <a:t>музика</a:t>
            </a:r>
            <a:r>
              <a:rPr lang="ru-RU" dirty="0" smtClean="0"/>
              <a:t>: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класичного</a:t>
            </a:r>
            <a:r>
              <a:rPr lang="ru-RU" dirty="0" smtClean="0"/>
              <a:t> </a:t>
            </a:r>
            <a:r>
              <a:rPr lang="ru-RU" dirty="0" err="1" smtClean="0"/>
              <a:t>фортепіано</a:t>
            </a:r>
            <a:r>
              <a:rPr lang="ru-RU" dirty="0" smtClean="0"/>
              <a:t>, струнного оркестру, джазу, </a:t>
            </a:r>
            <a:r>
              <a:rPr lang="ru-RU" dirty="0" err="1" smtClean="0"/>
              <a:t>музики</a:t>
            </a:r>
            <a:r>
              <a:rPr lang="ru-RU" dirty="0" smtClean="0"/>
              <a:t> </a:t>
            </a:r>
            <a:r>
              <a:rPr lang="ru-RU" dirty="0" err="1" smtClean="0"/>
              <a:t>лаунж</a:t>
            </a:r>
            <a:r>
              <a:rPr lang="ru-RU" dirty="0" smtClean="0"/>
              <a:t> у </a:t>
            </a:r>
            <a:r>
              <a:rPr lang="ru-RU" dirty="0" err="1" smtClean="0"/>
              <a:t>виконанні</a:t>
            </a:r>
            <a:r>
              <a:rPr lang="ru-RU" dirty="0" smtClean="0"/>
              <a:t> </a:t>
            </a:r>
            <a:r>
              <a:rPr lang="ru-RU" dirty="0" err="1" smtClean="0"/>
              <a:t>діджея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музичних</a:t>
            </a:r>
            <a:r>
              <a:rPr lang="ru-RU" dirty="0" smtClean="0"/>
              <a:t> </a:t>
            </a:r>
            <a:r>
              <a:rPr lang="ru-RU" dirty="0" err="1" smtClean="0"/>
              <a:t>автоматів</a:t>
            </a:r>
            <a:r>
              <a:rPr lang="ru-RU" dirty="0" smtClean="0"/>
              <a:t>, </a:t>
            </a:r>
            <a:r>
              <a:rPr lang="ru-RU" dirty="0" err="1" smtClean="0"/>
              <a:t>відео</a:t>
            </a:r>
            <a:r>
              <a:rPr lang="ru-RU" dirty="0" smtClean="0"/>
              <a:t>- та </a:t>
            </a:r>
            <a:r>
              <a:rPr lang="ru-RU" dirty="0" err="1" smtClean="0"/>
              <a:t>аудіоапаратури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69160"/>
            <a:ext cx="2538862" cy="1736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725144"/>
            <a:ext cx="2855949" cy="1713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789040"/>
            <a:ext cx="1351037" cy="1351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43" y="0"/>
            <a:ext cx="2259457" cy="1115607"/>
          </a:xfrm>
          <a:prstGeom prst="rect">
            <a:avLst/>
          </a:prstGeom>
        </p:spPr>
      </p:pic>
      <p:pic>
        <p:nvPicPr>
          <p:cNvPr id="15363" name="Picture 3" descr="C:\Users\user\Downloads\dj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941168"/>
            <a:ext cx="2627784" cy="147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404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D:\Ресторанне 20-21\ГОТ-РЕСТОРАН\ВИРОБНИЦТВО\Слайди презентацій виробництво\Послуги\3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730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D:\Ресторанне 20-21\ГОТ-РЕСТОРАН\ВИРОБНИЦТВО\Слайди презентацій виробництво\Послуги\3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-44544"/>
            <a:ext cx="8942528" cy="6713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1" name="Picture 3" descr="D:\Ресторанне 20-21\ГОТ-РЕСТОРАН\ВИРОБНИЦТВО\Слайди презентацій виробництво\Послуги\3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8887969" cy="6672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900592" y="274638"/>
            <a:ext cx="1008112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76672"/>
            <a:ext cx="7890080" cy="2664296"/>
          </a:xfrm>
        </p:spPr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</a:rPr>
              <a:t>Поінформованість</a:t>
            </a:r>
            <a:r>
              <a:rPr lang="uk-UA" dirty="0" smtClean="0"/>
              <a:t> передбачає повне, достовірне та своєчасне інформування споживача про послуги, зокрема про харчову та енергетичну цінність кулінарної продукції тощо.</a:t>
            </a:r>
          </a:p>
          <a:p>
            <a:endParaRPr lang="uk-UA" dirty="0"/>
          </a:p>
        </p:txBody>
      </p:sp>
      <p:pic>
        <p:nvPicPr>
          <p:cNvPr id="2050" name="Picture 2" descr="C:\Users\user\Downloads\images (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12976"/>
            <a:ext cx="465297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116616" y="1268760"/>
            <a:ext cx="1326944" cy="36490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76672"/>
            <a:ext cx="7818072" cy="540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uk-UA" dirty="0" smtClean="0"/>
          </a:p>
          <a:p>
            <a:r>
              <a:rPr lang="ru-RU" dirty="0" err="1" smtClean="0"/>
              <a:t>Послуги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ресторанного </a:t>
            </a:r>
            <a:r>
              <a:rPr lang="ru-RU" dirty="0" err="1" smtClean="0"/>
              <a:t>господарства</a:t>
            </a:r>
            <a:r>
              <a:rPr lang="ru-RU" dirty="0" smtClean="0"/>
              <a:t> та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бути </a:t>
            </a:r>
            <a:r>
              <a:rPr lang="ru-RU" b="1" i="1" dirty="0" err="1" smtClean="0">
                <a:solidFill>
                  <a:srgbClr val="C00000"/>
                </a:solidFill>
              </a:rPr>
              <a:t>безпечними</a:t>
            </a:r>
            <a:r>
              <a:rPr lang="ru-RU" b="1" i="1" dirty="0" smtClean="0">
                <a:solidFill>
                  <a:srgbClr val="C00000"/>
                </a:solidFill>
              </a:rPr>
              <a:t> для </a:t>
            </a:r>
            <a:r>
              <a:rPr lang="ru-RU" b="1" i="1" dirty="0" err="1" smtClean="0">
                <a:solidFill>
                  <a:srgbClr val="C00000"/>
                </a:solidFill>
              </a:rPr>
              <a:t>життя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і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здоров'я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, </a:t>
            </a:r>
            <a:r>
              <a:rPr lang="ru-RU" dirty="0" err="1" smtClean="0"/>
              <a:t>забезпечувати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майна та </a:t>
            </a:r>
            <a:r>
              <a:rPr lang="ru-RU" dirty="0" err="1" smtClean="0"/>
              <a:t>охорону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 </a:t>
            </a:r>
            <a:endParaRPr lang="ru-RU" dirty="0" smtClean="0"/>
          </a:p>
          <a:p>
            <a:endParaRPr lang="ru-RU" dirty="0" smtClean="0"/>
          </a:p>
          <a:p>
            <a:r>
              <a:rPr lang="uk-UA" b="1" i="1" dirty="0" smtClean="0">
                <a:solidFill>
                  <a:srgbClr val="C00000"/>
                </a:solidFill>
              </a:rPr>
              <a:t>Екологічна безпека </a:t>
            </a:r>
            <a:r>
              <a:rPr lang="uk-UA" dirty="0" smtClean="0"/>
              <a:t>залежить від стану навколишнього середовища і території, технічної справності, вентиляції, </a:t>
            </a:r>
            <a:r>
              <a:rPr lang="uk-UA" dirty="0" err="1" smtClean="0"/>
              <a:t>водозабезпечення</a:t>
            </a:r>
            <a:r>
              <a:rPr lang="uk-UA" dirty="0" smtClean="0"/>
              <a:t>, каналізації тощо, а також дотримання державних стандартів системи безпеки праці. </a:t>
            </a: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818072" cy="98072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Естетичність </a:t>
            </a:r>
            <a:r>
              <a:rPr lang="uk-UA" b="1" dirty="0" smtClean="0">
                <a:solidFill>
                  <a:srgbClr val="C00000"/>
                </a:solidFill>
              </a:rPr>
              <a:t>послуг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764704"/>
            <a:ext cx="7962088" cy="3600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Забезпечується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гармонійністю архітектурно-планувального і колористичного вирішення приміщень, а також умовами обслуговування, у тому числі зовнішнім виглядом обслуговуючого персоналу, сервіруванням столу, оформленням і подаванням страв.</a:t>
            </a:r>
            <a:endParaRPr lang="uk-U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C:\Users\user\Downloads\photo0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17032"/>
            <a:ext cx="3676306" cy="2760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user\Downloads\images (3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149080"/>
            <a:ext cx="335447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972600" y="980728"/>
            <a:ext cx="1584176" cy="28803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32656"/>
            <a:ext cx="7674056" cy="2376264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Послуги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повинні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мати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соціальну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адресність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</a:rPr>
              <a:t>тобто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відповідати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вимогам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певного</a:t>
            </a:r>
            <a:r>
              <a:rPr lang="ru-RU" b="1" i="1" dirty="0" smtClean="0">
                <a:solidFill>
                  <a:srgbClr val="C00000"/>
                </a:solidFill>
              </a:rPr>
              <a:t> контингенту </a:t>
            </a:r>
            <a:r>
              <a:rPr lang="ru-RU" b="1" i="1" dirty="0" err="1" smtClean="0">
                <a:solidFill>
                  <a:srgbClr val="C00000"/>
                </a:solidFill>
              </a:rPr>
              <a:t>споживачів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uk-UA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user\Downloads\Без названия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89150"/>
            <a:ext cx="3720025" cy="2191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user\Downloads\tselevaya-auditoriya-1024x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663824"/>
            <a:ext cx="2981318" cy="1918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979712" y="2492896"/>
            <a:ext cx="6552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/>
              <a:t>Кожен</a:t>
            </a:r>
            <a:r>
              <a:rPr lang="ru-RU" sz="2000" b="1" i="1" dirty="0" smtClean="0"/>
              <a:t> продукт, в тому </a:t>
            </a:r>
            <a:r>
              <a:rPr lang="ru-RU" sz="2000" b="1" i="1" dirty="0" err="1" smtClean="0"/>
              <a:t>числі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ресторанний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орієнтований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певного</a:t>
            </a:r>
            <a:r>
              <a:rPr lang="ru-RU" sz="2000" b="1" i="1" dirty="0" smtClean="0"/>
              <a:t> гостя. </a:t>
            </a:r>
            <a:r>
              <a:rPr lang="ru-RU" sz="2000" b="1" i="1" dirty="0" smtClean="0"/>
              <a:t>Для того, </a:t>
            </a:r>
            <a:r>
              <a:rPr lang="ru-RU" sz="2000" b="1" i="1" dirty="0" err="1" smtClean="0"/>
              <a:t>щоб</a:t>
            </a:r>
            <a:r>
              <a:rPr lang="ru-RU" sz="2000" b="1" i="1" dirty="0" smtClean="0"/>
              <a:t> товар </a:t>
            </a:r>
            <a:r>
              <a:rPr lang="ru-RU" sz="2000" b="1" i="1" dirty="0" err="1" smtClean="0"/>
              <a:t>або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послуга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успішно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продавалися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необхідно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визначити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цільову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аудиторію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smtClean="0"/>
              <a:t>  Цей </a:t>
            </a:r>
            <a:r>
              <a:rPr lang="ru-RU" sz="2000" b="1" i="1" dirty="0" err="1" smtClean="0"/>
              <a:t>процес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важливий</a:t>
            </a:r>
            <a:r>
              <a:rPr lang="ru-RU" sz="2000" b="1" i="1" dirty="0" smtClean="0"/>
              <a:t> та </a:t>
            </a:r>
            <a:r>
              <a:rPr lang="ru-RU" sz="2000" b="1" i="1" dirty="0" err="1" smtClean="0"/>
              <a:t>трудомісткий</a:t>
            </a:r>
            <a:r>
              <a:rPr lang="ru-RU" sz="2000" b="1" i="1" dirty="0" smtClean="0"/>
              <a:t>.</a:t>
            </a:r>
            <a:endParaRPr lang="uk-UA" sz="2000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0648"/>
            <a:ext cx="7056784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>
                <a:solidFill>
                  <a:srgbClr val="C00000"/>
                </a:solidFill>
              </a:rPr>
              <a:t>Підбір і введення неправильних додаткових послуг може призвести зниження рентабельності і навіть закриття закладу.</a:t>
            </a:r>
          </a:p>
          <a:p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Наприклад</a:t>
            </a:r>
            <a:r>
              <a:rPr lang="uk-UA" dirty="0"/>
              <a:t>, введення боулінгу в гастрономічному ресторані сформує </a:t>
            </a:r>
            <a:r>
              <a:rPr lang="uk-UA" dirty="0" smtClean="0"/>
              <a:t> два контингенти, «недружні» один до одного, які «вимиють», </a:t>
            </a:r>
            <a:r>
              <a:rPr lang="uk-UA" dirty="0"/>
              <a:t>заклад втратить статусність. </a:t>
            </a:r>
            <a:endParaRPr lang="uk-UA" dirty="0" smtClean="0"/>
          </a:p>
          <a:p>
            <a:r>
              <a:rPr lang="uk-UA" dirty="0" smtClean="0"/>
              <a:t>В </a:t>
            </a:r>
            <a:r>
              <a:rPr lang="uk-UA" dirty="0"/>
              <a:t>гастрономічному ресторані краще  ввести сигарну кімнату.</a:t>
            </a:r>
          </a:p>
        </p:txBody>
      </p:sp>
      <p:pic>
        <p:nvPicPr>
          <p:cNvPr id="16386" name="Picture 2" descr="C:\Users\user\Downloads\Без названия (26).jpg"/>
          <p:cNvPicPr>
            <a:picLocks noChangeAspect="1" noChangeArrowheads="1"/>
          </p:cNvPicPr>
          <p:nvPr/>
        </p:nvPicPr>
        <p:blipFill>
          <a:blip r:embed="rId2" cstate="print"/>
          <a:srcRect l="14345" t="3360"/>
          <a:stretch>
            <a:fillRect/>
          </a:stretch>
        </p:blipFill>
        <p:spPr bwMode="auto">
          <a:xfrm>
            <a:off x="6588224" y="4941168"/>
            <a:ext cx="1698948" cy="1916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391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17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1.Класифікація та характеристика послуг закладів харчування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9" name="Picture 3" descr="D:\Ресторанне 20-21\ГОТ-РЕСТОРАН\ВИРОБНИЦТВО\Слайди презентацій виробництво\Послуги\3-2-638.jpg"/>
          <p:cNvPicPr>
            <a:picLocks noChangeAspect="1" noChangeArrowheads="1"/>
          </p:cNvPicPr>
          <p:nvPr/>
        </p:nvPicPr>
        <p:blipFill>
          <a:blip r:embed="rId2" cstate="print"/>
          <a:srcRect t="17484"/>
          <a:stretch>
            <a:fillRect/>
          </a:stretch>
        </p:blipFill>
        <p:spPr bwMode="auto">
          <a:xfrm>
            <a:off x="0" y="1196752"/>
            <a:ext cx="9144000" cy="5664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91680" y="0"/>
            <a:ext cx="6696744" cy="100811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cs typeface="Times New Roman" pitchFamily="18" charset="0"/>
              </a:rPr>
              <a:t>При введенні додаткових послуг варто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4588941" y="570992"/>
            <a:ext cx="675456" cy="1440160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4789" y="3708271"/>
            <a:ext cx="6696744" cy="156221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- провести моніторингове дослідження, навіть своїми силами, провести опитування, вивчити попит</a:t>
            </a:r>
            <a:r>
              <a:rPr lang="uk-UA" sz="2800" dirty="0" smtClean="0"/>
              <a:t>.</a:t>
            </a:r>
          </a:p>
          <a:p>
            <a:pPr algn="ctr"/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5656" y="1669379"/>
            <a:ext cx="6912768" cy="149237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- </a:t>
            </a:r>
            <a:r>
              <a:rPr lang="uk-UA" sz="2800" dirty="0" smtClean="0">
                <a:solidFill>
                  <a:schemeClr val="tx1"/>
                </a:solidFill>
              </a:rPr>
              <a:t>вивчити  чужий досвід, тобто схожих закладів з аналогічною пропозицією послуг</a:t>
            </a:r>
          </a:p>
          <a:p>
            <a:pPr algn="ctr"/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4625100" y="2698616"/>
            <a:ext cx="603137" cy="1440160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4659279" y="4817798"/>
            <a:ext cx="534778" cy="1440160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1680" y="5805264"/>
            <a:ext cx="6696744" cy="1077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     </a:t>
            </a:r>
            <a:r>
              <a:rPr lang="uk-UA" sz="2800" dirty="0" smtClean="0">
                <a:solidFill>
                  <a:schemeClr val="tx1"/>
                </a:solidFill>
              </a:rPr>
              <a:t>- </a:t>
            </a:r>
            <a:r>
              <a:rPr lang="uk-UA" sz="2800" dirty="0">
                <a:solidFill>
                  <a:schemeClr val="tx1"/>
                </a:solidFill>
              </a:rPr>
              <a:t>вдало грамотно провести </a:t>
            </a:r>
            <a:r>
              <a:rPr lang="en-US" sz="2800" dirty="0">
                <a:solidFill>
                  <a:schemeClr val="tx1"/>
                </a:solidFill>
              </a:rPr>
              <a:t>PR</a:t>
            </a:r>
            <a:r>
              <a:rPr lang="uk-UA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8054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>
                <a:effectLst/>
                <a:latin typeface="+mn-lt"/>
                <a:cs typeface="Times New Roman" pitchFamily="18" charset="0"/>
              </a:rPr>
              <a:t>Зважаючи на досвід в сучасному просторі ресторанного бізнесу можна запропонувати наступні </a:t>
            </a:r>
            <a:r>
              <a:rPr lang="uk-UA" sz="2800" b="1" dirty="0" smtClean="0">
                <a:effectLst/>
                <a:latin typeface="+mn-lt"/>
                <a:cs typeface="Times New Roman" pitchFamily="18" charset="0"/>
              </a:rPr>
              <a:t> </a:t>
            </a:r>
            <a:r>
              <a:rPr lang="uk-UA" sz="2800" b="1" dirty="0">
                <a:effectLst/>
                <a:latin typeface="+mn-lt"/>
                <a:cs typeface="Times New Roman" pitchFamily="18" charset="0"/>
              </a:rPr>
              <a:t>послуги: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8352928" cy="5616624"/>
          </a:xfrm>
        </p:spPr>
        <p:txBody>
          <a:bodyPr>
            <a:noAutofit/>
          </a:bodyPr>
          <a:lstStyle/>
          <a:p>
            <a:pPr lvl="0"/>
            <a:r>
              <a:rPr lang="uk-UA" sz="2000" b="1" dirty="0">
                <a:cs typeface="Times New Roman" pitchFamily="18" charset="0"/>
              </a:rPr>
              <a:t>організація та проведення різних заходів, зокрема таких як офіційні прийоми, фуршети і бенкети,</a:t>
            </a:r>
          </a:p>
          <a:p>
            <a:pPr lvl="0"/>
            <a:r>
              <a:rPr lang="uk-UA" sz="2000" b="1" dirty="0">
                <a:cs typeface="Times New Roman" pitchFamily="18" charset="0"/>
              </a:rPr>
              <a:t>забезпечення доступу до мережі Інтернет з бездротовою технологією </a:t>
            </a:r>
            <a:r>
              <a:rPr lang="ru-RU" sz="2000" b="1" dirty="0" err="1">
                <a:cs typeface="Times New Roman" pitchFamily="18" charset="0"/>
              </a:rPr>
              <a:t>Wi</a:t>
            </a:r>
            <a:r>
              <a:rPr lang="uk-UA" sz="2000" b="1" dirty="0">
                <a:cs typeface="Times New Roman" pitchFamily="18" charset="0"/>
              </a:rPr>
              <a:t>-</a:t>
            </a:r>
            <a:r>
              <a:rPr lang="ru-RU" sz="2000" b="1" dirty="0" err="1">
                <a:cs typeface="Times New Roman" pitchFamily="18" charset="0"/>
              </a:rPr>
              <a:t>Fi</a:t>
            </a:r>
            <a:r>
              <a:rPr lang="uk-UA" sz="2000" b="1" dirty="0">
                <a:cs typeface="Times New Roman" pitchFamily="18" charset="0"/>
              </a:rPr>
              <a:t>;</a:t>
            </a:r>
          </a:p>
          <a:p>
            <a:pPr lvl="0"/>
            <a:r>
              <a:rPr lang="uk-UA" sz="2000" b="1" dirty="0">
                <a:cs typeface="Times New Roman" pitchFamily="18" charset="0"/>
              </a:rPr>
              <a:t>надання безкоштовної </a:t>
            </a:r>
            <a:r>
              <a:rPr lang="uk-UA" sz="2000" b="1" dirty="0" err="1">
                <a:cs typeface="Times New Roman" pitchFamily="18" charset="0"/>
              </a:rPr>
              <a:t>паркувальної</a:t>
            </a:r>
            <a:r>
              <a:rPr lang="uk-UA" sz="2000" b="1" dirty="0">
                <a:cs typeface="Times New Roman" pitchFamily="18" charset="0"/>
              </a:rPr>
              <a:t> зони;</a:t>
            </a:r>
          </a:p>
          <a:p>
            <a:pPr lvl="0"/>
            <a:r>
              <a:rPr lang="uk-UA" sz="2000" b="1" dirty="0">
                <a:cs typeface="Times New Roman" pitchFamily="18" charset="0"/>
              </a:rPr>
              <a:t>забезпечення доступу відвідувачів до караоке-зали;</a:t>
            </a:r>
          </a:p>
          <a:p>
            <a:pPr lvl="0"/>
            <a:r>
              <a:rPr lang="uk-UA" sz="2000" b="1" dirty="0">
                <a:cs typeface="Times New Roman" pitchFamily="18" charset="0"/>
              </a:rPr>
              <a:t>надання можливостей для клієнтів скористатись виїзним обслуговуванням</a:t>
            </a:r>
            <a:r>
              <a:rPr lang="uk-UA" sz="2000" b="1" dirty="0" smtClean="0">
                <a:cs typeface="Times New Roman" pitchFamily="18" charset="0"/>
              </a:rPr>
              <a:t>,</a:t>
            </a:r>
            <a:endParaRPr lang="uk-UA" sz="2000" b="1" dirty="0">
              <a:cs typeface="Times New Roman" pitchFamily="18" charset="0"/>
            </a:endParaRPr>
          </a:p>
          <a:p>
            <a:pPr lvl="0"/>
            <a:r>
              <a:rPr lang="uk-UA" sz="2000" b="1" dirty="0">
                <a:cs typeface="Times New Roman" pitchFamily="18" charset="0"/>
              </a:rPr>
              <a:t>організація святкування з послугами відомих артистів різних жанрів, музичних колективів;</a:t>
            </a:r>
          </a:p>
          <a:p>
            <a:pPr lvl="0"/>
            <a:r>
              <a:rPr lang="uk-UA" sz="2000" b="1" dirty="0">
                <a:cs typeface="Times New Roman" pitchFamily="18" charset="0"/>
              </a:rPr>
              <a:t>проведення дитячих свят з використанням дитячого меню, клоунів, улюблені персонажів казок, героїв мультфільмів, фокусників, ілюзіоністів, лялькового театру, шоу мильних бульбашок, рухливих ігор, кулінарних майстер-класів, турнірів із надання дитячого </a:t>
            </a:r>
            <a:r>
              <a:rPr lang="uk-UA" sz="2000" b="1" dirty="0" smtClean="0">
                <a:cs typeface="Times New Roman" pitchFamily="18" charset="0"/>
              </a:rPr>
              <a:t>майданчика</a:t>
            </a:r>
            <a:r>
              <a:rPr lang="uk-UA" sz="2000" b="1" dirty="0" smtClean="0">
                <a:cs typeface="Times New Roman" pitchFamily="18" charset="0"/>
              </a:rPr>
              <a:t>.</a:t>
            </a:r>
            <a:endParaRPr lang="uk-UA" sz="2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9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В</a:t>
            </a:r>
            <a:r>
              <a:rPr lang="uk-UA" b="1" dirty="0" smtClean="0"/>
              <a:t>иди послуг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340768"/>
            <a:ext cx="7890080" cy="5256584"/>
          </a:xfrm>
        </p:spPr>
        <p:txBody>
          <a:bodyPr>
            <a:normAutofit fontScale="55000" lnSpcReduction="20000"/>
          </a:bodyPr>
          <a:lstStyle/>
          <a:p>
            <a:r>
              <a:rPr lang="uk-UA" sz="3800" b="1" i="1" dirty="0" smtClean="0"/>
              <a:t>Акція</a:t>
            </a:r>
            <a:r>
              <a:rPr lang="en-US" sz="3800" b="1" i="1" dirty="0" smtClean="0"/>
              <a:t> «</a:t>
            </a:r>
            <a:r>
              <a:rPr lang="en-US" sz="3800" b="1" i="1" dirty="0" err="1" smtClean="0"/>
              <a:t>Fooding</a:t>
            </a:r>
            <a:r>
              <a:rPr lang="en-US" sz="3800" b="1" i="1" dirty="0" smtClean="0"/>
              <a:t>»</a:t>
            </a:r>
            <a:r>
              <a:rPr lang="en-US" sz="3800" b="1" dirty="0" smtClean="0"/>
              <a:t> </a:t>
            </a:r>
            <a:r>
              <a:rPr lang="en-US" sz="3800" dirty="0" smtClean="0"/>
              <a:t>(</a:t>
            </a:r>
            <a:r>
              <a:rPr lang="uk-UA" sz="3800" dirty="0" err="1" smtClean="0"/>
              <a:t>англ</a:t>
            </a:r>
            <a:r>
              <a:rPr lang="en-US" sz="3800" dirty="0" smtClean="0"/>
              <a:t>. Food, feeling – </a:t>
            </a:r>
            <a:r>
              <a:rPr lang="uk-UA" sz="3800" dirty="0" smtClean="0"/>
              <a:t>відчуй</a:t>
            </a:r>
            <a:r>
              <a:rPr lang="en-US" sz="3800" dirty="0" smtClean="0"/>
              <a:t>, </a:t>
            </a:r>
            <a:r>
              <a:rPr lang="uk-UA" sz="3800" dirty="0" smtClean="0"/>
              <a:t>що їси</a:t>
            </a:r>
            <a:r>
              <a:rPr lang="en-US" sz="3800" dirty="0" smtClean="0"/>
              <a:t>). </a:t>
            </a:r>
            <a:r>
              <a:rPr lang="uk-UA" sz="3800" dirty="0" smtClean="0"/>
              <a:t>Дана акція спрямована на розкриття актуальних кулінарних тенденцій широким масам</a:t>
            </a:r>
            <a:r>
              <a:rPr lang="en-US" sz="3800" dirty="0" smtClean="0"/>
              <a:t> («</a:t>
            </a:r>
            <a:r>
              <a:rPr lang="uk-UA" sz="3800" dirty="0" smtClean="0"/>
              <a:t>всьому світу</a:t>
            </a:r>
            <a:r>
              <a:rPr lang="en-US" sz="3800" dirty="0" smtClean="0"/>
              <a:t>»): </a:t>
            </a:r>
            <a:r>
              <a:rPr lang="uk-UA" sz="3800" dirty="0" smtClean="0"/>
              <a:t>приготування їжі відомими шеф</a:t>
            </a:r>
            <a:r>
              <a:rPr lang="en-US" sz="3800" dirty="0" smtClean="0"/>
              <a:t>-</a:t>
            </a:r>
            <a:r>
              <a:rPr lang="uk-UA" sz="3800" dirty="0" smtClean="0"/>
              <a:t>кухарями</a:t>
            </a:r>
            <a:r>
              <a:rPr lang="en-US" sz="3800" dirty="0" smtClean="0"/>
              <a:t> «</a:t>
            </a:r>
            <a:r>
              <a:rPr lang="uk-UA" sz="3800" dirty="0" smtClean="0"/>
              <a:t>на відкритих площадках</a:t>
            </a:r>
            <a:r>
              <a:rPr lang="en-US" sz="3800" dirty="0" smtClean="0"/>
              <a:t>» </a:t>
            </a:r>
            <a:r>
              <a:rPr lang="uk-UA" sz="3800" dirty="0" smtClean="0"/>
              <a:t>для необмеженої кількості людей</a:t>
            </a:r>
            <a:r>
              <a:rPr lang="en-US" sz="3800" dirty="0" smtClean="0"/>
              <a:t>.</a:t>
            </a:r>
            <a:endParaRPr lang="uk-UA" sz="3800" dirty="0" smtClean="0"/>
          </a:p>
          <a:p>
            <a:r>
              <a:rPr lang="uk-UA" sz="3800" b="1" dirty="0" smtClean="0"/>
              <a:t>«Вечірки-новинки». </a:t>
            </a:r>
            <a:r>
              <a:rPr lang="uk-UA" sz="3800" dirty="0" smtClean="0"/>
              <a:t>З урахуванням все зростаючої конкуренції ресторанний бізнес</a:t>
            </a:r>
            <a:r>
              <a:rPr lang="uk-UA" sz="3800" b="1" dirty="0" smtClean="0"/>
              <a:t> </a:t>
            </a:r>
            <a:r>
              <a:rPr lang="uk-UA" sz="3800" dirty="0" smtClean="0"/>
              <a:t>зацікавлений у проведенні різних рекламних та PR-акцій</a:t>
            </a:r>
            <a:r>
              <a:rPr lang="uk-UA" sz="3800" dirty="0" smtClean="0"/>
              <a:t>.</a:t>
            </a:r>
            <a:r>
              <a:rPr lang="uk-UA" sz="3800" b="1" i="1" dirty="0" smtClean="0"/>
              <a:t> </a:t>
            </a:r>
            <a:endParaRPr lang="uk-UA" sz="3800" b="1" i="1" dirty="0" smtClean="0"/>
          </a:p>
          <a:p>
            <a:r>
              <a:rPr lang="uk-UA" sz="3800" b="1" i="1" dirty="0" smtClean="0"/>
              <a:t>Недільний </a:t>
            </a:r>
            <a:r>
              <a:rPr lang="uk-UA" sz="3800" b="1" i="1" dirty="0" err="1" smtClean="0"/>
              <a:t>бранч</a:t>
            </a:r>
            <a:r>
              <a:rPr lang="uk-UA" sz="3800" b="1" dirty="0" smtClean="0"/>
              <a:t>. </a:t>
            </a:r>
            <a:r>
              <a:rPr lang="uk-UA" sz="3800" dirty="0" smtClean="0"/>
              <a:t>Ресторани в суботні, недільні та святкові дні організують обслуговування гостей за допомогою обідів, на які приходять родинами, із друзями</a:t>
            </a:r>
            <a:r>
              <a:rPr lang="uk-UA" sz="3800" dirty="0" smtClean="0"/>
              <a:t>.</a:t>
            </a:r>
            <a:r>
              <a:rPr lang="uk-UA" sz="3800" b="1" i="1" dirty="0" smtClean="0"/>
              <a:t> </a:t>
            </a:r>
            <a:r>
              <a:rPr lang="uk-UA" sz="3800" b="1" i="1" dirty="0" smtClean="0"/>
              <a:t>H</a:t>
            </a:r>
          </a:p>
          <a:p>
            <a:r>
              <a:rPr lang="uk-UA" sz="3800" b="1" i="1" dirty="0" err="1" smtClean="0"/>
              <a:t>appy</a:t>
            </a:r>
            <a:r>
              <a:rPr lang="uk-UA" sz="3800" b="1" i="1" dirty="0" smtClean="0"/>
              <a:t> </a:t>
            </a:r>
            <a:r>
              <a:rPr lang="uk-UA" sz="3800" b="1" i="1" dirty="0" err="1" smtClean="0"/>
              <a:t>hour</a:t>
            </a:r>
            <a:r>
              <a:rPr lang="uk-UA" sz="3800" b="1" i="1" dirty="0" smtClean="0"/>
              <a:t> (щаслива година) </a:t>
            </a:r>
            <a:r>
              <a:rPr lang="uk-UA" sz="3800" dirty="0" smtClean="0"/>
              <a:t>– це вид обслуговування, який організовується в ресторані по п’ятницях із 17 до 19 години за меню «а ля карт» зі знижкою на напої до 50%.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Популярні види послуг в ресторані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82168" cy="525658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uk-UA" sz="4800" dirty="0" smtClean="0"/>
          </a:p>
          <a:p>
            <a:pPr lvl="0"/>
            <a:r>
              <a:rPr lang="uk-UA" sz="5600" b="1" dirty="0" smtClean="0"/>
              <a:t>сигар-сервіс, сигарний </a:t>
            </a:r>
            <a:r>
              <a:rPr lang="uk-UA" sz="5600" b="1" dirty="0" err="1" smtClean="0"/>
              <a:t>кейтеринг</a:t>
            </a:r>
            <a:r>
              <a:rPr lang="uk-UA" sz="5600" b="1" dirty="0" smtClean="0"/>
              <a:t>;</a:t>
            </a:r>
          </a:p>
          <a:p>
            <a:pPr lvl="0"/>
            <a:r>
              <a:rPr lang="uk-UA" sz="5600" b="1" dirty="0" smtClean="0"/>
              <a:t>п</a:t>
            </a:r>
            <a:r>
              <a:rPr lang="ru-RU" sz="5600" b="1" dirty="0" err="1" smtClean="0"/>
              <a:t>ослуги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кальянопаління</a:t>
            </a:r>
            <a:r>
              <a:rPr lang="uk-UA" sz="5600" b="1" dirty="0" smtClean="0"/>
              <a:t>;</a:t>
            </a:r>
          </a:p>
          <a:p>
            <a:pPr lvl="0"/>
            <a:r>
              <a:rPr lang="ru-RU" sz="5600" b="1" dirty="0" smtClean="0"/>
              <a:t>коктейль-бар </a:t>
            </a:r>
            <a:r>
              <a:rPr lang="ru-RU" sz="5600" b="1" dirty="0" err="1" smtClean="0"/>
              <a:t>з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феєричним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представленням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коктейлів</a:t>
            </a:r>
            <a:r>
              <a:rPr lang="ru-RU" sz="5600" b="1" dirty="0" smtClean="0"/>
              <a:t> (фристайл</a:t>
            </a:r>
            <a:r>
              <a:rPr lang="ru-RU" sz="5600" b="1" dirty="0" smtClean="0"/>
              <a:t>);</a:t>
            </a:r>
            <a:endParaRPr lang="uk-UA" sz="5600" b="1" dirty="0" smtClean="0"/>
          </a:p>
          <a:p>
            <a:pPr lvl="0"/>
            <a:r>
              <a:rPr lang="ru-RU" sz="5600" b="1" dirty="0" err="1" smtClean="0"/>
              <a:t>презентація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шоу-програм</a:t>
            </a:r>
            <a:r>
              <a:rPr lang="ru-RU" sz="5600" b="1" dirty="0" smtClean="0"/>
              <a:t> – </a:t>
            </a:r>
            <a:r>
              <a:rPr lang="ru-RU" sz="5600" b="1" dirty="0" err="1" smtClean="0"/>
              <a:t>альбомів</a:t>
            </a:r>
            <a:r>
              <a:rPr lang="ru-RU" sz="5600" b="1" dirty="0" smtClean="0"/>
              <a:t>, </a:t>
            </a:r>
            <a:r>
              <a:rPr lang="ru-RU" sz="5600" b="1" dirty="0" err="1" smtClean="0"/>
              <a:t>відео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кліпів</a:t>
            </a:r>
            <a:r>
              <a:rPr lang="ru-RU" sz="5600" b="1" dirty="0" smtClean="0"/>
              <a:t>, </a:t>
            </a:r>
            <a:r>
              <a:rPr lang="ru-RU" sz="5600" b="1" dirty="0" err="1" smtClean="0"/>
              <a:t>творчі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вечори</a:t>
            </a:r>
            <a:r>
              <a:rPr lang="ru-RU" sz="5600" b="1" dirty="0" smtClean="0"/>
              <a:t>, </a:t>
            </a:r>
            <a:r>
              <a:rPr lang="ru-RU" sz="5600" b="1" dirty="0" err="1" smtClean="0"/>
              <a:t>присвячені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виходу</a:t>
            </a:r>
            <a:r>
              <a:rPr lang="ru-RU" sz="5600" b="1" dirty="0" smtClean="0"/>
              <a:t> нового </a:t>
            </a:r>
            <a:r>
              <a:rPr lang="ru-RU" sz="5600" b="1" dirty="0" err="1" smtClean="0"/>
              <a:t>фільму</a:t>
            </a:r>
            <a:r>
              <a:rPr lang="ru-RU" sz="5600" b="1" dirty="0" smtClean="0"/>
              <a:t>, </a:t>
            </a:r>
            <a:r>
              <a:rPr lang="ru-RU" sz="5600" b="1" dirty="0" err="1" smtClean="0"/>
              <a:t>ювілеї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відомого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актора</a:t>
            </a:r>
            <a:r>
              <a:rPr lang="ru-RU" sz="5600" b="1" dirty="0" smtClean="0"/>
              <a:t>, показ </a:t>
            </a:r>
            <a:r>
              <a:rPr lang="ru-RU" sz="5600" b="1" dirty="0" err="1" smtClean="0"/>
              <a:t>колекції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одягу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відомого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кутюр’є</a:t>
            </a:r>
            <a:r>
              <a:rPr lang="ru-RU" sz="5600" b="1" dirty="0" smtClean="0"/>
              <a:t>;</a:t>
            </a:r>
            <a:endParaRPr lang="uk-UA" sz="5600" b="1" dirty="0" smtClean="0"/>
          </a:p>
          <a:p>
            <a:pPr lvl="0"/>
            <a:r>
              <a:rPr lang="ru-RU" sz="5600" b="1" dirty="0" err="1" smtClean="0"/>
              <a:t>виступ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відомого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діджея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з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власною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програмою</a:t>
            </a:r>
            <a:r>
              <a:rPr lang="ru-RU" sz="5600" b="1" dirty="0" smtClean="0"/>
              <a:t>;</a:t>
            </a:r>
            <a:endParaRPr lang="uk-UA" sz="5600" b="1" dirty="0" smtClean="0"/>
          </a:p>
          <a:p>
            <a:pPr lvl="0"/>
            <a:r>
              <a:rPr lang="uk-UA" sz="5600" b="1" dirty="0" smtClean="0"/>
              <a:t>виступи акторів перед аудиторією;</a:t>
            </a:r>
          </a:p>
          <a:p>
            <a:pPr lvl="0"/>
            <a:r>
              <a:rPr lang="uk-UA" sz="5600" b="1" dirty="0" smtClean="0"/>
              <a:t>виступи акторів розмовного жанру, сатириків, пародистів, гумористів;</a:t>
            </a:r>
          </a:p>
          <a:p>
            <a:pPr lvl="0"/>
            <a:r>
              <a:rPr lang="uk-UA" sz="5600" b="1" dirty="0" smtClean="0"/>
              <a:t>виступи «зірок першої величини», які надають можливість гостям побачити їх;</a:t>
            </a:r>
          </a:p>
          <a:p>
            <a:pPr lvl="0"/>
            <a:r>
              <a:rPr lang="uk-UA" sz="5600" b="1" dirty="0" smtClean="0"/>
              <a:t>виступи шоу-балету</a:t>
            </a:r>
            <a:r>
              <a:rPr lang="uk-UA" sz="5600" b="1" dirty="0" smtClean="0"/>
              <a:t>;</a:t>
            </a:r>
            <a:endParaRPr lang="uk-UA" sz="5600" b="1" dirty="0" smtClean="0"/>
          </a:p>
          <a:p>
            <a:pPr lvl="0"/>
            <a:r>
              <a:rPr lang="uk-UA" sz="5600" b="1" dirty="0" smtClean="0"/>
              <a:t> організацію святкування з послугами відомих артистів різних жанрів,  </a:t>
            </a:r>
          </a:p>
          <a:p>
            <a:pPr lvl="0"/>
            <a:r>
              <a:rPr lang="uk-UA" sz="5600" b="1" dirty="0" smtClean="0"/>
              <a:t>проведення дитячих свят з використанням дитячого меню, клоунів, улюблених персонажів казок, героїв мультфільмів, фокусників, ілюзіоністів, лялькового театру, шоу мильних бульбашок, рухливих ігор;</a:t>
            </a:r>
          </a:p>
          <a:p>
            <a:pPr lvl="0"/>
            <a:r>
              <a:rPr lang="uk-UA" sz="5600" b="1" dirty="0" smtClean="0"/>
              <a:t>кулінарних майстер-класів, турнірів із караоке;</a:t>
            </a:r>
          </a:p>
          <a:p>
            <a:pPr lvl="0"/>
            <a:r>
              <a:rPr lang="uk-UA" sz="5600" b="1" dirty="0" smtClean="0"/>
              <a:t>надання дитячого майданчика;</a:t>
            </a:r>
          </a:p>
          <a:p>
            <a:pPr lvl="0"/>
            <a:r>
              <a:rPr lang="uk-UA" sz="5600" b="1" dirty="0" smtClean="0"/>
              <a:t>надання </a:t>
            </a:r>
            <a:r>
              <a:rPr lang="ru-RU" sz="5600" b="1" dirty="0" smtClean="0"/>
              <a:t>VIP</a:t>
            </a:r>
            <a:r>
              <a:rPr lang="uk-UA" sz="5600" b="1" dirty="0" err="1" smtClean="0"/>
              <a:t>-будиночків</a:t>
            </a:r>
            <a:r>
              <a:rPr lang="uk-UA" sz="5600" b="1" dirty="0" smtClean="0"/>
              <a:t>;</a:t>
            </a:r>
          </a:p>
          <a:p>
            <a:pPr lvl="0"/>
            <a:r>
              <a:rPr lang="uk-UA" sz="5600" b="1" dirty="0" smtClean="0"/>
              <a:t>забезпечення та організація активного відпочинку – катання на </a:t>
            </a:r>
            <a:r>
              <a:rPr lang="uk-UA" sz="5600" b="1" dirty="0" err="1" smtClean="0"/>
              <a:t>квадроциклах</a:t>
            </a:r>
            <a:r>
              <a:rPr lang="uk-UA" sz="5600" b="1" dirty="0" smtClean="0"/>
              <a:t>, велосипедах, лижах, тощо;</a:t>
            </a:r>
          </a:p>
          <a:p>
            <a:pPr lvl="0"/>
            <a:r>
              <a:rPr lang="uk-UA" sz="5600" b="1" dirty="0" smtClean="0"/>
              <a:t>організацію риболовлі, полювання, збирання грибів та ягід</a:t>
            </a:r>
            <a:r>
              <a:rPr lang="uk-UA" sz="5600" b="1" dirty="0" smtClean="0"/>
              <a:t>;</a:t>
            </a:r>
            <a:endParaRPr lang="uk-UA" sz="5600" b="1" dirty="0" smtClean="0"/>
          </a:p>
          <a:p>
            <a:pPr lvl="0"/>
            <a:r>
              <a:rPr lang="uk-UA" sz="5600" b="1" dirty="0" smtClean="0"/>
              <a:t>організація змагань в клубі у вигляді шоу, наприклад з боулінгу, більярду.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</a:t>
            </a:r>
            <a:r>
              <a:rPr lang="uk-UA" dirty="0" smtClean="0"/>
              <a:t>ослуги </a:t>
            </a:r>
            <a:r>
              <a:rPr lang="uk-UA" dirty="0" smtClean="0"/>
              <a:t>діючого ресторану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268760"/>
            <a:ext cx="8106104" cy="5184576"/>
          </a:xfrm>
        </p:spPr>
        <p:txBody>
          <a:bodyPr>
            <a:normAutofit fontScale="25000" lnSpcReduction="20000"/>
          </a:bodyPr>
          <a:lstStyle/>
          <a:p>
            <a:r>
              <a:rPr lang="uk-UA" sz="5600" b="1" dirty="0" smtClean="0"/>
              <a:t>безкоштовна автостоянка, яка охороняється;</a:t>
            </a:r>
          </a:p>
          <a:p>
            <a:r>
              <a:rPr lang="uk-UA" sz="5600" b="1" dirty="0" smtClean="0"/>
              <a:t>- дисконтна система знижок;</a:t>
            </a:r>
          </a:p>
          <a:p>
            <a:r>
              <a:rPr lang="uk-UA" sz="5600" b="1" dirty="0" smtClean="0"/>
              <a:t>- виїзна шлюбна церемонія;</a:t>
            </a:r>
          </a:p>
          <a:p>
            <a:r>
              <a:rPr lang="uk-UA" sz="5600" b="1" dirty="0" smtClean="0"/>
              <a:t>- оренда автомобілів і лімузинів;</a:t>
            </a:r>
          </a:p>
          <a:p>
            <a:r>
              <a:rPr lang="uk-UA" sz="5600" b="1" dirty="0" smtClean="0"/>
              <a:t>- весільний арка;</a:t>
            </a:r>
          </a:p>
          <a:p>
            <a:r>
              <a:rPr lang="uk-UA" sz="5600" b="1" dirty="0" smtClean="0"/>
              <a:t>- весільні короваї, торти, випічка;</a:t>
            </a:r>
          </a:p>
          <a:p>
            <a:r>
              <a:rPr lang="uk-UA" sz="5600" b="1" dirty="0" smtClean="0"/>
              <a:t>- святкове прикрашання квітами, повітряними кульками та феєрверк;</a:t>
            </a:r>
          </a:p>
          <a:p>
            <a:r>
              <a:rPr lang="uk-UA" sz="5600" b="1" dirty="0" smtClean="0"/>
              <a:t>- музичний супровід свята (</a:t>
            </a:r>
            <a:r>
              <a:rPr lang="en-US" sz="5600" b="1" dirty="0" smtClean="0"/>
              <a:t>DJ, </a:t>
            </a:r>
            <a:r>
              <a:rPr lang="uk-UA" sz="5600" b="1" dirty="0" smtClean="0"/>
              <a:t>тамада, шоу-програми);</a:t>
            </a:r>
          </a:p>
          <a:p>
            <a:r>
              <a:rPr lang="uk-UA" sz="5600" b="1" dirty="0" smtClean="0"/>
              <a:t>- </a:t>
            </a:r>
            <a:r>
              <a:rPr lang="uk-UA" sz="5600" b="1" dirty="0" err="1" smtClean="0"/>
              <a:t>фото-</a:t>
            </a:r>
            <a:r>
              <a:rPr lang="uk-UA" sz="5600" b="1" dirty="0" smtClean="0"/>
              <a:t> та </a:t>
            </a:r>
            <a:r>
              <a:rPr lang="uk-UA" sz="5600" b="1" dirty="0" err="1" smtClean="0"/>
              <a:t>відеозйомка</a:t>
            </a:r>
            <a:endParaRPr lang="uk-UA" sz="5600" b="1" dirty="0" smtClean="0"/>
          </a:p>
          <a:p>
            <a:r>
              <a:rPr lang="uk-UA" sz="5600" b="1" dirty="0" smtClean="0"/>
              <a:t>- виїзне обслуговування урочистостей на території замовника;</a:t>
            </a:r>
          </a:p>
          <a:p>
            <a:r>
              <a:rPr lang="uk-UA" sz="5600" b="1" dirty="0" smtClean="0"/>
              <a:t>- оренда залів для проведення презентацій, зібрань;</a:t>
            </a:r>
          </a:p>
          <a:p>
            <a:r>
              <a:rPr lang="uk-UA" sz="5600" b="1" dirty="0" smtClean="0"/>
              <a:t>- надання споживачам телефонного зв'язку в ресторані виконує офіціант безкоштовно;</a:t>
            </a:r>
          </a:p>
          <a:p>
            <a:r>
              <a:rPr lang="uk-UA" sz="5600" b="1" dirty="0" smtClean="0"/>
              <a:t>- гарантоване збереження особистих речей (верхнього одягу), сумок та коштовностей споживача передбачено у гардеробі, за збереженість речей несе відповідальність гардеробник (безкоштовно);</a:t>
            </a:r>
          </a:p>
          <a:p>
            <a:r>
              <a:rPr lang="uk-UA" sz="5600" b="1" dirty="0" smtClean="0"/>
              <a:t>- виклик таксі за замовленням споживача в ресторані виконує офіціант безкоштовно;</a:t>
            </a:r>
          </a:p>
          <a:p>
            <a:r>
              <a:rPr lang="uk-UA" sz="5600" b="1" dirty="0" smtClean="0"/>
              <a:t>- розвіз відпочиваючих додому на транспорті ресторану або відвідувачів за окрему плату;</a:t>
            </a:r>
          </a:p>
          <a:p>
            <a:r>
              <a:rPr lang="uk-UA" sz="5600" b="1" dirty="0" smtClean="0"/>
              <a:t>- на території ресторану є банкомат, розрахунок в ресторані готівковий і безготівковий;</a:t>
            </a:r>
          </a:p>
          <a:p>
            <a:r>
              <a:rPr lang="uk-UA" sz="5600" b="1" dirty="0" smtClean="0"/>
              <a:t>- надання детальної інформації про ресторан і його послуги на сайті ресторану в </a:t>
            </a:r>
            <a:r>
              <a:rPr lang="en-US" sz="5600" b="1" dirty="0" smtClean="0"/>
              <a:t>Internet</a:t>
            </a:r>
            <a:endParaRPr lang="en-US" sz="5600" b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 descr="D:\Ресторанне 20-21\ГОТ-РЕСТОРАН\ВИРОБНИЦТВО\Слайди презентацій виробництво\Послуги\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2"/>
            <a:ext cx="9145057" cy="6858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912768" cy="1406261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ж таке послуга? </a:t>
            </a:r>
            <a:b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786112" cy="5069242"/>
          </a:xfrm>
        </p:spPr>
        <p:txBody>
          <a:bodyPr/>
          <a:lstStyle/>
          <a:p>
            <a:pPr marL="82296" indent="0"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     Послуга</a:t>
            </a:r>
            <a:r>
              <a:rPr lang="uk-UA" dirty="0" smtClean="0"/>
              <a:t> – це </a:t>
            </a:r>
            <a:r>
              <a:rPr lang="uk-UA" dirty="0"/>
              <a:t>процес, діяльність щодо задоволення певної потреби</a:t>
            </a:r>
            <a:r>
              <a:rPr lang="uk-UA" dirty="0" smtClean="0"/>
              <a:t>.</a:t>
            </a:r>
            <a:endParaRPr lang="uk-UA" dirty="0"/>
          </a:p>
          <a:p>
            <a:pPr marL="82296" indent="0"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     Концепція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послуги </a:t>
            </a:r>
            <a:r>
              <a:rPr lang="uk-UA" dirty="0"/>
              <a:t>– це сукупність переваг, матеріальних і нематеріальних, явних та неявних, які отримує споживач у процесі та результаті споживання послуги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1128"/>
            <a:ext cx="2781300" cy="1638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97152"/>
            <a:ext cx="1563166" cy="15631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509120"/>
            <a:ext cx="1770682" cy="1762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1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s\Різні фото\скачанные файлы (3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382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492896"/>
            <a:ext cx="7426072" cy="396044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uk-UA" dirty="0" smtClean="0"/>
              <a:t>  Вважається</a:t>
            </a:r>
            <a:r>
              <a:rPr lang="uk-UA" dirty="0"/>
              <a:t>, що люди обирають заклад, який надає повний спектр послуг, які їх цікавлять. </a:t>
            </a:r>
          </a:p>
          <a:p>
            <a:pPr marL="82296" indent="0">
              <a:buNone/>
            </a:pPr>
            <a:r>
              <a:rPr lang="uk-UA" dirty="0" smtClean="0"/>
              <a:t>   Але </a:t>
            </a:r>
            <a:r>
              <a:rPr lang="uk-UA" dirty="0"/>
              <a:t>всі існуючі ідеї додаткових послуг мають відповідати єдиній концепції.</a:t>
            </a:r>
          </a:p>
          <a:p>
            <a:pPr marL="82296" indent="0">
              <a:buNone/>
            </a:pPr>
            <a:r>
              <a:rPr lang="uk-UA" dirty="0" smtClean="0"/>
              <a:t>  Водити </a:t>
            </a:r>
            <a:r>
              <a:rPr lang="uk-UA" dirty="0"/>
              <a:t>додаткові послуги за принципом «чим більше тим краще» в корені помилково.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260648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Коло 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можливостей послуг досить широке. Це безплатні додаткові 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послуги, які не відволікають обслуговуючий персонал від своїх функцій, а також грандіозні послуги  для VIP-персон</a:t>
            </a:r>
            <a:r>
              <a:rPr lang="uk-UA" sz="2400" i="1" dirty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.</a:t>
            </a:r>
            <a:endParaRPr lang="uk-UA" sz="2400" dirty="0">
              <a:solidFill>
                <a:schemeClr val="bg2">
                  <a:lumMod val="2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11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D:\Ресторанне 20-21\ГОТ-РЕСТОРАН\ВИРОБНИЦТВО\Слайди презентацій виробництво\Послуги\3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8887969" cy="6672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uk-UA" b="1" dirty="0" smtClean="0"/>
              <a:t>Послуги харчування 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7818072" cy="3024336"/>
          </a:xfrm>
        </p:spPr>
        <p:txBody>
          <a:bodyPr/>
          <a:lstStyle/>
          <a:p>
            <a:r>
              <a:rPr lang="uk-UA" i="1" dirty="0" smtClean="0"/>
              <a:t>це </a:t>
            </a:r>
            <a:r>
              <a:rPr lang="uk-UA" i="1" dirty="0" smtClean="0"/>
              <a:t>послуги з виготовлення кулінарної продукції, її реалізації та організації споживання відповідно до типу і класу закладу: ресторан, бар, кафе, закусочна, їдальня тощо.</a:t>
            </a:r>
            <a:endParaRPr lang="uk-UA" i="1" dirty="0"/>
          </a:p>
        </p:txBody>
      </p:sp>
      <p:pic>
        <p:nvPicPr>
          <p:cNvPr id="1026" name="Picture 2" descr="C:\Users\user\Downloads\phpyn7zNU_lekciya-OP.01-oficiant_html_97067ec9dd38d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56992"/>
            <a:ext cx="3765798" cy="2824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user\Downloads\bar-diktatura-estetika-vino-i-kuhnya-dictatura-estetica-wine-kitchen-na-gogolevskom-bulvare_e12bd_full-271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347999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54176" cy="177281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</a:rPr>
              <a:t>Послуги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з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виготовлення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кулінарної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продукції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і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кондитерських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виробів</a:t>
            </a:r>
            <a:r>
              <a:rPr lang="ru-RU" sz="3200" b="1" dirty="0" smtClean="0">
                <a:solidFill>
                  <a:srgbClr val="C00000"/>
                </a:solidFill>
              </a:rPr>
              <a:t> у закладах ресторанного </a:t>
            </a:r>
            <a:r>
              <a:rPr lang="ru-RU" sz="3200" b="1" dirty="0" err="1" smtClean="0">
                <a:solidFill>
                  <a:srgbClr val="C00000"/>
                </a:solidFill>
              </a:rPr>
              <a:t>господарства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включають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52215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кулінарної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та </a:t>
            </a:r>
            <a:r>
              <a:rPr lang="ru-RU" dirty="0" err="1" smtClean="0"/>
              <a:t>кондитерських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на </a:t>
            </a:r>
            <a:r>
              <a:rPr lang="ru-RU" dirty="0" err="1" smtClean="0"/>
              <a:t>замовлення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в складному </a:t>
            </a:r>
            <a:r>
              <a:rPr lang="ru-RU" dirty="0" err="1" smtClean="0"/>
              <a:t>виконанні</a:t>
            </a:r>
            <a:r>
              <a:rPr lang="ru-RU" dirty="0" smtClean="0"/>
              <a:t> 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додатковим</a:t>
            </a:r>
            <a:r>
              <a:rPr lang="ru-RU" dirty="0" smtClean="0"/>
              <a:t> </a:t>
            </a:r>
            <a:r>
              <a:rPr lang="ru-RU" dirty="0" err="1" smtClean="0"/>
              <a:t>оформленням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1" i="1" dirty="0" err="1" smtClean="0"/>
              <a:t>виготовлення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страв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із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сировини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замовника</a:t>
            </a:r>
            <a:r>
              <a:rPr lang="ru-RU" b="1" i="1" dirty="0" smtClean="0"/>
              <a:t>;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послуги</a:t>
            </a:r>
            <a:r>
              <a:rPr lang="ru-RU" dirty="0" smtClean="0"/>
              <a:t> кухаря, кондитера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страв</a:t>
            </a:r>
            <a:r>
              <a:rPr lang="ru-RU" dirty="0" smtClean="0"/>
              <a:t>, </a:t>
            </a:r>
            <a:r>
              <a:rPr lang="ru-RU" dirty="0" err="1" smtClean="0"/>
              <a:t>кулінарних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кондитерських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удома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D:\Ресторанне 20-21\ГОТ-РЕСТОРАН\ВИРОБНИЦТВО\Слайди презентацій виробництво\Послуги\3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D:\Ресторанне 20-21\ГОТ-РЕСТОРАН\ВИРОБНИЦТВО\Слайди презентацій виробництво\Послуги\3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</TotalTime>
  <Words>1012</Words>
  <Application>Microsoft Office PowerPoint</Application>
  <PresentationFormat>Экран (4:3)</PresentationFormat>
  <Paragraphs>89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Тема.  Послуги закладів ресторанного господарства</vt:lpstr>
      <vt:lpstr>1.Класифікація та характеристика послуг закладів харчування </vt:lpstr>
      <vt:lpstr>Що ж таке послуга?  </vt:lpstr>
      <vt:lpstr>Слайд 4</vt:lpstr>
      <vt:lpstr>Слайд 5</vt:lpstr>
      <vt:lpstr>Послуги харчування </vt:lpstr>
      <vt:lpstr>Послуги з виготовлення кулінарної продукції і кондитерських виробів у закладах ресторанного господарства включають</vt:lpstr>
      <vt:lpstr>Слайд 8</vt:lpstr>
      <vt:lpstr>Слайд 9</vt:lpstr>
      <vt:lpstr>Слайд 10</vt:lpstr>
      <vt:lpstr>Організація музичного обслуговування </vt:lpstr>
      <vt:lpstr>Слайд 12</vt:lpstr>
      <vt:lpstr>Слайд 13</vt:lpstr>
      <vt:lpstr>Слайд 14</vt:lpstr>
      <vt:lpstr>Слайд 15</vt:lpstr>
      <vt:lpstr>Слайд 16</vt:lpstr>
      <vt:lpstr>Естетичність послуг</vt:lpstr>
      <vt:lpstr>Слайд 18</vt:lpstr>
      <vt:lpstr>Слайд 19</vt:lpstr>
      <vt:lpstr>Слайд 20</vt:lpstr>
      <vt:lpstr>Зважаючи на досвід в сучасному просторі ресторанного бізнесу можна запропонувати наступні  послуги:</vt:lpstr>
      <vt:lpstr>Види послуг</vt:lpstr>
      <vt:lpstr>Популярні види послуг в ресторані</vt:lpstr>
      <vt:lpstr>Послуги діючого ресторану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2022-02-08T09:32:05Z</dcterms:created>
  <dcterms:modified xsi:type="dcterms:W3CDTF">2022-02-08T23:49:58Z</dcterms:modified>
</cp:coreProperties>
</file>