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460" r:id="rId2"/>
    <p:sldId id="436" r:id="rId3"/>
    <p:sldId id="491" r:id="rId4"/>
    <p:sldId id="492" r:id="rId5"/>
    <p:sldId id="493" r:id="rId6"/>
    <p:sldId id="494" r:id="rId7"/>
    <p:sldId id="495" r:id="rId8"/>
    <p:sldId id="496" r:id="rId9"/>
    <p:sldId id="497" r:id="rId10"/>
    <p:sldId id="498" r:id="rId11"/>
    <p:sldId id="499" r:id="rId12"/>
    <p:sldId id="500" r:id="rId13"/>
    <p:sldId id="501" r:id="rId14"/>
    <p:sldId id="502" r:id="rId15"/>
    <p:sldId id="503" r:id="rId16"/>
    <p:sldId id="504" r:id="rId17"/>
    <p:sldId id="505" r:id="rId18"/>
    <p:sldId id="509" r:id="rId19"/>
    <p:sldId id="522" r:id="rId20"/>
    <p:sldId id="513" r:id="rId21"/>
    <p:sldId id="514" r:id="rId22"/>
    <p:sldId id="508" r:id="rId23"/>
    <p:sldId id="510" r:id="rId24"/>
    <p:sldId id="511" r:id="rId25"/>
    <p:sldId id="512" r:id="rId26"/>
    <p:sldId id="515" r:id="rId27"/>
    <p:sldId id="527" r:id="rId28"/>
  </p:sldIdLst>
  <p:sldSz cx="14400213" cy="8099425"/>
  <p:notesSz cx="6858000" cy="9144000"/>
  <p:defaultTextStyle>
    <a:defPPr>
      <a:defRPr lang="nl-NL"/>
    </a:defPPr>
    <a:lvl1pPr marL="0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1pPr>
    <a:lvl2pPr marL="539863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2pPr>
    <a:lvl3pPr marL="1079727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3pPr>
    <a:lvl4pPr marL="1619592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4pPr>
    <a:lvl5pPr marL="2159456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5pPr>
    <a:lvl6pPr marL="2699320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6pPr>
    <a:lvl7pPr marL="3239183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7pPr>
    <a:lvl8pPr marL="3779046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8pPr>
    <a:lvl9pPr marL="4318911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C992B"/>
    <a:srgbClr val="FF9E00"/>
    <a:srgbClr val="719F2D"/>
    <a:srgbClr val="79AA30"/>
    <a:srgbClr val="8CC739"/>
    <a:srgbClr val="F44236"/>
    <a:srgbClr val="077568"/>
    <a:srgbClr val="019587"/>
    <a:srgbClr val="CE0000"/>
    <a:srgbClr val="C631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ітлий стиль 3 –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із теми 1 –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27F97BB-C833-4FB7-BDE5-3F7075034690}" styleName="Стиль із теми 2 –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із теми 2 –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із теми 2 –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із теми 2 –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із теми 1 –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4" autoAdjust="0"/>
    <p:restoredTop sz="94660"/>
  </p:normalViewPr>
  <p:slideViewPr>
    <p:cSldViewPr snapToGrid="0">
      <p:cViewPr>
        <p:scale>
          <a:sx n="40" d="100"/>
          <a:sy n="40" d="100"/>
        </p:scale>
        <p:origin x="-1764" y="-624"/>
      </p:cViewPr>
      <p:guideLst>
        <p:guide orient="horz" pos="2551"/>
        <p:guide pos="45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9F47D-97CC-44E4-A185-7F6298C878C2}" type="datetimeFigureOut">
              <a:rPr lang="uk-UA" smtClean="0"/>
              <a:pPr/>
              <a:t>08.09.2021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9399A-B587-42BB-B4A2-B5768FCE6146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35054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027" y="1325531"/>
            <a:ext cx="10800160" cy="2819800"/>
          </a:xfrm>
        </p:spPr>
        <p:txBody>
          <a:bodyPr anchor="b"/>
          <a:lstStyle>
            <a:lvl1pPr algn="ctr">
              <a:defRPr sz="7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4254073"/>
            <a:ext cx="10800160" cy="1955486"/>
          </a:xfrm>
        </p:spPr>
        <p:txBody>
          <a:bodyPr/>
          <a:lstStyle>
            <a:lvl1pPr marL="0" indent="0" algn="ctr">
              <a:buNone/>
              <a:defRPr sz="2834"/>
            </a:lvl1pPr>
            <a:lvl2pPr marL="539953" indent="0" algn="ctr">
              <a:buNone/>
              <a:defRPr sz="2362"/>
            </a:lvl2pPr>
            <a:lvl3pPr marL="1079906" indent="0" algn="ctr">
              <a:buNone/>
              <a:defRPr sz="2126"/>
            </a:lvl3pPr>
            <a:lvl4pPr marL="1619860" indent="0" algn="ctr">
              <a:buNone/>
              <a:defRPr sz="1890"/>
            </a:lvl4pPr>
            <a:lvl5pPr marL="2159813" indent="0" algn="ctr">
              <a:buNone/>
              <a:defRPr sz="1890"/>
            </a:lvl5pPr>
            <a:lvl6pPr marL="2699766" indent="0" algn="ctr">
              <a:buNone/>
              <a:defRPr sz="1890"/>
            </a:lvl6pPr>
            <a:lvl7pPr marL="3239719" indent="0" algn="ctr">
              <a:buNone/>
              <a:defRPr sz="1890"/>
            </a:lvl7pPr>
            <a:lvl8pPr marL="3779672" indent="0" algn="ctr">
              <a:buNone/>
              <a:defRPr sz="1890"/>
            </a:lvl8pPr>
            <a:lvl9pPr marL="4319626" indent="0" algn="ctr">
              <a:buNone/>
              <a:defRPr sz="189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pPr/>
              <a:t>8-9-2021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7027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pPr/>
              <a:t>8-9-2021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1929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2" y="431220"/>
            <a:ext cx="3105046" cy="6863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431220"/>
            <a:ext cx="9135135" cy="6863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pPr/>
              <a:t>8-9-2021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4526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pPr/>
              <a:t>8-9-2021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89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4" y="2019233"/>
            <a:ext cx="12420184" cy="3369135"/>
          </a:xfrm>
        </p:spPr>
        <p:txBody>
          <a:bodyPr anchor="b"/>
          <a:lstStyle>
            <a:lvl1pPr>
              <a:defRPr sz="7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4" y="5420241"/>
            <a:ext cx="12420184" cy="1771749"/>
          </a:xfrm>
        </p:spPr>
        <p:txBody>
          <a:bodyPr/>
          <a:lstStyle>
            <a:lvl1pPr marL="0" indent="0">
              <a:buNone/>
              <a:defRPr sz="2834">
                <a:solidFill>
                  <a:schemeClr val="tx1">
                    <a:tint val="75000"/>
                  </a:schemeClr>
                </a:solidFill>
              </a:defRPr>
            </a:lvl1pPr>
            <a:lvl2pPr marL="539953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2pPr>
            <a:lvl3pPr marL="1079906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3pPr>
            <a:lvl4pPr marL="16198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59813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69976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39719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79672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1962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pPr/>
              <a:t>8-9-2021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282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2156097"/>
            <a:ext cx="6120091" cy="5139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8" y="2156097"/>
            <a:ext cx="6120091" cy="5139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pPr/>
              <a:t>8-9-2021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682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431220"/>
            <a:ext cx="12420184" cy="156551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1" y="1985485"/>
            <a:ext cx="6091965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1" y="2958540"/>
            <a:ext cx="6091965" cy="43515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8" y="1985485"/>
            <a:ext cx="6121966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8" y="2958540"/>
            <a:ext cx="6121966" cy="43515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pPr/>
              <a:t>8-9-2021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309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pPr/>
              <a:t>8-9-2021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593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pPr/>
              <a:t>8-9-2021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01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1166168"/>
            <a:ext cx="7290108" cy="5755841"/>
          </a:xfrm>
        </p:spPr>
        <p:txBody>
          <a:bodyPr/>
          <a:lstStyle>
            <a:lvl1pPr>
              <a:defRPr sz="3779"/>
            </a:lvl1pPr>
            <a:lvl2pPr>
              <a:defRPr sz="3307"/>
            </a:lvl2pPr>
            <a:lvl3pPr>
              <a:defRPr sz="2834"/>
            </a:lvl3pPr>
            <a:lvl4pPr>
              <a:defRPr sz="2362"/>
            </a:lvl4pPr>
            <a:lvl5pPr>
              <a:defRPr sz="2362"/>
            </a:lvl5pPr>
            <a:lvl6pPr>
              <a:defRPr sz="2362"/>
            </a:lvl6pPr>
            <a:lvl7pPr>
              <a:defRPr sz="2362"/>
            </a:lvl7pPr>
            <a:lvl8pPr>
              <a:defRPr sz="2362"/>
            </a:lvl8pPr>
            <a:lvl9pPr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pPr/>
              <a:t>8-9-2021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92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1166168"/>
            <a:ext cx="7290108" cy="5755841"/>
          </a:xfrm>
        </p:spPr>
        <p:txBody>
          <a:bodyPr anchor="t"/>
          <a:lstStyle>
            <a:lvl1pPr marL="0" indent="0">
              <a:buNone/>
              <a:defRPr sz="3779"/>
            </a:lvl1pPr>
            <a:lvl2pPr marL="539953" indent="0">
              <a:buNone/>
              <a:defRPr sz="3307"/>
            </a:lvl2pPr>
            <a:lvl3pPr marL="1079906" indent="0">
              <a:buNone/>
              <a:defRPr sz="2834"/>
            </a:lvl3pPr>
            <a:lvl4pPr marL="1619860" indent="0">
              <a:buNone/>
              <a:defRPr sz="2362"/>
            </a:lvl4pPr>
            <a:lvl5pPr marL="2159813" indent="0">
              <a:buNone/>
              <a:defRPr sz="2362"/>
            </a:lvl5pPr>
            <a:lvl6pPr marL="2699766" indent="0">
              <a:buNone/>
              <a:defRPr sz="2362"/>
            </a:lvl6pPr>
            <a:lvl7pPr marL="3239719" indent="0">
              <a:buNone/>
              <a:defRPr sz="2362"/>
            </a:lvl7pPr>
            <a:lvl8pPr marL="3779672" indent="0">
              <a:buNone/>
              <a:defRPr sz="2362"/>
            </a:lvl8pPr>
            <a:lvl9pPr marL="4319626" indent="0">
              <a:buNone/>
              <a:defRPr sz="2362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pPr/>
              <a:t>8-9-2021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1073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431220"/>
            <a:ext cx="12420184" cy="1565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2156097"/>
            <a:ext cx="12420184" cy="513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9/8/2021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7506968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9215C-3A82-40ED-9E83-CB21DA54D37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091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3"/>
          <p:cNvSpPr/>
          <p:nvPr/>
        </p:nvSpPr>
        <p:spPr>
          <a:xfrm>
            <a:off x="-127676" y="5890904"/>
            <a:ext cx="5218072" cy="172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Box 1"/>
          <p:cNvSpPr txBox="1"/>
          <p:nvPr/>
        </p:nvSpPr>
        <p:spPr>
          <a:xfrm>
            <a:off x="1" y="1632412"/>
            <a:ext cx="14400212" cy="5120640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-127676" y="2695686"/>
            <a:ext cx="6609806" cy="2992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sz="54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Фізика</a:t>
            </a:r>
            <a:r>
              <a:rPr lang="ru-RU" sz="5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як </a:t>
            </a:r>
            <a:r>
              <a:rPr lang="ru-RU" sz="54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навчальний</a:t>
            </a:r>
            <a:r>
              <a:rPr lang="ru-RU" sz="5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предмет у </a:t>
            </a:r>
            <a:r>
              <a:rPr lang="ru-RU" sz="54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школі</a:t>
            </a:r>
            <a:r>
              <a:rPr lang="ru-RU" sz="5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 descr="http://budmaydan.com/assets/2014/01/alternativnue-isto40osn-500x3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420" y="2192870"/>
            <a:ext cx="6246757" cy="3997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430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chemeClr val="bg1"/>
                </a:solidFill>
              </a:rPr>
              <a:t>Вимоги безпеки в екстрених ситуаціях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Button Color - Down"/>
          <p:cNvSpPr/>
          <p:nvPr/>
        </p:nvSpPr>
        <p:spPr>
          <a:xfrm>
            <a:off x="504021" y="1080844"/>
            <a:ext cx="13428109" cy="2676725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	У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травмування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поранення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опіки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тощо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нездужання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негайно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повідомте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вчителя</a:t>
            </a:r>
            <a:endParaRPr lang="ru-RU" sz="4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Button Color - Down"/>
          <p:cNvSpPr/>
          <p:nvPr/>
        </p:nvSpPr>
        <p:spPr>
          <a:xfrm>
            <a:off x="504021" y="4096968"/>
            <a:ext cx="13428109" cy="2948192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	У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виникнення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непередбачуваного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загоряння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пожежі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тощо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необхідно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терміново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повідомити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вчителя</a:t>
            </a:r>
            <a:endParaRPr lang="uk-UA" sz="4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4939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utton Color - Down"/>
          <p:cNvSpPr/>
          <p:nvPr/>
        </p:nvSpPr>
        <p:spPr>
          <a:xfrm>
            <a:off x="504020" y="5946452"/>
            <a:ext cx="13428109" cy="2047868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	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проведення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дослідів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 допускайте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граничних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навантажень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вимірювальних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приладів</a:t>
            </a:r>
            <a:endParaRPr lang="uk-UA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3214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chemeClr val="bg1"/>
                </a:solidFill>
              </a:rPr>
              <a:t>Вимоги безпеки під час виконання роботи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Button Color - Down"/>
          <p:cNvSpPr/>
          <p:nvPr/>
        </p:nvSpPr>
        <p:spPr>
          <a:xfrm>
            <a:off x="504021" y="1080845"/>
            <a:ext cx="13428109" cy="1423516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	Будьте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уважні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й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дисципліновані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точно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виконуйте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вказівки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вчителя</a:t>
            </a:r>
            <a:endParaRPr lang="uk-UA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Button Color - Down"/>
          <p:cNvSpPr/>
          <p:nvPr/>
        </p:nvSpPr>
        <p:spPr>
          <a:xfrm>
            <a:off x="504020" y="2756419"/>
            <a:ext cx="13428109" cy="2940574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	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Розміщуйте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прилади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матеріали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обладнання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своєму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робочому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так,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щоб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запобігти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падінню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або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перекиданню</a:t>
            </a:r>
            <a:endParaRPr lang="uk-UA" sz="4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3888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3232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chemeClr val="bg1"/>
                </a:solidFill>
              </a:rPr>
              <a:t>Вимоги безпеки під час виконання роботи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Button Color - Down"/>
          <p:cNvSpPr/>
          <p:nvPr/>
        </p:nvSpPr>
        <p:spPr>
          <a:xfrm>
            <a:off x="504021" y="1309086"/>
            <a:ext cx="13428109" cy="2890264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	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Стежте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справністю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всіх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кріплень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приладах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пристроях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 торкайтесь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обертових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машин і не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нахиляйтеся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над ними</a:t>
            </a:r>
            <a:endParaRPr lang="uk-UA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Button Color - Down"/>
          <p:cNvSpPr/>
          <p:nvPr/>
        </p:nvSpPr>
        <p:spPr>
          <a:xfrm>
            <a:off x="504021" y="4565645"/>
            <a:ext cx="13428109" cy="1782904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rabicPeriod" startAt="5"/>
            </a:pP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залишайте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робоче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місце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дозволу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вчителя</a:t>
            </a:r>
            <a:endParaRPr lang="uk-UA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64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3232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chemeClr val="bg1"/>
                </a:solidFill>
              </a:rPr>
              <a:t>Вимоги безпеки після закінчення роботи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Button Color - Down"/>
          <p:cNvSpPr/>
          <p:nvPr/>
        </p:nvSpPr>
        <p:spPr>
          <a:xfrm>
            <a:off x="505298" y="2171234"/>
            <a:ext cx="13428109" cy="2890264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Складіть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обладнання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такому порядку, в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якому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воно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складено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початку</a:t>
            </a:r>
          </a:p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роботи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Приберіть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своє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робоче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місце</a:t>
            </a:r>
            <a:endParaRPr lang="ru-RU" sz="4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0941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ites.google.com/site/alg8school19/_/rsrc/1433187978598/home/%D1%8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941" y="1141648"/>
            <a:ext cx="6805847" cy="68286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utton Color - Down"/>
          <p:cNvSpPr/>
          <p:nvPr/>
        </p:nvSpPr>
        <p:spPr>
          <a:xfrm>
            <a:off x="527993" y="1150180"/>
            <a:ext cx="6160190" cy="634854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ФІЗИКА</a:t>
            </a:r>
            <a:r>
              <a:rPr lang="uk-UA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природнича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наука, яка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вивчає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найзагальніші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закономірності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явищ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природи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властивості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будову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матерії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закони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її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руху</a:t>
            </a:r>
            <a:endParaRPr lang="ru-RU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52861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9">
            <a:extLst>
              <a:ext uri="{FF2B5EF4-FFF2-40B4-BE49-F238E27FC236}">
                <a16:creationId xmlns="" xmlns:a16="http://schemas.microsoft.com/office/drawing/2014/main" id="{200104BD-2BCE-4C5E-9F31-4FEA4FE82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4636" r="4736" b="2830"/>
          <a:stretch/>
        </p:blipFill>
        <p:spPr bwMode="auto">
          <a:xfrm>
            <a:off x="2294711" y="4275890"/>
            <a:ext cx="4695165" cy="3526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3232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chemeClr val="bg1"/>
                </a:solidFill>
              </a:rPr>
              <a:t>Приклади фізичних явищ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16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30" y="1153944"/>
            <a:ext cx="4495800" cy="3001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P01004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920" y="1222837"/>
            <a:ext cx="4270606" cy="2931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3"/>
          <a:stretch>
            <a:fillRect/>
          </a:stretch>
        </p:blipFill>
        <p:spPr bwMode="auto">
          <a:xfrm>
            <a:off x="7433180" y="4280157"/>
            <a:ext cx="4571606" cy="3556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61"/>
          <p:cNvSpPr/>
          <p:nvPr/>
        </p:nvSpPr>
        <p:spPr>
          <a:xfrm>
            <a:off x="2461542" y="3086295"/>
            <a:ext cx="3221736" cy="1220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3"/>
              </a:solidFill>
            </a:endParaRPr>
          </a:p>
        </p:txBody>
      </p:sp>
      <p:sp>
        <p:nvSpPr>
          <p:cNvPr id="39" name="Rectangle 61"/>
          <p:cNvSpPr/>
          <p:nvPr/>
        </p:nvSpPr>
        <p:spPr>
          <a:xfrm>
            <a:off x="2539873" y="6717026"/>
            <a:ext cx="3221736" cy="1220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3"/>
              </a:solidFill>
            </a:endParaRPr>
          </a:p>
        </p:txBody>
      </p:sp>
      <p:sp>
        <p:nvSpPr>
          <p:cNvPr id="44" name="Button Color - Down">
            <a:extLst>
              <a:ext uri="{FF2B5EF4-FFF2-40B4-BE49-F238E27FC236}">
                <a16:creationId xmlns="" xmlns:a16="http://schemas.microsoft.com/office/drawing/2014/main" id="{55675ED8-78F2-4CFA-B268-9F5E8F4EEBD2}"/>
              </a:ext>
            </a:extLst>
          </p:cNvPr>
          <p:cNvSpPr/>
          <p:nvPr/>
        </p:nvSpPr>
        <p:spPr>
          <a:xfrm>
            <a:off x="2876191" y="3477960"/>
            <a:ext cx="2622539" cy="676094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Цунамі</a:t>
            </a:r>
            <a:endParaRPr lang="ru-RU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Button Color - Down">
            <a:extLst>
              <a:ext uri="{FF2B5EF4-FFF2-40B4-BE49-F238E27FC236}">
                <a16:creationId xmlns="" xmlns:a16="http://schemas.microsoft.com/office/drawing/2014/main" id="{8EA9663F-BE2F-4997-AE6D-8CD1E5337131}"/>
              </a:ext>
            </a:extLst>
          </p:cNvPr>
          <p:cNvSpPr/>
          <p:nvPr/>
        </p:nvSpPr>
        <p:spPr>
          <a:xfrm>
            <a:off x="9152246" y="3477960"/>
            <a:ext cx="3253977" cy="676094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Льодохід</a:t>
            </a:r>
            <a:endParaRPr lang="ru-RU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Button Color - Down">
            <a:extLst>
              <a:ext uri="{FF2B5EF4-FFF2-40B4-BE49-F238E27FC236}">
                <a16:creationId xmlns="" xmlns:a16="http://schemas.microsoft.com/office/drawing/2014/main" id="{D904BBBE-2951-44DD-8F46-FBEA0863F95D}"/>
              </a:ext>
            </a:extLst>
          </p:cNvPr>
          <p:cNvSpPr/>
          <p:nvPr/>
        </p:nvSpPr>
        <p:spPr>
          <a:xfrm>
            <a:off x="3735899" y="7120826"/>
            <a:ext cx="3253977" cy="676094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Снігопад</a:t>
            </a:r>
            <a:endParaRPr lang="ru-RU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Button Color - Down">
            <a:extLst>
              <a:ext uri="{FF2B5EF4-FFF2-40B4-BE49-F238E27FC236}">
                <a16:creationId xmlns="" xmlns:a16="http://schemas.microsoft.com/office/drawing/2014/main" id="{B2BF4A09-50F0-4DE3-9CF3-4473D3996686}"/>
              </a:ext>
            </a:extLst>
          </p:cNvPr>
          <p:cNvSpPr/>
          <p:nvPr/>
        </p:nvSpPr>
        <p:spPr>
          <a:xfrm>
            <a:off x="9626138" y="7120826"/>
            <a:ext cx="2389793" cy="676094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Туман</a:t>
            </a:r>
          </a:p>
        </p:txBody>
      </p:sp>
    </p:spTree>
    <p:extLst>
      <p:ext uri="{BB962C8B-B14F-4D97-AF65-F5344CB8AC3E}">
        <p14:creationId xmlns:p14="http://schemas.microsoft.com/office/powerpoint/2010/main" val="3704329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4" grpId="0" animBg="1"/>
      <p:bldP spid="45" grpId="0" animBg="1"/>
      <p:bldP spid="46" grpId="0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3232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chemeClr val="bg1"/>
                </a:solidFill>
              </a:rPr>
              <a:t>Приклади фізичних явищ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51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065" y="1348518"/>
            <a:ext cx="4212425" cy="300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010" y="1250410"/>
            <a:ext cx="4808849" cy="3164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2" descr="MPj0406876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4" b="4546"/>
          <a:stretch>
            <a:fillRect/>
          </a:stretch>
        </p:blipFill>
        <p:spPr bwMode="auto">
          <a:xfrm>
            <a:off x="2312255" y="4475179"/>
            <a:ext cx="34290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4878" r="3448" b="4878"/>
          <a:stretch>
            <a:fillRect/>
          </a:stretch>
        </p:blipFill>
        <p:spPr bwMode="auto">
          <a:xfrm>
            <a:off x="7083320" y="4566910"/>
            <a:ext cx="5183187" cy="307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Button Color - Down">
            <a:extLst>
              <a:ext uri="{FF2B5EF4-FFF2-40B4-BE49-F238E27FC236}">
                <a16:creationId xmlns="" xmlns:a16="http://schemas.microsoft.com/office/drawing/2014/main" id="{C1C655EE-488D-415B-95B8-A6D9E8B0E4C0}"/>
              </a:ext>
            </a:extLst>
          </p:cNvPr>
          <p:cNvSpPr/>
          <p:nvPr/>
        </p:nvSpPr>
        <p:spPr>
          <a:xfrm>
            <a:off x="4642478" y="4095375"/>
            <a:ext cx="2194608" cy="676094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Роса</a:t>
            </a:r>
          </a:p>
        </p:txBody>
      </p:sp>
      <p:sp>
        <p:nvSpPr>
          <p:cNvPr id="32" name="Button Color - Down">
            <a:extLst>
              <a:ext uri="{FF2B5EF4-FFF2-40B4-BE49-F238E27FC236}">
                <a16:creationId xmlns="" xmlns:a16="http://schemas.microsoft.com/office/drawing/2014/main" id="{1896B501-6060-4C64-8F5B-A1754F12B468}"/>
              </a:ext>
            </a:extLst>
          </p:cNvPr>
          <p:cNvSpPr/>
          <p:nvPr/>
        </p:nvSpPr>
        <p:spPr>
          <a:xfrm>
            <a:off x="7086846" y="6945399"/>
            <a:ext cx="2194608" cy="676094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Іній</a:t>
            </a:r>
            <a:endParaRPr lang="ru-RU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7264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0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utton Color - Down"/>
          <p:cNvSpPr/>
          <p:nvPr/>
        </p:nvSpPr>
        <p:spPr>
          <a:xfrm>
            <a:off x="527992" y="1150180"/>
            <a:ext cx="13404137" cy="154076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Фізичні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явища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явища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можна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описати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допомогою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фізичних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законів</a:t>
            </a:r>
            <a:endParaRPr lang="nl-NL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chemeClr val="bg1"/>
                </a:solidFill>
              </a:rPr>
              <a:t>Фізичні явища </a:t>
            </a:r>
          </a:p>
        </p:txBody>
      </p:sp>
      <p:pic>
        <p:nvPicPr>
          <p:cNvPr id="18" name="Picture 9" descr="0001878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1" b="7692"/>
          <a:stretch>
            <a:fillRect/>
          </a:stretch>
        </p:blipFill>
        <p:spPr>
          <a:xfrm>
            <a:off x="504022" y="2969476"/>
            <a:ext cx="392430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000414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9661" y="5556250"/>
            <a:ext cx="3810000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" descr="000445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72004" y="5541226"/>
            <a:ext cx="38100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3164" y="2969477"/>
            <a:ext cx="4654247" cy="247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407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chemeClr val="bg1"/>
                </a:solidFill>
              </a:rPr>
              <a:t>Механічні явища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039" y="1165700"/>
            <a:ext cx="5369273" cy="3495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771" y="1165700"/>
            <a:ext cx="6425852" cy="3512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07" y="4824456"/>
            <a:ext cx="5015364" cy="3134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60" y="4824456"/>
            <a:ext cx="5073873" cy="31458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9939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7" y="-152598"/>
            <a:ext cx="14398978" cy="489487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6827" y="0"/>
            <a:ext cx="13225190" cy="68850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tton White - Hover"/>
          <p:cNvSpPr/>
          <p:nvPr/>
        </p:nvSpPr>
        <p:spPr>
          <a:xfrm>
            <a:off x="1823445" y="7126573"/>
            <a:ext cx="10753322" cy="782988"/>
          </a:xfrm>
          <a:prstGeom prst="roundRect">
            <a:avLst>
              <a:gd name="adj" fmla="val 357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</a:ln>
          <a:effectLst>
            <a:outerShdw blurRad="101600" dist="12700" dir="48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uk-UA" sz="4400" b="1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Космічний корабель в польоті</a:t>
            </a:r>
          </a:p>
        </p:txBody>
      </p:sp>
      <p:grpSp>
        <p:nvGrpSpPr>
          <p:cNvPr id="6" name="Групувати 5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7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10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12" name="Групувати 11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13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15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4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17" name="01. Політ космічного апарату Оріон 20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7768" y="218091"/>
            <a:ext cx="11464675" cy="64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980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7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504021" y="1197202"/>
            <a:ext cx="13473236" cy="79951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uk-UA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ФІЗИКА – наука про природу</a:t>
            </a:r>
          </a:p>
        </p:txBody>
      </p: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45" y="2251131"/>
            <a:ext cx="7480056" cy="5610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3631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chemeClr val="bg1"/>
                </a:solidFill>
              </a:rPr>
              <a:t>Звукові явища</a:t>
            </a:r>
          </a:p>
        </p:txBody>
      </p:sp>
      <p:sp>
        <p:nvSpPr>
          <p:cNvPr id="18" name="Button Color - Down"/>
          <p:cNvSpPr/>
          <p:nvPr/>
        </p:nvSpPr>
        <p:spPr>
          <a:xfrm>
            <a:off x="1168065" y="6271315"/>
            <a:ext cx="4510839" cy="855258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Дзвін</a:t>
            </a:r>
            <a:endParaRPr lang="ru-RU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Button Color - Down"/>
          <p:cNvSpPr/>
          <p:nvPr/>
        </p:nvSpPr>
        <p:spPr>
          <a:xfrm>
            <a:off x="8075659" y="6275412"/>
            <a:ext cx="5164011" cy="855258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Пташиний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спів</a:t>
            </a:r>
            <a:endParaRPr lang="ru-RU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http://images.unian.net/photos/2013_04/13666184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21" y="1520746"/>
            <a:ext cx="5915300" cy="4390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ernatidruzi.org.ua/pictures/solowe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687" y="1520746"/>
            <a:ext cx="5853956" cy="4390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5609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chemeClr val="bg1"/>
                </a:solidFill>
              </a:rPr>
              <a:t>Звукові явища</a:t>
            </a:r>
          </a:p>
        </p:txBody>
      </p:sp>
      <p:sp>
        <p:nvSpPr>
          <p:cNvPr id="18" name="Button Color - Down"/>
          <p:cNvSpPr/>
          <p:nvPr/>
        </p:nvSpPr>
        <p:spPr>
          <a:xfrm>
            <a:off x="1168065" y="6271315"/>
            <a:ext cx="4510839" cy="855258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Тупіт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коня</a:t>
            </a:r>
          </a:p>
        </p:txBody>
      </p:sp>
      <p:sp>
        <p:nvSpPr>
          <p:cNvPr id="19" name="Button Color - Down"/>
          <p:cNvSpPr/>
          <p:nvPr/>
        </p:nvSpPr>
        <p:spPr>
          <a:xfrm>
            <a:off x="8075659" y="6275412"/>
            <a:ext cx="5164011" cy="855258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Розмова</a:t>
            </a:r>
            <a:endParaRPr lang="ru-RU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http://pazlov.net/704/533-7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0" y="1520745"/>
            <a:ext cx="6480207" cy="4390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yak-prosto.com/images/b/9/yak-navchitisya-rozmovlyati-z-lyudm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99" y="1520745"/>
            <a:ext cx="6946939" cy="4390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6551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chemeClr val="bg1"/>
                </a:solidFill>
              </a:rPr>
              <a:t>Теплові явища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1" y="1452591"/>
            <a:ext cx="5964713" cy="4458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429" y="1520747"/>
            <a:ext cx="6585701" cy="4390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Button Color - Down"/>
          <p:cNvSpPr/>
          <p:nvPr/>
        </p:nvSpPr>
        <p:spPr>
          <a:xfrm>
            <a:off x="1168065" y="6271315"/>
            <a:ext cx="4510839" cy="855258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Вогнище</a:t>
            </a:r>
            <a:endParaRPr lang="ru-RU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Button Color - Down"/>
          <p:cNvSpPr/>
          <p:nvPr/>
        </p:nvSpPr>
        <p:spPr>
          <a:xfrm>
            <a:off x="8383859" y="6352729"/>
            <a:ext cx="4510839" cy="855258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Вулкан</a:t>
            </a:r>
          </a:p>
        </p:txBody>
      </p:sp>
    </p:spTree>
    <p:extLst>
      <p:ext uri="{BB962C8B-B14F-4D97-AF65-F5344CB8AC3E}">
        <p14:creationId xmlns:p14="http://schemas.microsoft.com/office/powerpoint/2010/main" val="8154928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chemeClr val="bg1"/>
                </a:solidFill>
              </a:rPr>
              <a:t>Теплові явища</a:t>
            </a:r>
          </a:p>
        </p:txBody>
      </p:sp>
      <p:sp>
        <p:nvSpPr>
          <p:cNvPr id="18" name="Button Color - Down"/>
          <p:cNvSpPr/>
          <p:nvPr/>
        </p:nvSpPr>
        <p:spPr>
          <a:xfrm>
            <a:off x="1168065" y="6617530"/>
            <a:ext cx="4510839" cy="855258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Кипіння</a:t>
            </a:r>
            <a:endParaRPr lang="ru-RU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Button Color - Down"/>
          <p:cNvSpPr/>
          <p:nvPr/>
        </p:nvSpPr>
        <p:spPr>
          <a:xfrm>
            <a:off x="7679398" y="6617530"/>
            <a:ext cx="4510839" cy="855258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Гейзер</a:t>
            </a:r>
          </a:p>
        </p:txBody>
      </p:sp>
      <p:pic>
        <p:nvPicPr>
          <p:cNvPr id="30" name="Picture 14" descr="кипящая вод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25" y="1239351"/>
            <a:ext cx="4176334" cy="4990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9" descr="Гейзе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459" y="1246862"/>
            <a:ext cx="7680143" cy="4990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5037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chemeClr val="bg1"/>
                </a:solidFill>
              </a:rPr>
              <a:t>Електричні явища</a:t>
            </a:r>
          </a:p>
        </p:txBody>
      </p:sp>
      <p:sp>
        <p:nvSpPr>
          <p:cNvPr id="18" name="Button Color - Down"/>
          <p:cNvSpPr/>
          <p:nvPr/>
        </p:nvSpPr>
        <p:spPr>
          <a:xfrm>
            <a:off x="1168065" y="6875891"/>
            <a:ext cx="12145356" cy="855258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Проходження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електричного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струму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99" y="1673942"/>
            <a:ext cx="6098169" cy="4470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99" y="1198271"/>
            <a:ext cx="6692525" cy="5354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6749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chemeClr val="bg1"/>
                </a:solidFill>
              </a:rPr>
              <a:t>Магнітні явища</a:t>
            </a:r>
          </a:p>
        </p:txBody>
      </p:sp>
      <p:sp>
        <p:nvSpPr>
          <p:cNvPr id="18" name="Button Color - Down"/>
          <p:cNvSpPr/>
          <p:nvPr/>
        </p:nvSpPr>
        <p:spPr>
          <a:xfrm>
            <a:off x="1168065" y="6122578"/>
            <a:ext cx="12145356" cy="1608571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Вплив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магнітного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поля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магнітну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стрілку</a:t>
            </a:r>
            <a:endParaRPr lang="ru-RU" sz="4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Picture 8" descr="Магни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20" y="1405797"/>
            <a:ext cx="4953000" cy="3714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876" y="1194297"/>
            <a:ext cx="4762500" cy="4676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9" descr="магн-стрел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t="4021" r="11111"/>
          <a:stretch>
            <a:fillRect/>
          </a:stretch>
        </p:blipFill>
        <p:spPr bwMode="auto">
          <a:xfrm>
            <a:off x="11922955" y="1054251"/>
            <a:ext cx="2350533" cy="2338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3548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chemeClr val="bg1"/>
                </a:solidFill>
              </a:rPr>
              <a:t>Світлові явища</a:t>
            </a:r>
          </a:p>
        </p:txBody>
      </p:sp>
      <p:pic>
        <p:nvPicPr>
          <p:cNvPr id="3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2" b="6207"/>
          <a:stretch>
            <a:fillRect/>
          </a:stretch>
        </p:blipFill>
        <p:spPr bwMode="auto">
          <a:xfrm>
            <a:off x="1567770" y="1278328"/>
            <a:ext cx="4402906" cy="2829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6"/>
          <a:stretch>
            <a:fillRect/>
          </a:stretch>
        </p:blipFill>
        <p:spPr bwMode="auto">
          <a:xfrm>
            <a:off x="1993340" y="4279231"/>
            <a:ext cx="3551765" cy="2829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Button Color - Down">
            <a:extLst>
              <a:ext uri="{FF2B5EF4-FFF2-40B4-BE49-F238E27FC236}">
                <a16:creationId xmlns="" xmlns:a16="http://schemas.microsoft.com/office/drawing/2014/main" id="{E90BBB31-51BD-44AD-AD7B-C48321A62352}"/>
              </a:ext>
            </a:extLst>
          </p:cNvPr>
          <p:cNvSpPr/>
          <p:nvPr/>
        </p:nvSpPr>
        <p:spPr>
          <a:xfrm>
            <a:off x="2544861" y="7294163"/>
            <a:ext cx="2448722" cy="676094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Міраж</a:t>
            </a:r>
            <a:endParaRPr lang="ru-RU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3D6DC71A-103F-45D1-925A-C473813CF0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171" y="1278328"/>
            <a:ext cx="5030102" cy="2829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6AB09BED-8FB4-42C0-89F8-6DDC4AFB6B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042" y="4279230"/>
            <a:ext cx="4288359" cy="2829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" name="Button Color - Down">
            <a:extLst>
              <a:ext uri="{FF2B5EF4-FFF2-40B4-BE49-F238E27FC236}">
                <a16:creationId xmlns="" xmlns:a16="http://schemas.microsoft.com/office/drawing/2014/main" id="{EE1D14EA-C92F-485C-BBEF-8A7191E07B38}"/>
              </a:ext>
            </a:extLst>
          </p:cNvPr>
          <p:cNvSpPr/>
          <p:nvPr/>
        </p:nvSpPr>
        <p:spPr>
          <a:xfrm>
            <a:off x="7880614" y="7294163"/>
            <a:ext cx="5105214" cy="676094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Полярне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сяйво</a:t>
            </a:r>
            <a:endParaRPr lang="ru-RU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6620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chemeClr val="bg1"/>
                </a:solidFill>
              </a:rPr>
              <a:t>Світлові явища</a:t>
            </a:r>
          </a:p>
        </p:txBody>
      </p:sp>
      <p:sp>
        <p:nvSpPr>
          <p:cNvPr id="18" name="Button Color - Down">
            <a:extLst>
              <a:ext uri="{FF2B5EF4-FFF2-40B4-BE49-F238E27FC236}">
                <a16:creationId xmlns="" xmlns:a16="http://schemas.microsoft.com/office/drawing/2014/main" id="{E90BBB31-51BD-44AD-AD7B-C48321A62352}"/>
              </a:ext>
            </a:extLst>
          </p:cNvPr>
          <p:cNvSpPr/>
          <p:nvPr/>
        </p:nvSpPr>
        <p:spPr>
          <a:xfrm>
            <a:off x="2356515" y="7294163"/>
            <a:ext cx="2859070" cy="676094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Веселка</a:t>
            </a:r>
          </a:p>
        </p:txBody>
      </p:sp>
      <p:pic>
        <p:nvPicPr>
          <p:cNvPr id="32" name="Picture 11" descr="Радуга">
            <a:extLst>
              <a:ext uri="{FF2B5EF4-FFF2-40B4-BE49-F238E27FC236}">
                <a16:creationId xmlns="" xmlns:a16="http://schemas.microsoft.com/office/drawing/2014/main" id="{5249E802-8988-455B-8586-D091B2B0E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" t="8389" r="7481" b="15103"/>
          <a:stretch>
            <a:fillRect/>
          </a:stretch>
        </p:blipFill>
        <p:spPr bwMode="auto">
          <a:xfrm>
            <a:off x="1672208" y="1144052"/>
            <a:ext cx="4227686" cy="2975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Радуга5">
            <a:extLst>
              <a:ext uri="{FF2B5EF4-FFF2-40B4-BE49-F238E27FC236}">
                <a16:creationId xmlns="" xmlns:a16="http://schemas.microsoft.com/office/drawing/2014/main" id="{493F0C51-B8F0-44EC-8A77-9D6302B4D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/>
          <a:stretch>
            <a:fillRect/>
          </a:stretch>
        </p:blipFill>
        <p:spPr bwMode="auto">
          <a:xfrm>
            <a:off x="1914213" y="4230196"/>
            <a:ext cx="3743675" cy="2952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 descr="гало">
            <a:extLst>
              <a:ext uri="{FF2B5EF4-FFF2-40B4-BE49-F238E27FC236}">
                <a16:creationId xmlns="" xmlns:a16="http://schemas.microsoft.com/office/drawing/2014/main" id="{371163E5-0C58-4962-AE07-D59E18361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343" y="2216461"/>
            <a:ext cx="6705300" cy="3805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Button Color - Down">
            <a:extLst>
              <a:ext uri="{FF2B5EF4-FFF2-40B4-BE49-F238E27FC236}">
                <a16:creationId xmlns="" xmlns:a16="http://schemas.microsoft.com/office/drawing/2014/main" id="{418DDCF1-846B-41CD-8031-EE35DA0D9F0D}"/>
              </a:ext>
            </a:extLst>
          </p:cNvPr>
          <p:cNvSpPr/>
          <p:nvPr/>
        </p:nvSpPr>
        <p:spPr>
          <a:xfrm>
            <a:off x="8802458" y="6245091"/>
            <a:ext cx="2859070" cy="676094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Гало</a:t>
            </a:r>
          </a:p>
        </p:txBody>
      </p:sp>
    </p:spTree>
    <p:extLst>
      <p:ext uri="{BB962C8B-B14F-4D97-AF65-F5344CB8AC3E}">
        <p14:creationId xmlns:p14="http://schemas.microsoft.com/office/powerpoint/2010/main" val="8537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err="1">
                <a:solidFill>
                  <a:schemeClr val="bg1"/>
                </a:solidFill>
              </a:rPr>
              <a:t>Кабінет</a:t>
            </a:r>
            <a:r>
              <a:rPr lang="ru-RU" sz="5400" b="1" dirty="0">
                <a:solidFill>
                  <a:schemeClr val="bg1"/>
                </a:solidFill>
              </a:rPr>
              <a:t> </a:t>
            </a:r>
            <a:r>
              <a:rPr lang="ru-RU" sz="5400" b="1" dirty="0" err="1">
                <a:solidFill>
                  <a:schemeClr val="bg1"/>
                </a:solidFill>
              </a:rPr>
              <a:t>фізики</a:t>
            </a:r>
            <a:r>
              <a:rPr lang="ru-RU" sz="5400" b="1" dirty="0">
                <a:solidFill>
                  <a:schemeClr val="bg1"/>
                </a:solidFill>
              </a:rPr>
              <a:t> та </a:t>
            </a:r>
            <a:r>
              <a:rPr lang="ru-RU" sz="5400" b="1" dirty="0" err="1">
                <a:solidFill>
                  <a:schemeClr val="bg1"/>
                </a:solidFill>
              </a:rPr>
              <a:t>його</a:t>
            </a:r>
            <a:r>
              <a:rPr lang="ru-RU" sz="5400" b="1" dirty="0">
                <a:solidFill>
                  <a:schemeClr val="bg1"/>
                </a:solidFill>
              </a:rPr>
              <a:t> </a:t>
            </a:r>
            <a:r>
              <a:rPr lang="ru-RU" sz="5400" b="1" dirty="0" err="1">
                <a:solidFill>
                  <a:schemeClr val="bg1"/>
                </a:solidFill>
              </a:rPr>
              <a:t>обладнання</a:t>
            </a:r>
            <a:endParaRPr lang="uk-UA" sz="5400" b="1" dirty="0">
              <a:solidFill>
                <a:schemeClr val="bg1"/>
              </a:solidFill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168065" y="1307617"/>
            <a:ext cx="4702361" cy="5472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Button Color - Down"/>
          <p:cNvSpPr/>
          <p:nvPr/>
        </p:nvSpPr>
        <p:spPr>
          <a:xfrm>
            <a:off x="1311449" y="7114999"/>
            <a:ext cx="4510839" cy="855258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Терези</a:t>
            </a:r>
            <a:endParaRPr lang="ru-RU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 descr="http://piktor.org.ua/files/2013/physics/aof3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t="9289" r="13705" b="10495"/>
          <a:stretch/>
        </p:blipFill>
        <p:spPr bwMode="auto">
          <a:xfrm>
            <a:off x="6246541" y="1307617"/>
            <a:ext cx="7731573" cy="54721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Button Color - Down"/>
          <p:cNvSpPr/>
          <p:nvPr/>
        </p:nvSpPr>
        <p:spPr>
          <a:xfrm>
            <a:off x="7655768" y="7114999"/>
            <a:ext cx="4510839" cy="855258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Набір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важків</a:t>
            </a:r>
            <a:endParaRPr lang="ru-RU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0846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err="1">
                <a:solidFill>
                  <a:schemeClr val="bg1"/>
                </a:solidFill>
              </a:rPr>
              <a:t>Кабінет</a:t>
            </a:r>
            <a:r>
              <a:rPr lang="ru-RU" sz="5400" b="1" dirty="0">
                <a:solidFill>
                  <a:schemeClr val="bg1"/>
                </a:solidFill>
              </a:rPr>
              <a:t> </a:t>
            </a:r>
            <a:r>
              <a:rPr lang="ru-RU" sz="5400" b="1" dirty="0" err="1">
                <a:solidFill>
                  <a:schemeClr val="bg1"/>
                </a:solidFill>
              </a:rPr>
              <a:t>фізики</a:t>
            </a:r>
            <a:r>
              <a:rPr lang="ru-RU" sz="5400" b="1" dirty="0">
                <a:solidFill>
                  <a:schemeClr val="bg1"/>
                </a:solidFill>
              </a:rPr>
              <a:t> та </a:t>
            </a:r>
            <a:r>
              <a:rPr lang="ru-RU" sz="5400" b="1" dirty="0" err="1">
                <a:solidFill>
                  <a:schemeClr val="bg1"/>
                </a:solidFill>
              </a:rPr>
              <a:t>його</a:t>
            </a:r>
            <a:r>
              <a:rPr lang="ru-RU" sz="5400" b="1" dirty="0">
                <a:solidFill>
                  <a:schemeClr val="bg1"/>
                </a:solidFill>
              </a:rPr>
              <a:t> </a:t>
            </a:r>
            <a:r>
              <a:rPr lang="ru-RU" sz="5400" b="1" dirty="0" err="1">
                <a:solidFill>
                  <a:schemeClr val="bg1"/>
                </a:solidFill>
              </a:rPr>
              <a:t>обладнання</a:t>
            </a:r>
            <a:endParaRPr lang="uk-UA" sz="5400" b="1" dirty="0">
              <a:solidFill>
                <a:schemeClr val="bg1"/>
              </a:solidFill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66" y="1205925"/>
            <a:ext cx="5253203" cy="5078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5" b="10773"/>
          <a:stretch/>
        </p:blipFill>
        <p:spPr>
          <a:xfrm>
            <a:off x="7183379" y="1221124"/>
            <a:ext cx="5604880" cy="5062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Button Color - Down"/>
          <p:cNvSpPr/>
          <p:nvPr/>
        </p:nvSpPr>
        <p:spPr>
          <a:xfrm>
            <a:off x="1311449" y="6488741"/>
            <a:ext cx="4510839" cy="1481515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Мірний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циліндр</a:t>
            </a:r>
            <a:endParaRPr lang="ru-RU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Button Color - Down"/>
          <p:cNvSpPr/>
          <p:nvPr/>
        </p:nvSpPr>
        <p:spPr>
          <a:xfrm>
            <a:off x="7730399" y="6766235"/>
            <a:ext cx="4510839" cy="855258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Термометри</a:t>
            </a:r>
            <a:endParaRPr lang="ru-RU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8835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err="1">
                <a:solidFill>
                  <a:schemeClr val="bg1"/>
                </a:solidFill>
              </a:rPr>
              <a:t>Кабінет</a:t>
            </a:r>
            <a:r>
              <a:rPr lang="ru-RU" sz="5400" b="1" dirty="0">
                <a:solidFill>
                  <a:schemeClr val="bg1"/>
                </a:solidFill>
              </a:rPr>
              <a:t> </a:t>
            </a:r>
            <a:r>
              <a:rPr lang="ru-RU" sz="5400" b="1" dirty="0" err="1">
                <a:solidFill>
                  <a:schemeClr val="bg1"/>
                </a:solidFill>
              </a:rPr>
              <a:t>фізики</a:t>
            </a:r>
            <a:r>
              <a:rPr lang="ru-RU" sz="5400" b="1" dirty="0">
                <a:solidFill>
                  <a:schemeClr val="bg1"/>
                </a:solidFill>
              </a:rPr>
              <a:t> та </a:t>
            </a:r>
            <a:r>
              <a:rPr lang="ru-RU" sz="5400" b="1" dirty="0" err="1">
                <a:solidFill>
                  <a:schemeClr val="bg1"/>
                </a:solidFill>
              </a:rPr>
              <a:t>його</a:t>
            </a:r>
            <a:r>
              <a:rPr lang="ru-RU" sz="5400" b="1" dirty="0">
                <a:solidFill>
                  <a:schemeClr val="bg1"/>
                </a:solidFill>
              </a:rPr>
              <a:t> </a:t>
            </a:r>
            <a:r>
              <a:rPr lang="ru-RU" sz="5400" b="1" dirty="0" err="1">
                <a:solidFill>
                  <a:schemeClr val="bg1"/>
                </a:solidFill>
              </a:rPr>
              <a:t>обладнання</a:t>
            </a:r>
            <a:endParaRPr lang="uk-UA" sz="5400" b="1" dirty="0">
              <a:solidFill>
                <a:schemeClr val="bg1"/>
              </a:solidFill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236" y="1439789"/>
            <a:ext cx="5390157" cy="5390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964" y="1291476"/>
            <a:ext cx="3525806" cy="5686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Button Color - Down"/>
          <p:cNvSpPr/>
          <p:nvPr/>
        </p:nvSpPr>
        <p:spPr>
          <a:xfrm>
            <a:off x="1893896" y="7139062"/>
            <a:ext cx="4510839" cy="855258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Годинник</a:t>
            </a:r>
            <a:endParaRPr lang="ru-RU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Button Color - Down"/>
          <p:cNvSpPr/>
          <p:nvPr/>
        </p:nvSpPr>
        <p:spPr>
          <a:xfrm>
            <a:off x="8862448" y="7139062"/>
            <a:ext cx="4510839" cy="855258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Динамометр</a:t>
            </a:r>
          </a:p>
        </p:txBody>
      </p:sp>
    </p:spTree>
    <p:extLst>
      <p:ext uri="{BB962C8B-B14F-4D97-AF65-F5344CB8AC3E}">
        <p14:creationId xmlns:p14="http://schemas.microsoft.com/office/powerpoint/2010/main" val="5602242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err="1">
                <a:solidFill>
                  <a:schemeClr val="bg1"/>
                </a:solidFill>
              </a:rPr>
              <a:t>Кабінет</a:t>
            </a:r>
            <a:r>
              <a:rPr lang="ru-RU" sz="5400" b="1" dirty="0">
                <a:solidFill>
                  <a:schemeClr val="bg1"/>
                </a:solidFill>
              </a:rPr>
              <a:t> </a:t>
            </a:r>
            <a:r>
              <a:rPr lang="ru-RU" sz="5400" b="1" dirty="0" err="1">
                <a:solidFill>
                  <a:schemeClr val="bg1"/>
                </a:solidFill>
              </a:rPr>
              <a:t>фізики</a:t>
            </a:r>
            <a:r>
              <a:rPr lang="ru-RU" sz="5400" b="1" dirty="0">
                <a:solidFill>
                  <a:schemeClr val="bg1"/>
                </a:solidFill>
              </a:rPr>
              <a:t> та </a:t>
            </a:r>
            <a:r>
              <a:rPr lang="ru-RU" sz="5400" b="1" dirty="0" err="1">
                <a:solidFill>
                  <a:schemeClr val="bg1"/>
                </a:solidFill>
              </a:rPr>
              <a:t>його</a:t>
            </a:r>
            <a:r>
              <a:rPr lang="ru-RU" sz="5400" b="1" dirty="0">
                <a:solidFill>
                  <a:schemeClr val="bg1"/>
                </a:solidFill>
              </a:rPr>
              <a:t> </a:t>
            </a:r>
            <a:r>
              <a:rPr lang="ru-RU" sz="5400" b="1" dirty="0" err="1">
                <a:solidFill>
                  <a:schemeClr val="bg1"/>
                </a:solidFill>
              </a:rPr>
              <a:t>обладнання</a:t>
            </a:r>
            <a:endParaRPr lang="uk-UA" sz="5400" b="1" dirty="0">
              <a:solidFill>
                <a:schemeClr val="bg1"/>
              </a:solidFill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42" y="1216893"/>
            <a:ext cx="4797666" cy="6087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942" y="2913841"/>
            <a:ext cx="7547335" cy="2143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Button Color - Down"/>
          <p:cNvSpPr/>
          <p:nvPr/>
        </p:nvSpPr>
        <p:spPr>
          <a:xfrm>
            <a:off x="1424455" y="7112352"/>
            <a:ext cx="4510839" cy="855258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Штатив</a:t>
            </a:r>
          </a:p>
        </p:txBody>
      </p:sp>
      <p:sp>
        <p:nvSpPr>
          <p:cNvPr id="18" name="Button Color - Down"/>
          <p:cNvSpPr/>
          <p:nvPr/>
        </p:nvSpPr>
        <p:spPr>
          <a:xfrm>
            <a:off x="8074189" y="7139062"/>
            <a:ext cx="4510839" cy="855258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Лінійка</a:t>
            </a:r>
            <a:endParaRPr lang="ru-RU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0511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5" name="Button Color - Down"/>
          <p:cNvSpPr/>
          <p:nvPr/>
        </p:nvSpPr>
        <p:spPr>
          <a:xfrm>
            <a:off x="606370" y="1280160"/>
            <a:ext cx="13189057" cy="156754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Правила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безпеки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роботі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кабінеті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фізики</a:t>
            </a:r>
            <a:endParaRPr lang="ru-RU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444" y="3300097"/>
            <a:ext cx="6664236" cy="43317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85283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chemeClr val="bg1"/>
                </a:solidFill>
              </a:rPr>
              <a:t>Вимоги безпеки перед початком роботи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Button Color - Down"/>
          <p:cNvSpPr/>
          <p:nvPr/>
        </p:nvSpPr>
        <p:spPr>
          <a:xfrm>
            <a:off x="504021" y="1370086"/>
            <a:ext cx="13428109" cy="1817251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	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Чітко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з’ясуйте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порядок і правила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безпечного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проведення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досліду</a:t>
            </a:r>
            <a:endParaRPr lang="uk-UA" sz="4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Button Color - Down"/>
          <p:cNvSpPr/>
          <p:nvPr/>
        </p:nvSpPr>
        <p:spPr>
          <a:xfrm>
            <a:off x="504021" y="3612175"/>
            <a:ext cx="13428109" cy="2501242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Звільніть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робоче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місце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усіх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потрібних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роботи</a:t>
            </a:r>
            <a:endParaRPr lang="ru-RU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предметів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матеріалів</a:t>
            </a:r>
            <a:endParaRPr lang="uk-UA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61195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utton Color - Down"/>
          <p:cNvSpPr/>
          <p:nvPr/>
        </p:nvSpPr>
        <p:spPr>
          <a:xfrm>
            <a:off x="504020" y="5946452"/>
            <a:ext cx="13428109" cy="2047868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	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Виконуйте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тільки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ту роботу,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передбачена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завданням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або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доручена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вчителем</a:t>
            </a:r>
            <a:endParaRPr lang="uk-UA" sz="4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chemeClr val="bg1"/>
                </a:solidFill>
              </a:rPr>
              <a:t>Вимоги безпеки перед початком роботи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Button Color - Down"/>
          <p:cNvSpPr/>
          <p:nvPr/>
        </p:nvSpPr>
        <p:spPr>
          <a:xfrm>
            <a:off x="504021" y="1080844"/>
            <a:ext cx="13428109" cy="2676725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	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Перевірте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наявність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надійність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з’єднувальних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провідників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приладів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інших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предметів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необхідних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виконання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завдання</a:t>
            </a:r>
            <a:endParaRPr lang="uk-UA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Button Color - Down"/>
          <p:cNvSpPr/>
          <p:nvPr/>
        </p:nvSpPr>
        <p:spPr>
          <a:xfrm>
            <a:off x="504021" y="4096969"/>
            <a:ext cx="13428109" cy="1486020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	Починайте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виконувати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завдання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тільки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дозволу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вчителя</a:t>
            </a:r>
            <a:endParaRPr lang="uk-UA" sz="4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7425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44336"/>
      </a:accent1>
      <a:accent2>
        <a:srgbClr val="FF4081"/>
      </a:accent2>
      <a:accent3>
        <a:srgbClr val="3F51B5"/>
      </a:accent3>
      <a:accent4>
        <a:srgbClr val="2196F3"/>
      </a:accent4>
      <a:accent5>
        <a:srgbClr val="4CAF50"/>
      </a:accent5>
      <a:accent6>
        <a:srgbClr val="FFC10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3315</TotalTime>
  <Words>234</Words>
  <Application>Microsoft Office PowerPoint</Application>
  <PresentationFormat>Произвольный</PresentationFormat>
  <Paragraphs>76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Мартин Коноплянка</dc:creator>
  <cp:lastModifiedBy>Natalya</cp:lastModifiedBy>
  <cp:revision>299</cp:revision>
  <dcterms:created xsi:type="dcterms:W3CDTF">2015-01-15T13:10:55Z</dcterms:created>
  <dcterms:modified xsi:type="dcterms:W3CDTF">2021-09-08T17:50:57Z</dcterms:modified>
</cp:coreProperties>
</file>