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855E3-0E4A-6147-91B9-9C7B684E7F69}" type="datetimeFigureOut">
              <a:rPr lang="en-UA" smtClean="0"/>
              <a:t>2/9/23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9B34B-0768-E04B-A9BA-540E6C8D836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0398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9B34B-0768-E04B-A9BA-540E6C8D836E}" type="slidenum">
              <a:rPr lang="en-UA" smtClean="0"/>
              <a:t>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0287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2770-477D-0531-70AE-8305BFBBF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CE60C-AA7D-EA17-2C24-186880929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7FB1-C152-DCB9-ED72-5722AA6A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CEF6-CC82-D58E-650C-58FF0DE5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4525-02AF-8509-9A4B-DDA4CD64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806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559F-5819-E471-F4EF-3A963B7F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19C63-A3EE-2D41-D62C-62CF97DBF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2913B-7ABA-2A18-170F-2F575BC3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5C5C-AD57-8D9F-18C3-10786CFB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0F0EC-1FCB-9795-96A3-DA242F67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1210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DF41A-4985-23C8-2D44-70400379F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0B3C3-153E-3483-4E31-F5E343A6C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5DC60-63E0-40F3-D00C-A6E20265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E75CB-ACE3-3B86-5D27-2193DF07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7F8F-AE3F-1981-D78A-0485EED4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0005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7E1C-586F-2323-CA82-8635CD52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C396-10E4-6A0B-5B0D-A6E33579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7758-5C2F-E5CB-3236-6040ECF0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36C6-88B9-1220-68EA-5ED751AF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EAC2A-4FB5-F8F5-95B6-F9516255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614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12CD-728A-0D90-A6E4-5EA2B0CA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D2B99-09DD-4EC3-378B-5F264CE3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D8DF-1689-E7C0-7F5A-31557891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18FF-8B9C-463B-B129-BD844C0A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1B9AC-64E7-9A22-11D0-A104ECE1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3932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B6B8-7BB8-8519-FB59-E8FB7578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5A9E-B221-01F6-04C3-FCE58CC2E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8520-84BF-F835-75E0-9C076A431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7B7BF-F868-DB52-C1BC-4E7B04E4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D34F9-FBC2-3CBF-C2A9-F1EFF190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52B97-5C46-96D4-E612-C627CC43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6270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C773-3E6C-A3CA-E4DB-C59C20EB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35CFA-C9C6-D8ED-0CCD-4C01FFD4F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615F6-5D53-2667-51BB-B8347852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58921-4E0A-9AF9-1CC2-26719CCFD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7D356-E998-456C-E14D-795DECD6C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67258-6D58-443D-15DB-A92E2415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A1497-4302-EE40-01AB-F2A0F9AE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23075-15C9-06C3-DA07-A8EA2D74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2455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7C60-FD9C-3307-ADB7-CE6322E1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4F6BD-A178-01BC-A004-2B4709DD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97D9A-45B5-E4FF-1453-1A187098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F91C9-9F56-8277-8189-2B9ACA6A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0436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CB345-D87B-756D-88EA-41C29D52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1D420-ED34-D630-A65D-3B8B11CB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5C814-EE6C-73AE-DBF8-01316243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457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BCA1-6A3F-E398-151C-BCA678DB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5862F-7220-2F3D-B39A-50FCA530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6A575-2FCD-A794-1967-D104AF1C1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E0C9E-172E-DA40-C351-E2F094EA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E2B42-C2D8-4E54-20C1-9754231E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81AA-6AA2-5E40-BEAC-56F9BF18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4538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DAAD-E3AF-8A1C-D34E-10E22A42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8CA3A-0B1D-E4C4-093E-DBA678F4D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E048D-A7E1-42F5-18E1-1696B9A05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44D73-81F1-86B8-9766-7D474F8A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6D49D-3D8A-DA4B-BDCC-C4F63989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45083-8649-EB4E-1D9B-6FBB0825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7025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3F181-3C91-343B-ACFF-6ED5DA6E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035D3-C871-0D82-4671-71BBDE6C6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F755-C0E7-8C7E-02B7-FFE2F0BFF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5463-986F-2C47-B18A-961F44B18B52}" type="datetimeFigureOut">
              <a:rPr lang="en-UA" smtClean="0"/>
              <a:t>2/9/23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8ADB8-84DC-C0D9-7A18-CC0956842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F7066-D426-92E5-C904-6AEF529D2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DD64-6A93-9E40-94D6-56D7CA4C293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905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5DB6BE84-DF3A-8032-62C4-7E80A132B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3433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6D5FC-23FA-61A8-9C14-FEFEBEE55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0" y="1475232"/>
            <a:ext cx="6230112" cy="155525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 тему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10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30E6E-2B8C-D790-6675-F113EF6BF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4657344"/>
            <a:ext cx="11850624" cy="1935988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для ведення садівництва — не більше 0,12 га; 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для будівництва і обслуговування жилого будинку, господарських будівель і споруд (присадибна ділянка) у селах — не більше 0,25 та, в селищах — не більше 0,15 га, в містах — не більше 0,10 га; </a:t>
            </a:r>
            <a:endParaRPr lang="ru-U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ґ) для індивідуального дачного будівництва— не більше 0,10 га; </a:t>
            </a:r>
            <a:endParaRPr lang="ru-U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для будівництва індивідуальних гаражів — не більше 0,01 га</a:t>
            </a:r>
            <a:endParaRPr lang="en-UA" sz="1400" dirty="0"/>
          </a:p>
        </p:txBody>
      </p:sp>
      <p:pic>
        <p:nvPicPr>
          <p:cNvPr id="5" name="Picture 4" descr="A train travels down the tracks&#10;&#10;Description automatically generated">
            <a:extLst>
              <a:ext uri="{FF2B5EF4-FFF2-40B4-BE49-F238E27FC236}">
                <a16:creationId xmlns:a16="http://schemas.microsoft.com/office/drawing/2014/main" id="{CA790FF4-742E-47EE-F7CE-8C952540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264668"/>
            <a:ext cx="7004494" cy="4295140"/>
          </a:xfrm>
          <a:prstGeom prst="rect">
            <a:avLst/>
          </a:prstGeom>
        </p:spPr>
      </p:pic>
      <p:pic>
        <p:nvPicPr>
          <p:cNvPr id="7" name="Picture 6" descr="A small plant growing in the dirt&#10;&#10;Description automatically generated with low confidence">
            <a:extLst>
              <a:ext uri="{FF2B5EF4-FFF2-40B4-BE49-F238E27FC236}">
                <a16:creationId xmlns:a16="http://schemas.microsoft.com/office/drawing/2014/main" id="{E241C7CB-2ABB-F29B-7A97-F4C6F0A23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6" y="275082"/>
            <a:ext cx="4734685" cy="42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1D44-0042-0C59-E561-A97C0351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399161"/>
            <a:ext cx="1103033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власника земельної ділянки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сукупність наданих йому законом суб’єктивних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правомочностей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щодо володіння, користування та розпорядження земельною ділянкою. Перелік прав власників земельних ділянок викладено у ст. 90 ЗК України. </a:t>
            </a:r>
            <a:endParaRPr lang="ru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 descr="A picture containing yellow, player&#10;&#10;Description automatically generated">
            <a:extLst>
              <a:ext uri="{FF2B5EF4-FFF2-40B4-BE49-F238E27FC236}">
                <a16:creationId xmlns:a16="http://schemas.microsoft.com/office/drawing/2014/main" id="{416A1E2C-8F50-45CA-0805-F654A3AE8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1343025"/>
            <a:ext cx="10815637" cy="52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3A26-91C3-6B0B-5343-4C77D58A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5" y="316992"/>
            <a:ext cx="11313984" cy="6541008"/>
          </a:xfrm>
        </p:spPr>
        <p:txBody>
          <a:bodyPr>
            <a:normAutofit fontScale="92500" lnSpcReduction="10000"/>
          </a:bodyPr>
          <a:lstStyle/>
          <a:p>
            <a:pPr indent="0" algn="ctr">
              <a:spcAft>
                <a:spcPts val="750"/>
              </a:spcAft>
              <a:buNone/>
            </a:pPr>
            <a:r>
              <a:rPr lang="uk-UA" sz="2200" b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Власники земельних ділянок мають право:</a:t>
            </a:r>
            <a:endParaRPr lang="en-US" sz="2200" b="1" u="sng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750"/>
              </a:spcAft>
              <a:buNone/>
            </a:pPr>
            <a:endParaRPr lang="en-US" sz="22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750"/>
              </a:spcAft>
              <a:buNone/>
            </a:pPr>
            <a:endParaRPr lang="en-US" sz="18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750"/>
              </a:spcAft>
              <a:buNone/>
            </a:pPr>
            <a:endParaRPr lang="en-US" sz="18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750"/>
              </a:spcAft>
              <a:buNone/>
            </a:pPr>
            <a:endParaRPr lang="en-US" sz="18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750"/>
              </a:spcAft>
              <a:buNone/>
            </a:pPr>
            <a:endParaRPr lang="en-US" sz="18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750"/>
              </a:spcAft>
              <a:buNone/>
            </a:pPr>
            <a:endParaRPr lang="en-US" sz="18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75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750"/>
              </a:spcAft>
              <a:buNone/>
            </a:pPr>
            <a:endParaRPr lang="en-US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750"/>
              </a:spcAft>
              <a:buNone/>
            </a:pPr>
            <a:endParaRPr lang="en-US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75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продавати або іншим шляхом відчужувати земельну ділянку, передавати її в оренду, заставу, спадщину, довірчу власність;</a:t>
            </a:r>
            <a:endParaRPr lang="ru-UA" sz="19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 господарювати на землі;</a:t>
            </a:r>
            <a:endParaRPr lang="ru-UA" sz="19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власності на посіви і насадження сільськогосподарських та інших культур, на вироблену продукцію;</a:t>
            </a:r>
            <a:endParaRPr lang="ru-UA" sz="19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 у встановленому порядку для власних потреб наявні на земельній ділянці загальнопоширені корисні копалини, торф, лісові насадження, водні об'єкти, а також інші корисні властивості землі.</a:t>
            </a:r>
            <a:r>
              <a:rPr lang="ru-UA" sz="19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tractor in a field&#10;&#10;Description automatically generated with medium confidence">
            <a:extLst>
              <a:ext uri="{FF2B5EF4-FFF2-40B4-BE49-F238E27FC236}">
                <a16:creationId xmlns:a16="http://schemas.microsoft.com/office/drawing/2014/main" id="{701207C2-CC4D-7BCA-7926-9F3224BA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451" y="936498"/>
            <a:ext cx="5457823" cy="36208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20A0B2A-FE0E-3C70-F42F-FC08790D9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7" y="936498"/>
            <a:ext cx="5457823" cy="3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8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BBEC-49FA-E829-6258-5F5203E12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87" y="1392418"/>
            <a:ext cx="4619621" cy="384366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гідно зі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91 ЗК України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 земельної ділянки зобов’язаний: 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забезпечувати використання їх за цільовим призначенням;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додержуватися вимог законодавства про охорону довкілля;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своєчасно сплачувати земельний податок;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г) не порушувати прав власників суміжних земельних ділянок та землекористувачів;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A" sz="2000" dirty="0"/>
          </a:p>
        </p:txBody>
      </p:sp>
      <p:pic>
        <p:nvPicPr>
          <p:cNvPr id="5" name="Picture 4" descr="A statue of a person holding a staff&#10;&#10;Description automatically generated with low confidence">
            <a:extLst>
              <a:ext uri="{FF2B5EF4-FFF2-40B4-BE49-F238E27FC236}">
                <a16:creationId xmlns:a16="http://schemas.microsoft.com/office/drawing/2014/main" id="{1911974E-7594-0E9D-ADE0-7BBB4D96B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5" r="40907"/>
          <a:stretch/>
        </p:blipFill>
        <p:spPr>
          <a:xfrm>
            <a:off x="5210171" y="10"/>
            <a:ext cx="697878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921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nature, water, rain, outdoor&#10;&#10;Description automatically generated">
            <a:extLst>
              <a:ext uri="{FF2B5EF4-FFF2-40B4-BE49-F238E27FC236}">
                <a16:creationId xmlns:a16="http://schemas.microsoft.com/office/drawing/2014/main" id="{EC9F9075-6E12-BF46-FE97-44D76DD81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64" b="20295"/>
          <a:stretch/>
        </p:blipFill>
        <p:spPr>
          <a:xfrm>
            <a:off x="0" y="10"/>
            <a:ext cx="854659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C30A-6CA5-CF18-9162-7C916ACA2AE1}"/>
              </a:ext>
            </a:extLst>
          </p:cNvPr>
          <p:cNvSpPr txBox="1"/>
          <p:nvPr/>
        </p:nvSpPr>
        <p:spPr>
          <a:xfrm>
            <a:off x="7695056" y="2592697"/>
            <a:ext cx="421005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ґ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підвищувати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родючість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ґрунтів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зберігати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інші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корисні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властивості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землі</a:t>
            </a:r>
            <a:r>
              <a:rPr lang="en-US" sz="2000" dirty="0">
                <a:effectLst/>
              </a:rPr>
              <a:t>;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д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своєчасно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надавати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відповідним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органам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виконавчої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влади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органам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місцевого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самоврядування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дані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про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стан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і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використання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земель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інших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природних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ресурсів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у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порядку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встановленому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законом</a:t>
            </a:r>
            <a:r>
              <a:rPr lang="en-US" sz="2000" dirty="0">
                <a:effectLst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812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086C7-BB83-6DD9-7128-806A39E55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616" y="1072896"/>
            <a:ext cx="3773424" cy="537667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дотримуватися правил добросусідства та обмежень, пов'язаних з встановленням земельних сервітутів та охоронних зон;</a:t>
            </a:r>
            <a:endParaRPr lang="ru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є) зберігати геодезичні знаки, протиерозійні споруди, мережі зрошувальних і осушувальних систем;</a:t>
            </a:r>
            <a:endParaRPr lang="ru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ж) за свій рахунок привести земельну ділянку у попередній стан у разі незаконної зміни її рельєфу, за винятком здійснення такої зміни не власником земельної ділянки, коли приведення у попередній стан здійснюється за рахунок особи, яка незаконно змінила рельєф</a:t>
            </a:r>
            <a:endParaRPr lang="ru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A" sz="2000" dirty="0"/>
          </a:p>
        </p:txBody>
      </p:sp>
      <p:pic>
        <p:nvPicPr>
          <p:cNvPr id="5" name="Picture 4" descr="A body of water with boats in it and a tree in the foreground&#10;&#10;Description automatically generated with medium confidence">
            <a:extLst>
              <a:ext uri="{FF2B5EF4-FFF2-40B4-BE49-F238E27FC236}">
                <a16:creationId xmlns:a16="http://schemas.microsoft.com/office/drawing/2014/main" id="{90D2EF5B-3A36-8B1A-6D7B-8FE7B01E7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75"/>
          <a:stretch/>
        </p:blipFill>
        <p:spPr>
          <a:xfrm>
            <a:off x="-33289" y="10"/>
            <a:ext cx="736068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9775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C4232-ED60-F50C-39BF-FE853F86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3" y="1262148"/>
            <a:ext cx="4892039" cy="3694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 власності на землю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інститут земельного права, норми якого регулюють суспільні відносини належності землі визначеним законом видам суб’єктів цього права. </a:t>
            </a:r>
            <a:endParaRPr lang="en-UA" sz="2000" dirty="0"/>
          </a:p>
        </p:txBody>
      </p:sp>
      <p:pic>
        <p:nvPicPr>
          <p:cNvPr id="7" name="Picture 6" descr="A hand holding a seedling&#10;&#10;Description automatically generated with medium confidence">
            <a:extLst>
              <a:ext uri="{FF2B5EF4-FFF2-40B4-BE49-F238E27FC236}">
                <a16:creationId xmlns:a16="http://schemas.microsoft.com/office/drawing/2014/main" id="{E8371793-CD70-0BBF-E082-9B4CB7C7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877"/>
          <a:stretch/>
        </p:blipFill>
        <p:spPr>
          <a:xfrm>
            <a:off x="2170176" y="2584704"/>
            <a:ext cx="10021825" cy="4273296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97F777F8-D872-2A2E-B0A8-A4D43D2B0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" r="2" b="2"/>
          <a:stretch/>
        </p:blipFill>
        <p:spPr>
          <a:xfrm>
            <a:off x="4764024" y="0"/>
            <a:ext cx="7424928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134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chain&#10;&#10;Description automatically generated">
            <a:extLst>
              <a:ext uri="{FF2B5EF4-FFF2-40B4-BE49-F238E27FC236}">
                <a16:creationId xmlns:a16="http://schemas.microsoft.com/office/drawing/2014/main" id="{B80D9871-B68A-1314-117D-9822F5E64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" r="55098" b="1"/>
          <a:stretch/>
        </p:blipFill>
        <p:spPr>
          <a:xfrm>
            <a:off x="18" y="10"/>
            <a:ext cx="755902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3E07-5C3D-9A4D-A7C0-C73598140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513" y="2540561"/>
            <a:ext cx="4755450" cy="38436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Україні конституційно встановлено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дві форми земельної власності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саме: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публічна (суспільна) власність, яка охоплює державну і комунальну власність;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приватна власність, яка охоплює власність фізичних осіб і недержавних юридичних осіб. </a:t>
            </a:r>
            <a:endParaRPr lang="en-UA" sz="2000" dirty="0"/>
          </a:p>
        </p:txBody>
      </p:sp>
    </p:spTree>
    <p:extLst>
      <p:ext uri="{BB962C8B-B14F-4D97-AF65-F5344CB8AC3E}">
        <p14:creationId xmlns:p14="http://schemas.microsoft.com/office/powerpoint/2010/main" val="216243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6CF02B-70C8-8269-296A-4BCE0BE0F93C}"/>
              </a:ext>
            </a:extLst>
          </p:cNvPr>
          <p:cNvSpPr txBox="1"/>
          <p:nvPr/>
        </p:nvSpPr>
        <p:spPr>
          <a:xfrm>
            <a:off x="353935" y="370911"/>
            <a:ext cx="4890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уб’єктами права власності на землю є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</a:t>
            </a: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34033-2801-17D0-3CC2-5E959B07420B}"/>
              </a:ext>
            </a:extLst>
          </p:cNvPr>
          <p:cNvSpPr txBox="1"/>
          <p:nvPr/>
        </p:nvSpPr>
        <p:spPr>
          <a:xfrm>
            <a:off x="1952245" y="868674"/>
            <a:ext cx="1816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ержава</a:t>
            </a:r>
            <a:r>
              <a:rPr lang="ru-UA" sz="2000">
                <a:effectLst/>
              </a:rPr>
              <a:t> </a:t>
            </a:r>
            <a:endParaRPr lang="en-U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61D47-BFF2-0017-1651-862E09F4799F}"/>
              </a:ext>
            </a:extLst>
          </p:cNvPr>
          <p:cNvSpPr txBox="1"/>
          <p:nvPr/>
        </p:nvSpPr>
        <p:spPr>
          <a:xfrm>
            <a:off x="353935" y="13990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Територіальні громади</a:t>
            </a:r>
            <a:r>
              <a:rPr lang="ru-UA">
                <a:effectLst/>
              </a:rPr>
              <a:t> </a:t>
            </a:r>
            <a:endParaRPr lang="en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46FDE-6ACB-3788-B853-4A6EB6CDB784}"/>
              </a:ext>
            </a:extLst>
          </p:cNvPr>
          <p:cNvSpPr txBox="1"/>
          <p:nvPr/>
        </p:nvSpPr>
        <p:spPr>
          <a:xfrm>
            <a:off x="2023873" y="18660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Юридичні особи </a:t>
            </a:r>
            <a:endParaRPr lang="en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ACCF8-3272-0AF2-9E76-1C95612AA03E}"/>
              </a:ext>
            </a:extLst>
          </p:cNvPr>
          <p:cNvSpPr txBox="1"/>
          <p:nvPr/>
        </p:nvSpPr>
        <p:spPr>
          <a:xfrm>
            <a:off x="1110997" y="23027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Громадяни</a:t>
            </a:r>
            <a:r>
              <a:rPr lang="ru-UA" b="1">
                <a:effectLst/>
              </a:rPr>
              <a:t> </a:t>
            </a:r>
            <a:endParaRPr lang="en-UA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8BE110-3474-B17B-5836-C66DAF08E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73" y="0"/>
            <a:ext cx="6938798" cy="6729424"/>
          </a:xfrm>
          <a:prstGeom prst="rect">
            <a:avLst/>
          </a:prstGeom>
        </p:spPr>
      </p:pic>
      <p:pic>
        <p:nvPicPr>
          <p:cNvPr id="23" name="Picture 22" descr="A picture containing cake&#10;&#10;Description automatically generated">
            <a:extLst>
              <a:ext uri="{FF2B5EF4-FFF2-40B4-BE49-F238E27FC236}">
                <a16:creationId xmlns:a16="http://schemas.microsoft.com/office/drawing/2014/main" id="{0FB22447-F19E-231C-9FBB-3CC282FAA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5" y="3157090"/>
            <a:ext cx="5008625" cy="35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plant&#10;&#10;Description automatically generated">
            <a:extLst>
              <a:ext uri="{FF2B5EF4-FFF2-40B4-BE49-F238E27FC236}">
                <a16:creationId xmlns:a16="http://schemas.microsoft.com/office/drawing/2014/main" id="{E016402E-E7A6-94DB-01AF-02A723C1B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8" r="149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29B57-286E-6105-BCFB-C4660EC900C3}"/>
              </a:ext>
            </a:extLst>
          </p:cNvPr>
          <p:cNvSpPr txBox="1"/>
          <p:nvPr/>
        </p:nvSpPr>
        <p:spPr>
          <a:xfrm>
            <a:off x="258699" y="1584960"/>
            <a:ext cx="3850005" cy="463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ЗК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86)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часткову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сумісну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співвласників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земельну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ділянку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спільній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сумісній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C221-F44F-37C0-7025-EE0D375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" y="1507167"/>
            <a:ext cx="4202904" cy="3843666"/>
          </a:xfrm>
        </p:spPr>
        <p:txBody>
          <a:bodyPr>
            <a:normAutofit/>
          </a:bodyPr>
          <a:lstStyle/>
          <a:p>
            <a:pPr indent="0">
              <a:spcAft>
                <a:spcPts val="1000"/>
              </a:spcAft>
              <a:buNone/>
            </a:pPr>
            <a:r>
              <a:rPr lang="uk-UA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спільної часткової власності на земельну ділянку виникає:</a:t>
            </a: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при добровільному об’єднанні власниками належних їм земельних ділянок; </a:t>
            </a:r>
            <a:endParaRPr lang="ru-UA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при придбанні у власність земельної ділянки двома чи більше особами за </a:t>
            </a:r>
            <a:r>
              <a:rPr lang="uk-UA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цивільноправовими</a:t>
            </a: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угодами; </a:t>
            </a:r>
            <a:endParaRPr lang="ru-UA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при прийнятті спадщини на земельну ділянку двома або більше особами; </a:t>
            </a:r>
            <a:endParaRPr lang="ru-UA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за рішенням суду (ст. 87 ЗК). </a:t>
            </a:r>
            <a:endParaRPr lang="ru-UA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sz="1700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7AAECF45-8719-4660-3B65-BAFEFD4EE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2" r="13120"/>
          <a:stretch/>
        </p:blipFill>
        <p:spPr>
          <a:xfrm>
            <a:off x="4011167" y="10"/>
            <a:ext cx="818083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3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lue&#10;&#10;Description automatically generated">
            <a:extLst>
              <a:ext uri="{FF2B5EF4-FFF2-40B4-BE49-F238E27FC236}">
                <a16:creationId xmlns:a16="http://schemas.microsoft.com/office/drawing/2014/main" id="{47F33AAA-25E5-D6C0-006F-60B5EB230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" r="40820"/>
          <a:stretch/>
        </p:blipFill>
        <p:spPr>
          <a:xfrm>
            <a:off x="0" y="-1"/>
            <a:ext cx="8558194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5D96B-6C17-FE6A-1BA0-08ED84A1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8526" y="2644635"/>
            <a:ext cx="4468129" cy="390858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спільній сумісній власності перебувають земельні ділянки:</a:t>
            </a:r>
            <a:endParaRPr lang="ru-UA" sz="2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подружжя;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б)членів фермерського господарства, якщо інше не передбачено угодою між ними;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співвласників жилого будинку;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г) співвласників багатоквартирного будинку.</a:t>
            </a:r>
            <a:endParaRPr lang="ru-UA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A" sz="2000" dirty="0"/>
          </a:p>
        </p:txBody>
      </p:sp>
    </p:spTree>
    <p:extLst>
      <p:ext uri="{BB962C8B-B14F-4D97-AF65-F5344CB8AC3E}">
        <p14:creationId xmlns:p14="http://schemas.microsoft.com/office/powerpoint/2010/main" val="341076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BD4C2-1FE7-1475-553B-9343D1F8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11" y="1600195"/>
            <a:ext cx="4315341" cy="3852672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приватизації земельної ділянки в межах норм безоплатної приватизації; </a:t>
            </a:r>
            <a:endParaRPr lang="ru-UA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приватизації земельної ділянки в розмірі земельної частки (паю); </a:t>
            </a:r>
            <a:endParaRPr lang="ru-UA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приватизації земельної ділянки за плату; </a:t>
            </a:r>
            <a:endParaRPr lang="ru-UA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придбання земельної ділянки за давністю користування (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набувальна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давність); </a:t>
            </a:r>
            <a:endParaRPr lang="ru-UA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ґ) придбання земельної ділянки, що перебуває у приватній власності, на підставі цивільно-правового договору; </a:t>
            </a:r>
            <a:endParaRPr lang="ru-UA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успадкування земельної ділянки</a:t>
            </a:r>
            <a:r>
              <a:rPr lang="ru-UA" sz="1600">
                <a:effectLst/>
              </a:rPr>
              <a:t> </a:t>
            </a:r>
            <a:endParaRPr lang="en-UA" sz="16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CA30203-C6CA-5E16-8C01-68551302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2" r="24325" b="1"/>
          <a:stretch/>
        </p:blipFill>
        <p:spPr>
          <a:xfrm>
            <a:off x="6094476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16746-061B-E5AB-7B16-6A683A5C843A}"/>
              </a:ext>
            </a:extLst>
          </p:cNvPr>
          <p:cNvSpPr txBox="1"/>
          <p:nvPr/>
        </p:nvSpPr>
        <p:spPr>
          <a:xfrm>
            <a:off x="390144" y="6460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Земельне законодавство визначає </a:t>
            </a:r>
            <a:r>
              <a:rPr lang="uk-UA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набуття права власності на землю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громадянами шляхом: 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3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58190-3DFD-DABB-A577-DF3729FE97A7}"/>
              </a:ext>
            </a:extLst>
          </p:cNvPr>
          <p:cNvSpPr txBox="1"/>
          <p:nvPr/>
        </p:nvSpPr>
        <p:spPr>
          <a:xfrm>
            <a:off x="427174" y="1505501"/>
            <a:ext cx="4939505" cy="455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121 ЗК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безоплатну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приватизацію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претендувати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безоплатну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фермерського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паю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селянського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field of wheat&#10;&#10;Description automatically generated with medium confidence">
            <a:extLst>
              <a:ext uri="{FF2B5EF4-FFF2-40B4-BE49-F238E27FC236}">
                <a16:creationId xmlns:a16="http://schemas.microsoft.com/office/drawing/2014/main" id="{0921B477-5B52-4819-458A-5919CC926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52" r="15879" b="-1"/>
          <a:stretch/>
        </p:blipFill>
        <p:spPr>
          <a:xfrm>
            <a:off x="5505339" y="274161"/>
            <a:ext cx="6508968" cy="63096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4CE7F6-83DD-007F-5402-486B828D8B50}"/>
              </a:ext>
            </a:extLst>
          </p:cNvPr>
          <p:cNvSpPr txBox="1"/>
          <p:nvPr/>
        </p:nvSpPr>
        <p:spPr>
          <a:xfrm>
            <a:off x="265056" y="979471"/>
            <a:ext cx="497522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приватизації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межах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безоплатної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приватизації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676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789</Words>
  <Application>Microsoft Macintosh PowerPoint</Application>
  <PresentationFormat>Широкоэкранный</PresentationFormat>
  <Paragraphs>67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                 Презентація на тему: ” Право власності на землю”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Презентація на тему: ” Право власності на землю” </dc:title>
  <dc:creator>Viktoria Bodnar</dc:creator>
  <cp:lastModifiedBy>Microsoft Office User</cp:lastModifiedBy>
  <cp:revision>3</cp:revision>
  <dcterms:created xsi:type="dcterms:W3CDTF">2022-11-17T08:07:33Z</dcterms:created>
  <dcterms:modified xsi:type="dcterms:W3CDTF">2023-02-09T10:28:44Z</dcterms:modified>
</cp:coreProperties>
</file>