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328" r:id="rId8"/>
    <p:sldId id="331" r:id="rId9"/>
    <p:sldId id="332" r:id="rId10"/>
    <p:sldId id="333" r:id="rId11"/>
    <p:sldId id="329" r:id="rId12"/>
    <p:sldId id="327" r:id="rId13"/>
    <p:sldId id="330" r:id="rId14"/>
    <p:sldId id="334" r:id="rId15"/>
    <p:sldId id="263" r:id="rId16"/>
    <p:sldId id="336" r:id="rId17"/>
    <p:sldId id="337" r:id="rId18"/>
    <p:sldId id="338" r:id="rId19"/>
    <p:sldId id="339" r:id="rId20"/>
    <p:sldId id="335" r:id="rId21"/>
    <p:sldId id="267" r:id="rId22"/>
    <p:sldId id="344" r:id="rId23"/>
    <p:sldId id="345" r:id="rId24"/>
    <p:sldId id="350" r:id="rId25"/>
    <p:sldId id="346" r:id="rId26"/>
    <p:sldId id="347" r:id="rId27"/>
    <p:sldId id="340" r:id="rId28"/>
    <p:sldId id="349" r:id="rId29"/>
    <p:sldId id="374" r:id="rId30"/>
    <p:sldId id="376" r:id="rId31"/>
    <p:sldId id="377" r:id="rId32"/>
    <p:sldId id="341" r:id="rId33"/>
    <p:sldId id="342" r:id="rId34"/>
    <p:sldId id="348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9F111-B7D7-4958-AE50-BDFCAE448610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A70CF4C-5727-4582-BA07-77AD67831F17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uk-UA" b="1" dirty="0" smtClean="0"/>
            <a:t>Приміщення,</a:t>
          </a:r>
        </a:p>
        <a:p>
          <a:pPr>
            <a:spcAft>
              <a:spcPts val="0"/>
            </a:spcAft>
          </a:pPr>
          <a:r>
            <a:rPr lang="uk-UA" b="1" dirty="0" smtClean="0"/>
            <a:t> в яких підготовляється процес обслуговування</a:t>
          </a:r>
          <a:endParaRPr lang="uk-UA" b="1" dirty="0"/>
        </a:p>
      </dgm:t>
    </dgm:pt>
    <dgm:pt modelId="{3BBDC55F-A767-48FE-B9BC-8D6DF43BAE8F}" type="parTrans" cxnId="{17332191-0E3D-4B0C-A31B-9705760787E9}">
      <dgm:prSet/>
      <dgm:spPr/>
      <dgm:t>
        <a:bodyPr/>
        <a:lstStyle/>
        <a:p>
          <a:endParaRPr lang="uk-UA"/>
        </a:p>
      </dgm:t>
    </dgm:pt>
    <dgm:pt modelId="{EF14E697-8FC0-4881-9917-9CBC8391A252}" type="sibTrans" cxnId="{17332191-0E3D-4B0C-A31B-9705760787E9}">
      <dgm:prSet/>
      <dgm:spPr/>
      <dgm:t>
        <a:bodyPr/>
        <a:lstStyle/>
        <a:p>
          <a:endParaRPr lang="uk-UA"/>
        </a:p>
      </dgm:t>
    </dgm:pt>
    <dgm:pt modelId="{896EA838-DEBE-415C-91A7-EE03C49C190A}">
      <dgm:prSet phldrT="[Текст]"/>
      <dgm:spPr/>
      <dgm:t>
        <a:bodyPr/>
        <a:lstStyle/>
        <a:p>
          <a:r>
            <a:rPr lang="uk-UA" b="1" u="none" dirty="0" smtClean="0"/>
            <a:t>буфети, </a:t>
          </a:r>
          <a:r>
            <a:rPr lang="uk-UA" b="1" u="none" dirty="0" err="1" smtClean="0"/>
            <a:t>роздаткові</a:t>
          </a:r>
          <a:r>
            <a:rPr lang="uk-UA" b="1" u="none" dirty="0" smtClean="0"/>
            <a:t>,  мийна </a:t>
          </a:r>
          <a:r>
            <a:rPr lang="uk-UA" b="1" u="none" dirty="0" smtClean="0"/>
            <a:t>столового </a:t>
          </a:r>
          <a:r>
            <a:rPr lang="uk-UA" b="1" u="none" dirty="0" smtClean="0"/>
            <a:t>посуду, касові зали, сервізна тощо.</a:t>
          </a:r>
          <a:endParaRPr lang="uk-UA" b="1" u="none" dirty="0"/>
        </a:p>
      </dgm:t>
    </dgm:pt>
    <dgm:pt modelId="{DD67E9FE-28B3-48F5-B6B4-53966D2B380B}" type="parTrans" cxnId="{40D80A0B-CDBA-4980-AC57-94D1D2D9EA2A}">
      <dgm:prSet/>
      <dgm:spPr/>
      <dgm:t>
        <a:bodyPr/>
        <a:lstStyle/>
        <a:p>
          <a:endParaRPr lang="uk-UA"/>
        </a:p>
      </dgm:t>
    </dgm:pt>
    <dgm:pt modelId="{B98F8E49-2270-48AC-AF13-B679459FA591}" type="sibTrans" cxnId="{40D80A0B-CDBA-4980-AC57-94D1D2D9EA2A}">
      <dgm:prSet/>
      <dgm:spPr/>
      <dgm:t>
        <a:bodyPr/>
        <a:lstStyle/>
        <a:p>
          <a:endParaRPr lang="uk-UA"/>
        </a:p>
      </dgm:t>
    </dgm:pt>
    <dgm:pt modelId="{D5D1674B-E6AD-45E5-B02C-17DC9CC80CFF}">
      <dgm:prSet phldrT="[Текст]"/>
      <dgm:spPr/>
      <dgm:t>
        <a:bodyPr/>
        <a:lstStyle/>
        <a:p>
          <a:r>
            <a:rPr lang="uk-UA" b="1" i="1" dirty="0" smtClean="0"/>
            <a:t>вестибюль, торгівельні зали, аванзали, бенкетні зали, тераси, балкони тощо</a:t>
          </a:r>
          <a:endParaRPr lang="uk-UA" b="1" dirty="0"/>
        </a:p>
      </dgm:t>
    </dgm:pt>
    <dgm:pt modelId="{A0F9E0E2-7CF1-46DA-B432-7400A1323F1C}" type="sibTrans" cxnId="{5208BE69-0E4F-4239-B28B-373072019F44}">
      <dgm:prSet/>
      <dgm:spPr/>
      <dgm:t>
        <a:bodyPr/>
        <a:lstStyle/>
        <a:p>
          <a:endParaRPr lang="uk-UA"/>
        </a:p>
      </dgm:t>
    </dgm:pt>
    <dgm:pt modelId="{ABA4C94A-4CFC-4663-B988-6BFF557B5D8A}" type="parTrans" cxnId="{5208BE69-0E4F-4239-B28B-373072019F44}">
      <dgm:prSet/>
      <dgm:spPr/>
      <dgm:t>
        <a:bodyPr/>
        <a:lstStyle/>
        <a:p>
          <a:endParaRPr lang="uk-UA"/>
        </a:p>
      </dgm:t>
    </dgm:pt>
    <dgm:pt modelId="{5B0D0D4E-B05E-42F7-8A1C-14A9F0ECC13F}">
      <dgm:prSet phldrT="[Текст]" custT="1"/>
      <dgm:spPr/>
      <dgm:t>
        <a:bodyPr/>
        <a:lstStyle/>
        <a:p>
          <a:r>
            <a:rPr lang="uk-UA" sz="2500" b="1" dirty="0" smtClean="0"/>
            <a:t>Приміщення, в яких безпосередньо здійснюється  процес обслуговування</a:t>
          </a:r>
          <a:endParaRPr lang="uk-UA" sz="2500" b="1" dirty="0"/>
        </a:p>
      </dgm:t>
    </dgm:pt>
    <dgm:pt modelId="{CE33A7DA-6507-4E5F-97AA-4AD24F77E26F}" type="sibTrans" cxnId="{7F1015E3-D06A-43E7-A64D-E42D2AFFF7E4}">
      <dgm:prSet/>
      <dgm:spPr/>
      <dgm:t>
        <a:bodyPr/>
        <a:lstStyle/>
        <a:p>
          <a:endParaRPr lang="uk-UA"/>
        </a:p>
      </dgm:t>
    </dgm:pt>
    <dgm:pt modelId="{3C0B0C9E-0B94-4172-92E0-8881E441283A}" type="parTrans" cxnId="{7F1015E3-D06A-43E7-A64D-E42D2AFFF7E4}">
      <dgm:prSet/>
      <dgm:spPr/>
      <dgm:t>
        <a:bodyPr/>
        <a:lstStyle/>
        <a:p>
          <a:endParaRPr lang="uk-UA"/>
        </a:p>
      </dgm:t>
    </dgm:pt>
    <dgm:pt modelId="{94F6297C-2A4D-4AF7-9B71-C52C03811672}" type="pres">
      <dgm:prSet presAssocID="{9B69F111-B7D7-4958-AE50-BDFCAE4486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AC798CE-C713-49EE-9874-4D5F6EF83F9C}" type="pres">
      <dgm:prSet presAssocID="{5B0D0D4E-B05E-42F7-8A1C-14A9F0ECC13F}" presName="linNode" presStyleCnt="0"/>
      <dgm:spPr/>
    </dgm:pt>
    <dgm:pt modelId="{7C5B89E8-BA76-4FA0-AAEE-DE0FE1F71BF5}" type="pres">
      <dgm:prSet presAssocID="{5B0D0D4E-B05E-42F7-8A1C-14A9F0ECC13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9CA41F-87A1-4D57-80E7-3D58623B92B4}" type="pres">
      <dgm:prSet presAssocID="{5B0D0D4E-B05E-42F7-8A1C-14A9F0ECC13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9A169C-BEB5-49CF-BD61-993DDEE26E27}" type="pres">
      <dgm:prSet presAssocID="{CE33A7DA-6507-4E5F-97AA-4AD24F77E26F}" presName="spacing" presStyleCnt="0"/>
      <dgm:spPr/>
    </dgm:pt>
    <dgm:pt modelId="{6197AE57-6046-4012-9844-30950BFFB627}" type="pres">
      <dgm:prSet presAssocID="{8A70CF4C-5727-4582-BA07-77AD67831F17}" presName="linNode" presStyleCnt="0"/>
      <dgm:spPr/>
    </dgm:pt>
    <dgm:pt modelId="{692013BF-247B-41F1-BCBF-BC2BBFCCC319}" type="pres">
      <dgm:prSet presAssocID="{8A70CF4C-5727-4582-BA07-77AD67831F1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B67CD1-6048-4A34-BDED-AA11ECA7C32B}" type="pres">
      <dgm:prSet presAssocID="{8A70CF4C-5727-4582-BA07-77AD67831F1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F8D31C-73F7-4D53-B442-2383D56A09EF}" type="presOf" srcId="{8A70CF4C-5727-4582-BA07-77AD67831F17}" destId="{692013BF-247B-41F1-BCBF-BC2BBFCCC319}" srcOrd="0" destOrd="0" presId="urn:microsoft.com/office/officeart/2005/8/layout/vList6"/>
    <dgm:cxn modelId="{C4AB1776-1A72-4452-8294-B3CF23B7AE2F}" type="presOf" srcId="{D5D1674B-E6AD-45E5-B02C-17DC9CC80CFF}" destId="{389CA41F-87A1-4D57-80E7-3D58623B92B4}" srcOrd="0" destOrd="0" presId="urn:microsoft.com/office/officeart/2005/8/layout/vList6"/>
    <dgm:cxn modelId="{40D80A0B-CDBA-4980-AC57-94D1D2D9EA2A}" srcId="{8A70CF4C-5727-4582-BA07-77AD67831F17}" destId="{896EA838-DEBE-415C-91A7-EE03C49C190A}" srcOrd="0" destOrd="0" parTransId="{DD67E9FE-28B3-48F5-B6B4-53966D2B380B}" sibTransId="{B98F8E49-2270-48AC-AF13-B679459FA591}"/>
    <dgm:cxn modelId="{9964A0CB-097D-443D-8A80-700C9E237DA5}" type="presOf" srcId="{5B0D0D4E-B05E-42F7-8A1C-14A9F0ECC13F}" destId="{7C5B89E8-BA76-4FA0-AAEE-DE0FE1F71BF5}" srcOrd="0" destOrd="0" presId="urn:microsoft.com/office/officeart/2005/8/layout/vList6"/>
    <dgm:cxn modelId="{157B12BF-FE75-4DF9-A53D-CE34C9E4CD76}" type="presOf" srcId="{896EA838-DEBE-415C-91A7-EE03C49C190A}" destId="{1DB67CD1-6048-4A34-BDED-AA11ECA7C32B}" srcOrd="0" destOrd="0" presId="urn:microsoft.com/office/officeart/2005/8/layout/vList6"/>
    <dgm:cxn modelId="{17332191-0E3D-4B0C-A31B-9705760787E9}" srcId="{9B69F111-B7D7-4958-AE50-BDFCAE448610}" destId="{8A70CF4C-5727-4582-BA07-77AD67831F17}" srcOrd="1" destOrd="0" parTransId="{3BBDC55F-A767-48FE-B9BC-8D6DF43BAE8F}" sibTransId="{EF14E697-8FC0-4881-9917-9CBC8391A252}"/>
    <dgm:cxn modelId="{5208BE69-0E4F-4239-B28B-373072019F44}" srcId="{5B0D0D4E-B05E-42F7-8A1C-14A9F0ECC13F}" destId="{D5D1674B-E6AD-45E5-B02C-17DC9CC80CFF}" srcOrd="0" destOrd="0" parTransId="{ABA4C94A-4CFC-4663-B988-6BFF557B5D8A}" sibTransId="{A0F9E0E2-7CF1-46DA-B432-7400A1323F1C}"/>
    <dgm:cxn modelId="{517D5AE9-C55E-416E-9167-88741917E039}" type="presOf" srcId="{9B69F111-B7D7-4958-AE50-BDFCAE448610}" destId="{94F6297C-2A4D-4AF7-9B71-C52C03811672}" srcOrd="0" destOrd="0" presId="urn:microsoft.com/office/officeart/2005/8/layout/vList6"/>
    <dgm:cxn modelId="{7F1015E3-D06A-43E7-A64D-E42D2AFFF7E4}" srcId="{9B69F111-B7D7-4958-AE50-BDFCAE448610}" destId="{5B0D0D4E-B05E-42F7-8A1C-14A9F0ECC13F}" srcOrd="0" destOrd="0" parTransId="{3C0B0C9E-0B94-4172-92E0-8881E441283A}" sibTransId="{CE33A7DA-6507-4E5F-97AA-4AD24F77E26F}"/>
    <dgm:cxn modelId="{01FAE43E-5337-4782-A267-AE32AD45E47E}" type="presParOf" srcId="{94F6297C-2A4D-4AF7-9B71-C52C03811672}" destId="{9AC798CE-C713-49EE-9874-4D5F6EF83F9C}" srcOrd="0" destOrd="0" presId="urn:microsoft.com/office/officeart/2005/8/layout/vList6"/>
    <dgm:cxn modelId="{E476FA2C-C2D6-4CA1-960F-6D9A4630B73C}" type="presParOf" srcId="{9AC798CE-C713-49EE-9874-4D5F6EF83F9C}" destId="{7C5B89E8-BA76-4FA0-AAEE-DE0FE1F71BF5}" srcOrd="0" destOrd="0" presId="urn:microsoft.com/office/officeart/2005/8/layout/vList6"/>
    <dgm:cxn modelId="{E0ACFDFC-07C1-4728-A2D8-A8A3A55EE9AF}" type="presParOf" srcId="{9AC798CE-C713-49EE-9874-4D5F6EF83F9C}" destId="{389CA41F-87A1-4D57-80E7-3D58623B92B4}" srcOrd="1" destOrd="0" presId="urn:microsoft.com/office/officeart/2005/8/layout/vList6"/>
    <dgm:cxn modelId="{859E32B2-31B1-4FB4-B199-8EC93E02ACEA}" type="presParOf" srcId="{94F6297C-2A4D-4AF7-9B71-C52C03811672}" destId="{5F9A169C-BEB5-49CF-BD61-993DDEE26E27}" srcOrd="1" destOrd="0" presId="urn:microsoft.com/office/officeart/2005/8/layout/vList6"/>
    <dgm:cxn modelId="{98A58199-F7D7-41CB-A219-E539504CD6BF}" type="presParOf" srcId="{94F6297C-2A4D-4AF7-9B71-C52C03811672}" destId="{6197AE57-6046-4012-9844-30950BFFB627}" srcOrd="2" destOrd="0" presId="urn:microsoft.com/office/officeart/2005/8/layout/vList6"/>
    <dgm:cxn modelId="{DCF5F4A2-BF63-422C-88A1-A2C4338F29F2}" type="presParOf" srcId="{6197AE57-6046-4012-9844-30950BFFB627}" destId="{692013BF-247B-41F1-BCBF-BC2BBFCCC319}" srcOrd="0" destOrd="0" presId="urn:microsoft.com/office/officeart/2005/8/layout/vList6"/>
    <dgm:cxn modelId="{30FADE66-905C-4A69-BB10-54693689C0CB}" type="presParOf" srcId="{6197AE57-6046-4012-9844-30950BFFB627}" destId="{1DB67CD1-6048-4A34-BDED-AA11ECA7C32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9C600-0029-4DB9-AC51-FDB484E8C1A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8D1EADB-F4E0-476F-A729-72C3F5AC8032}">
      <dgm:prSet phldrT="[Текст]"/>
      <dgm:spPr/>
      <dgm:t>
        <a:bodyPr/>
        <a:lstStyle/>
        <a:p>
          <a:r>
            <a:rPr lang="uk-UA" dirty="0" smtClean="0"/>
            <a:t>торгово-технологічне </a:t>
          </a:r>
          <a:endParaRPr lang="uk-UA" dirty="0"/>
        </a:p>
      </dgm:t>
    </dgm:pt>
    <dgm:pt modelId="{789C0583-2A03-4D16-BEB4-4CA5795D5EF1}" type="parTrans" cxnId="{4119C447-B8BA-4A79-A5C4-744FBDC5B5F8}">
      <dgm:prSet/>
      <dgm:spPr/>
      <dgm:t>
        <a:bodyPr/>
        <a:lstStyle/>
        <a:p>
          <a:endParaRPr lang="uk-UA"/>
        </a:p>
      </dgm:t>
    </dgm:pt>
    <dgm:pt modelId="{5E85C72D-E637-48CE-A9F5-10D58428BCB7}" type="sibTrans" cxnId="{4119C447-B8BA-4A79-A5C4-744FBDC5B5F8}">
      <dgm:prSet/>
      <dgm:spPr/>
      <dgm:t>
        <a:bodyPr/>
        <a:lstStyle/>
        <a:p>
          <a:endParaRPr lang="uk-UA"/>
        </a:p>
      </dgm:t>
    </dgm:pt>
    <dgm:pt modelId="{33A9CAA8-9145-48AF-99EF-5352CE0D5474}">
      <dgm:prSet phldrT="[Текст]"/>
      <dgm:spPr/>
      <dgm:t>
        <a:bodyPr/>
        <a:lstStyle/>
        <a:p>
          <a:r>
            <a:rPr lang="uk-UA" dirty="0" smtClean="0"/>
            <a:t>холодильне</a:t>
          </a:r>
          <a:endParaRPr lang="uk-UA" dirty="0"/>
        </a:p>
      </dgm:t>
    </dgm:pt>
    <dgm:pt modelId="{13E5A6C5-7BB1-4EAA-841B-8CBCE5110116}" type="parTrans" cxnId="{948DE6B9-FAC0-4A9A-8525-FD600692BEA1}">
      <dgm:prSet/>
      <dgm:spPr/>
      <dgm:t>
        <a:bodyPr/>
        <a:lstStyle/>
        <a:p>
          <a:endParaRPr lang="uk-UA"/>
        </a:p>
      </dgm:t>
    </dgm:pt>
    <dgm:pt modelId="{17187945-C327-41D9-9A3D-6B911B012FA3}" type="sibTrans" cxnId="{948DE6B9-FAC0-4A9A-8525-FD600692BEA1}">
      <dgm:prSet/>
      <dgm:spPr/>
      <dgm:t>
        <a:bodyPr/>
        <a:lstStyle/>
        <a:p>
          <a:endParaRPr lang="uk-UA"/>
        </a:p>
      </dgm:t>
    </dgm:pt>
    <dgm:pt modelId="{284D6681-CDE1-4A6C-8E88-FE05D4521DEE}">
      <dgm:prSet phldrT="[Текст]"/>
      <dgm:spPr/>
      <dgm:t>
        <a:bodyPr/>
        <a:lstStyle/>
        <a:p>
          <a:r>
            <a:rPr lang="uk-UA" dirty="0" smtClean="0"/>
            <a:t>немеханічне</a:t>
          </a:r>
          <a:endParaRPr lang="uk-UA" dirty="0"/>
        </a:p>
      </dgm:t>
    </dgm:pt>
    <dgm:pt modelId="{20B458F8-3712-4379-B304-7B967D80484E}" type="parTrans" cxnId="{83D79CFD-D03E-4796-95CA-126FB2D80F40}">
      <dgm:prSet/>
      <dgm:spPr/>
      <dgm:t>
        <a:bodyPr/>
        <a:lstStyle/>
        <a:p>
          <a:endParaRPr lang="uk-UA"/>
        </a:p>
      </dgm:t>
    </dgm:pt>
    <dgm:pt modelId="{CDABA8BE-BDC5-43D6-98B1-42DFE39D051B}" type="sibTrans" cxnId="{83D79CFD-D03E-4796-95CA-126FB2D80F40}">
      <dgm:prSet/>
      <dgm:spPr/>
      <dgm:t>
        <a:bodyPr/>
        <a:lstStyle/>
        <a:p>
          <a:endParaRPr lang="uk-UA"/>
        </a:p>
      </dgm:t>
    </dgm:pt>
    <dgm:pt modelId="{48E7232D-1B95-4E4A-AEB7-4B231576705C}" type="pres">
      <dgm:prSet presAssocID="{90C9C600-0029-4DB9-AC51-FDB484E8C1A1}" presName="compositeShape" presStyleCnt="0">
        <dgm:presLayoutVars>
          <dgm:dir/>
          <dgm:resizeHandles/>
        </dgm:presLayoutVars>
      </dgm:prSet>
      <dgm:spPr/>
    </dgm:pt>
    <dgm:pt modelId="{77D46E2A-220F-4966-B08A-21C4AB7DEBB7}" type="pres">
      <dgm:prSet presAssocID="{90C9C600-0029-4DB9-AC51-FDB484E8C1A1}" presName="pyramid" presStyleLbl="node1" presStyleIdx="0" presStyleCnt="1" custScaleX="109528"/>
      <dgm:spPr/>
    </dgm:pt>
    <dgm:pt modelId="{CBA32D23-967E-4C08-95A5-C4C043965B07}" type="pres">
      <dgm:prSet presAssocID="{90C9C600-0029-4DB9-AC51-FDB484E8C1A1}" presName="theList" presStyleCnt="0"/>
      <dgm:spPr/>
    </dgm:pt>
    <dgm:pt modelId="{9F5091F9-9941-4AB9-8D9D-D6562E1D1874}" type="pres">
      <dgm:prSet presAssocID="{98D1EADB-F4E0-476F-A729-72C3F5AC803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341DD0-E2D0-4556-8A5B-2614349AE503}" type="pres">
      <dgm:prSet presAssocID="{98D1EADB-F4E0-476F-A729-72C3F5AC8032}" presName="aSpace" presStyleCnt="0"/>
      <dgm:spPr/>
    </dgm:pt>
    <dgm:pt modelId="{2D7FA415-62DB-4DF7-BB67-1935422B8737}" type="pres">
      <dgm:prSet presAssocID="{33A9CAA8-9145-48AF-99EF-5352CE0D547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9467DB-FEA0-4DC9-AE11-67C04AC3190A}" type="pres">
      <dgm:prSet presAssocID="{33A9CAA8-9145-48AF-99EF-5352CE0D5474}" presName="aSpace" presStyleCnt="0"/>
      <dgm:spPr/>
    </dgm:pt>
    <dgm:pt modelId="{437ED368-317B-4FD1-B169-540BE2CF0813}" type="pres">
      <dgm:prSet presAssocID="{284D6681-CDE1-4A6C-8E88-FE05D4521DE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35474D-3E33-42B0-8294-C172D6B66747}" type="pres">
      <dgm:prSet presAssocID="{284D6681-CDE1-4A6C-8E88-FE05D4521DEE}" presName="aSpace" presStyleCnt="0"/>
      <dgm:spPr/>
    </dgm:pt>
  </dgm:ptLst>
  <dgm:cxnLst>
    <dgm:cxn modelId="{7C94C123-72DC-4D72-A006-EC4F22BA8C43}" type="presOf" srcId="{33A9CAA8-9145-48AF-99EF-5352CE0D5474}" destId="{2D7FA415-62DB-4DF7-BB67-1935422B8737}" srcOrd="0" destOrd="0" presId="urn:microsoft.com/office/officeart/2005/8/layout/pyramid2"/>
    <dgm:cxn modelId="{83D79CFD-D03E-4796-95CA-126FB2D80F40}" srcId="{90C9C600-0029-4DB9-AC51-FDB484E8C1A1}" destId="{284D6681-CDE1-4A6C-8E88-FE05D4521DEE}" srcOrd="2" destOrd="0" parTransId="{20B458F8-3712-4379-B304-7B967D80484E}" sibTransId="{CDABA8BE-BDC5-43D6-98B1-42DFE39D051B}"/>
    <dgm:cxn modelId="{65ABAD52-3705-41DA-B48E-9D67CB6A15EC}" type="presOf" srcId="{284D6681-CDE1-4A6C-8E88-FE05D4521DEE}" destId="{437ED368-317B-4FD1-B169-540BE2CF0813}" srcOrd="0" destOrd="0" presId="urn:microsoft.com/office/officeart/2005/8/layout/pyramid2"/>
    <dgm:cxn modelId="{4119C447-B8BA-4A79-A5C4-744FBDC5B5F8}" srcId="{90C9C600-0029-4DB9-AC51-FDB484E8C1A1}" destId="{98D1EADB-F4E0-476F-A729-72C3F5AC8032}" srcOrd="0" destOrd="0" parTransId="{789C0583-2A03-4D16-BEB4-4CA5795D5EF1}" sibTransId="{5E85C72D-E637-48CE-A9F5-10D58428BCB7}"/>
    <dgm:cxn modelId="{142E2945-01B4-4256-878F-F96CDA87E72F}" type="presOf" srcId="{98D1EADB-F4E0-476F-A729-72C3F5AC8032}" destId="{9F5091F9-9941-4AB9-8D9D-D6562E1D1874}" srcOrd="0" destOrd="0" presId="urn:microsoft.com/office/officeart/2005/8/layout/pyramid2"/>
    <dgm:cxn modelId="{FEE6C361-CE05-4E13-A5CF-EB2F29E51701}" type="presOf" srcId="{90C9C600-0029-4DB9-AC51-FDB484E8C1A1}" destId="{48E7232D-1B95-4E4A-AEB7-4B231576705C}" srcOrd="0" destOrd="0" presId="urn:microsoft.com/office/officeart/2005/8/layout/pyramid2"/>
    <dgm:cxn modelId="{948DE6B9-FAC0-4A9A-8525-FD600692BEA1}" srcId="{90C9C600-0029-4DB9-AC51-FDB484E8C1A1}" destId="{33A9CAA8-9145-48AF-99EF-5352CE0D5474}" srcOrd="1" destOrd="0" parTransId="{13E5A6C5-7BB1-4EAA-841B-8CBCE5110116}" sibTransId="{17187945-C327-41D9-9A3D-6B911B012FA3}"/>
    <dgm:cxn modelId="{0D2B0052-DF68-4F32-85CB-546DDD7AA782}" type="presParOf" srcId="{48E7232D-1B95-4E4A-AEB7-4B231576705C}" destId="{77D46E2A-220F-4966-B08A-21C4AB7DEBB7}" srcOrd="0" destOrd="0" presId="urn:microsoft.com/office/officeart/2005/8/layout/pyramid2"/>
    <dgm:cxn modelId="{EFB3E9C1-79D5-414F-9746-42A39B2D95E8}" type="presParOf" srcId="{48E7232D-1B95-4E4A-AEB7-4B231576705C}" destId="{CBA32D23-967E-4C08-95A5-C4C043965B07}" srcOrd="1" destOrd="0" presId="urn:microsoft.com/office/officeart/2005/8/layout/pyramid2"/>
    <dgm:cxn modelId="{EC07BAB4-8D64-474E-B813-2B647DBE06C5}" type="presParOf" srcId="{CBA32D23-967E-4C08-95A5-C4C043965B07}" destId="{9F5091F9-9941-4AB9-8D9D-D6562E1D1874}" srcOrd="0" destOrd="0" presId="urn:microsoft.com/office/officeart/2005/8/layout/pyramid2"/>
    <dgm:cxn modelId="{ED40553F-374E-4590-851F-E106FC16DB3A}" type="presParOf" srcId="{CBA32D23-967E-4C08-95A5-C4C043965B07}" destId="{D3341DD0-E2D0-4556-8A5B-2614349AE503}" srcOrd="1" destOrd="0" presId="urn:microsoft.com/office/officeart/2005/8/layout/pyramid2"/>
    <dgm:cxn modelId="{1D465CEC-468A-450D-8587-DB94B7FD8CE0}" type="presParOf" srcId="{CBA32D23-967E-4C08-95A5-C4C043965B07}" destId="{2D7FA415-62DB-4DF7-BB67-1935422B8737}" srcOrd="2" destOrd="0" presId="urn:microsoft.com/office/officeart/2005/8/layout/pyramid2"/>
    <dgm:cxn modelId="{08443D53-776F-4B3B-9EE8-323CD6D6A9C7}" type="presParOf" srcId="{CBA32D23-967E-4C08-95A5-C4C043965B07}" destId="{9C9467DB-FEA0-4DC9-AE11-67C04AC3190A}" srcOrd="3" destOrd="0" presId="urn:microsoft.com/office/officeart/2005/8/layout/pyramid2"/>
    <dgm:cxn modelId="{64E02B30-4C54-4C11-8E31-6F75CEC54067}" type="presParOf" srcId="{CBA32D23-967E-4C08-95A5-C4C043965B07}" destId="{437ED368-317B-4FD1-B169-540BE2CF0813}" srcOrd="4" destOrd="0" presId="urn:microsoft.com/office/officeart/2005/8/layout/pyramid2"/>
    <dgm:cxn modelId="{276CDE8C-C5A8-4263-A776-95C208185C3D}" type="presParOf" srcId="{CBA32D23-967E-4C08-95A5-C4C043965B07}" destId="{A435474D-3E33-42B0-8294-C172D6B667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82F30-DB61-4ED1-A7CA-F7D064063B9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F2D1ED5-6698-4E2B-BB72-35C76A88560C}">
      <dgm:prSet phldrT="[Текст]"/>
      <dgm:spPr/>
      <dgm:t>
        <a:bodyPr/>
        <a:lstStyle/>
        <a:p>
          <a:r>
            <a:rPr lang="uk-UA" dirty="0" smtClean="0"/>
            <a:t>Меблі для приймання їжі</a:t>
          </a:r>
          <a:endParaRPr lang="uk-UA" dirty="0"/>
        </a:p>
      </dgm:t>
    </dgm:pt>
    <dgm:pt modelId="{B1CA64DC-5337-4808-A7FC-93FEAE1475A5}" type="parTrans" cxnId="{C52EC7A2-B307-4364-8CC5-31D66471F4FB}">
      <dgm:prSet/>
      <dgm:spPr/>
      <dgm:t>
        <a:bodyPr/>
        <a:lstStyle/>
        <a:p>
          <a:endParaRPr lang="uk-UA"/>
        </a:p>
      </dgm:t>
    </dgm:pt>
    <dgm:pt modelId="{B33FDA12-092F-478F-AD91-49B6CCDBF393}" type="sibTrans" cxnId="{C52EC7A2-B307-4364-8CC5-31D66471F4FB}">
      <dgm:prSet/>
      <dgm:spPr/>
      <dgm:t>
        <a:bodyPr/>
        <a:lstStyle/>
        <a:p>
          <a:endParaRPr lang="uk-UA"/>
        </a:p>
      </dgm:t>
    </dgm:pt>
    <dgm:pt modelId="{A9DF3D56-5886-4074-AEBD-EEC0F8E8596A}">
      <dgm:prSet phldrT="[Текст]"/>
      <dgm:spPr/>
      <dgm:t>
        <a:bodyPr/>
        <a:lstStyle/>
        <a:p>
          <a:r>
            <a:rPr lang="uk-UA" b="1" dirty="0" smtClean="0"/>
            <a:t>столи</a:t>
          </a:r>
          <a:r>
            <a:rPr lang="uk-UA" dirty="0" smtClean="0"/>
            <a:t>: обідній, ресторанний, бенкетний, </a:t>
          </a:r>
          <a:r>
            <a:rPr lang="uk-UA" dirty="0" err="1" smtClean="0"/>
            <a:t>фуршетний</a:t>
          </a:r>
          <a:r>
            <a:rPr lang="uk-UA" dirty="0" smtClean="0"/>
            <a:t>, дитячий, спеціальний, </a:t>
          </a:r>
          <a:r>
            <a:rPr lang="uk-UA" dirty="0" err="1" smtClean="0"/>
            <a:t>кафетерійний</a:t>
          </a:r>
          <a:r>
            <a:rPr lang="uk-UA" dirty="0" smtClean="0"/>
            <a:t>;</a:t>
          </a:r>
          <a:endParaRPr lang="uk-UA" dirty="0"/>
        </a:p>
      </dgm:t>
    </dgm:pt>
    <dgm:pt modelId="{D91B930A-5B31-477B-83FB-558582B6869D}" type="parTrans" cxnId="{52FBFC99-2CF3-4DEF-9260-9E2715F689EF}">
      <dgm:prSet/>
      <dgm:spPr/>
      <dgm:t>
        <a:bodyPr/>
        <a:lstStyle/>
        <a:p>
          <a:endParaRPr lang="uk-UA"/>
        </a:p>
      </dgm:t>
    </dgm:pt>
    <dgm:pt modelId="{A46B5276-7E59-47CD-BBFA-230A59005DA2}" type="sibTrans" cxnId="{52FBFC99-2CF3-4DEF-9260-9E2715F689EF}">
      <dgm:prSet/>
      <dgm:spPr/>
      <dgm:t>
        <a:bodyPr/>
        <a:lstStyle/>
        <a:p>
          <a:endParaRPr lang="uk-UA"/>
        </a:p>
      </dgm:t>
    </dgm:pt>
    <dgm:pt modelId="{89C27F53-8BF4-46DE-8A8B-7D00E717A223}">
      <dgm:prSet phldrT="[Текст]"/>
      <dgm:spPr/>
      <dgm:t>
        <a:bodyPr/>
        <a:lstStyle/>
        <a:p>
          <a:r>
            <a:rPr lang="uk-UA" dirty="0" smtClean="0"/>
            <a:t>Меблі для сидіння</a:t>
          </a:r>
          <a:endParaRPr lang="uk-UA" dirty="0"/>
        </a:p>
      </dgm:t>
    </dgm:pt>
    <dgm:pt modelId="{ADEA14DE-9081-4A75-9532-C5903A052BB4}" type="parTrans" cxnId="{8FE0A4DA-D430-4FF2-AEBF-25D08D8C212E}">
      <dgm:prSet/>
      <dgm:spPr/>
      <dgm:t>
        <a:bodyPr/>
        <a:lstStyle/>
        <a:p>
          <a:endParaRPr lang="uk-UA"/>
        </a:p>
      </dgm:t>
    </dgm:pt>
    <dgm:pt modelId="{511BEAFE-2A8E-46C7-8434-84EFF2320144}" type="sibTrans" cxnId="{8FE0A4DA-D430-4FF2-AEBF-25D08D8C212E}">
      <dgm:prSet/>
      <dgm:spPr/>
      <dgm:t>
        <a:bodyPr/>
        <a:lstStyle/>
        <a:p>
          <a:endParaRPr lang="uk-UA"/>
        </a:p>
      </dgm:t>
    </dgm:pt>
    <dgm:pt modelId="{EF94E7B5-4CAB-4521-90CF-ACE2B6016A1F}">
      <dgm:prSet phldrT="[Текст]"/>
      <dgm:spPr/>
      <dgm:t>
        <a:bodyPr/>
        <a:lstStyle/>
        <a:p>
          <a:r>
            <a:rPr lang="uk-UA" dirty="0" smtClean="0"/>
            <a:t>стілець, крісло, </a:t>
          </a:r>
          <a:r>
            <a:rPr lang="uk-UA" dirty="0" err="1" smtClean="0"/>
            <a:t>напівкрісло</a:t>
          </a:r>
          <a:r>
            <a:rPr lang="uk-UA" dirty="0" smtClean="0"/>
            <a:t>, лава-диван, табурет </a:t>
          </a:r>
          <a:r>
            <a:rPr lang="uk-UA" dirty="0" err="1" smtClean="0"/>
            <a:t>барний</a:t>
          </a:r>
          <a:r>
            <a:rPr lang="uk-UA" dirty="0" smtClean="0"/>
            <a:t>, </a:t>
          </a:r>
          <a:r>
            <a:rPr lang="uk-UA" dirty="0" err="1" smtClean="0"/>
            <a:t>бенкетка</a:t>
          </a:r>
          <a:r>
            <a:rPr lang="uk-UA" dirty="0" smtClean="0"/>
            <a:t>.</a:t>
          </a:r>
          <a:endParaRPr lang="uk-UA" dirty="0"/>
        </a:p>
      </dgm:t>
    </dgm:pt>
    <dgm:pt modelId="{3E2F5A2A-9686-419E-9067-04E24400A40C}" type="parTrans" cxnId="{C0CEBCE3-ED73-492F-98E6-A39E90170506}">
      <dgm:prSet/>
      <dgm:spPr/>
      <dgm:t>
        <a:bodyPr/>
        <a:lstStyle/>
        <a:p>
          <a:endParaRPr lang="uk-UA"/>
        </a:p>
      </dgm:t>
    </dgm:pt>
    <dgm:pt modelId="{75B8DA5F-5562-4FF8-AEB1-1A9C6E62A181}" type="sibTrans" cxnId="{C0CEBCE3-ED73-492F-98E6-A39E90170506}">
      <dgm:prSet/>
      <dgm:spPr/>
      <dgm:t>
        <a:bodyPr/>
        <a:lstStyle/>
        <a:p>
          <a:endParaRPr lang="uk-UA"/>
        </a:p>
      </dgm:t>
    </dgm:pt>
    <dgm:pt modelId="{42F8FE63-163D-4B76-B6DC-F8062F1664FE}" type="pres">
      <dgm:prSet presAssocID="{99E82F30-DB61-4ED1-A7CA-F7D064063B9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9C7B385-02D8-449A-991E-B62C2083EDD5}" type="pres">
      <dgm:prSet presAssocID="{0F2D1ED5-6698-4E2B-BB72-35C76A88560C}" presName="linNode" presStyleCnt="0"/>
      <dgm:spPr/>
    </dgm:pt>
    <dgm:pt modelId="{A2D4C473-E23D-4EEE-8458-074604F57D3B}" type="pres">
      <dgm:prSet presAssocID="{0F2D1ED5-6698-4E2B-BB72-35C76A88560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007774-EC6C-4AB1-9C95-38BE1A1A2D63}" type="pres">
      <dgm:prSet presAssocID="{0F2D1ED5-6698-4E2B-BB72-35C76A88560C}" presName="childShp" presStyleLbl="bgAccFollowNode1" presStyleIdx="0" presStyleCnt="2" custScaleY="1143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634545-23D3-458F-9E2A-910C646CD4F9}" type="pres">
      <dgm:prSet presAssocID="{B33FDA12-092F-478F-AD91-49B6CCDBF393}" presName="spacing" presStyleCnt="0"/>
      <dgm:spPr/>
    </dgm:pt>
    <dgm:pt modelId="{93C920BD-C7E3-43B6-8924-F36B06E13EC6}" type="pres">
      <dgm:prSet presAssocID="{89C27F53-8BF4-46DE-8A8B-7D00E717A223}" presName="linNode" presStyleCnt="0"/>
      <dgm:spPr/>
    </dgm:pt>
    <dgm:pt modelId="{B83B8BFC-7CA1-4C82-984A-A9D44B32507A}" type="pres">
      <dgm:prSet presAssocID="{89C27F53-8BF4-46DE-8A8B-7D00E717A22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CD613A-0B7F-4DAA-B1C6-51DB220AF1A2}" type="pres">
      <dgm:prSet presAssocID="{89C27F53-8BF4-46DE-8A8B-7D00E717A22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2FBFC99-2CF3-4DEF-9260-9E2715F689EF}" srcId="{0F2D1ED5-6698-4E2B-BB72-35C76A88560C}" destId="{A9DF3D56-5886-4074-AEBD-EEC0F8E8596A}" srcOrd="0" destOrd="0" parTransId="{D91B930A-5B31-477B-83FB-558582B6869D}" sibTransId="{A46B5276-7E59-47CD-BBFA-230A59005DA2}"/>
    <dgm:cxn modelId="{D60E2B6D-9C85-462D-924B-E677D19A083A}" type="presOf" srcId="{EF94E7B5-4CAB-4521-90CF-ACE2B6016A1F}" destId="{C2CD613A-0B7F-4DAA-B1C6-51DB220AF1A2}" srcOrd="0" destOrd="0" presId="urn:microsoft.com/office/officeart/2005/8/layout/vList6"/>
    <dgm:cxn modelId="{64CFDFDD-E3B7-4450-9132-B551C410A9A4}" type="presOf" srcId="{0F2D1ED5-6698-4E2B-BB72-35C76A88560C}" destId="{A2D4C473-E23D-4EEE-8458-074604F57D3B}" srcOrd="0" destOrd="0" presId="urn:microsoft.com/office/officeart/2005/8/layout/vList6"/>
    <dgm:cxn modelId="{C52EC7A2-B307-4364-8CC5-31D66471F4FB}" srcId="{99E82F30-DB61-4ED1-A7CA-F7D064063B93}" destId="{0F2D1ED5-6698-4E2B-BB72-35C76A88560C}" srcOrd="0" destOrd="0" parTransId="{B1CA64DC-5337-4808-A7FC-93FEAE1475A5}" sibTransId="{B33FDA12-092F-478F-AD91-49B6CCDBF393}"/>
    <dgm:cxn modelId="{C0CEBCE3-ED73-492F-98E6-A39E90170506}" srcId="{89C27F53-8BF4-46DE-8A8B-7D00E717A223}" destId="{EF94E7B5-4CAB-4521-90CF-ACE2B6016A1F}" srcOrd="0" destOrd="0" parTransId="{3E2F5A2A-9686-419E-9067-04E24400A40C}" sibTransId="{75B8DA5F-5562-4FF8-AEB1-1A9C6E62A181}"/>
    <dgm:cxn modelId="{8FE0A4DA-D430-4FF2-AEBF-25D08D8C212E}" srcId="{99E82F30-DB61-4ED1-A7CA-F7D064063B93}" destId="{89C27F53-8BF4-46DE-8A8B-7D00E717A223}" srcOrd="1" destOrd="0" parTransId="{ADEA14DE-9081-4A75-9532-C5903A052BB4}" sibTransId="{511BEAFE-2A8E-46C7-8434-84EFF2320144}"/>
    <dgm:cxn modelId="{5D0BA25B-01EA-400D-B677-9530B254145D}" type="presOf" srcId="{99E82F30-DB61-4ED1-A7CA-F7D064063B93}" destId="{42F8FE63-163D-4B76-B6DC-F8062F1664FE}" srcOrd="0" destOrd="0" presId="urn:microsoft.com/office/officeart/2005/8/layout/vList6"/>
    <dgm:cxn modelId="{C0F69BD0-3897-4A02-9D85-DBD07AD96185}" type="presOf" srcId="{A9DF3D56-5886-4074-AEBD-EEC0F8E8596A}" destId="{87007774-EC6C-4AB1-9C95-38BE1A1A2D63}" srcOrd="0" destOrd="0" presId="urn:microsoft.com/office/officeart/2005/8/layout/vList6"/>
    <dgm:cxn modelId="{2B7303D1-DC09-437E-B059-EF47D0AFBC8C}" type="presOf" srcId="{89C27F53-8BF4-46DE-8A8B-7D00E717A223}" destId="{B83B8BFC-7CA1-4C82-984A-A9D44B32507A}" srcOrd="0" destOrd="0" presId="urn:microsoft.com/office/officeart/2005/8/layout/vList6"/>
    <dgm:cxn modelId="{25E92727-8142-4AF3-BE7A-6591DC9A6CB7}" type="presParOf" srcId="{42F8FE63-163D-4B76-B6DC-F8062F1664FE}" destId="{C9C7B385-02D8-449A-991E-B62C2083EDD5}" srcOrd="0" destOrd="0" presId="urn:microsoft.com/office/officeart/2005/8/layout/vList6"/>
    <dgm:cxn modelId="{218B9668-9CCC-48B3-8AC7-8E8688D43D28}" type="presParOf" srcId="{C9C7B385-02D8-449A-991E-B62C2083EDD5}" destId="{A2D4C473-E23D-4EEE-8458-074604F57D3B}" srcOrd="0" destOrd="0" presId="urn:microsoft.com/office/officeart/2005/8/layout/vList6"/>
    <dgm:cxn modelId="{681D0B09-38AE-45E4-B8B8-A4B0DF9C7CC5}" type="presParOf" srcId="{C9C7B385-02D8-449A-991E-B62C2083EDD5}" destId="{87007774-EC6C-4AB1-9C95-38BE1A1A2D63}" srcOrd="1" destOrd="0" presId="urn:microsoft.com/office/officeart/2005/8/layout/vList6"/>
    <dgm:cxn modelId="{C21B3145-33F0-4D0B-AF58-D6863C70F9DE}" type="presParOf" srcId="{42F8FE63-163D-4B76-B6DC-F8062F1664FE}" destId="{9B634545-23D3-458F-9E2A-910C646CD4F9}" srcOrd="1" destOrd="0" presId="urn:microsoft.com/office/officeart/2005/8/layout/vList6"/>
    <dgm:cxn modelId="{D606E710-8EAF-47C2-83AC-B2871DE1C4E7}" type="presParOf" srcId="{42F8FE63-163D-4B76-B6DC-F8062F1664FE}" destId="{93C920BD-C7E3-43B6-8924-F36B06E13EC6}" srcOrd="2" destOrd="0" presId="urn:microsoft.com/office/officeart/2005/8/layout/vList6"/>
    <dgm:cxn modelId="{58AC6A80-3915-4D5D-875C-C6C97DA80949}" type="presParOf" srcId="{93C920BD-C7E3-43B6-8924-F36B06E13EC6}" destId="{B83B8BFC-7CA1-4C82-984A-A9D44B32507A}" srcOrd="0" destOrd="0" presId="urn:microsoft.com/office/officeart/2005/8/layout/vList6"/>
    <dgm:cxn modelId="{AF1CD6C2-F027-43D6-8237-78351A3CCF18}" type="presParOf" srcId="{93C920BD-C7E3-43B6-8924-F36B06E13EC6}" destId="{C2CD613A-0B7F-4DAA-B1C6-51DB220AF1A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FCDB67-FC4B-43EA-B9D6-43B5CE782C1D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44685E4-85B8-47A3-AD33-4E5A5EFF3B30}">
      <dgm:prSet phldrT="[Текст]" custT="1"/>
      <dgm:spPr/>
      <dgm:t>
        <a:bodyPr/>
        <a:lstStyle/>
        <a:p>
          <a:r>
            <a:rPr lang="uk-UA" sz="2800" b="1" dirty="0" smtClean="0"/>
            <a:t>Стіл для ресторану </a:t>
          </a:r>
        </a:p>
        <a:p>
          <a:r>
            <a:rPr lang="uk-UA" sz="2300" dirty="0" smtClean="0"/>
            <a:t>Ширина – 80-90 см</a:t>
          </a:r>
        </a:p>
        <a:p>
          <a:r>
            <a:rPr lang="uk-UA" sz="2300" dirty="0" smtClean="0"/>
            <a:t>Висота – 74-75 см</a:t>
          </a:r>
          <a:endParaRPr lang="uk-UA" sz="2300" dirty="0"/>
        </a:p>
      </dgm:t>
    </dgm:pt>
    <dgm:pt modelId="{7161D848-631A-4595-B217-9238B362EDB7}" type="parTrans" cxnId="{BD7F8BFB-84FD-4206-9E28-657B849A283B}">
      <dgm:prSet/>
      <dgm:spPr/>
      <dgm:t>
        <a:bodyPr/>
        <a:lstStyle/>
        <a:p>
          <a:endParaRPr lang="uk-UA"/>
        </a:p>
      </dgm:t>
    </dgm:pt>
    <dgm:pt modelId="{AD621555-C73C-4DDD-BC16-3FB3819F7129}" type="sibTrans" cxnId="{BD7F8BFB-84FD-4206-9E28-657B849A283B}">
      <dgm:prSet/>
      <dgm:spPr/>
      <dgm:t>
        <a:bodyPr/>
        <a:lstStyle/>
        <a:p>
          <a:endParaRPr lang="uk-UA"/>
        </a:p>
      </dgm:t>
    </dgm:pt>
    <dgm:pt modelId="{E3C17C7C-8EDD-4F4C-8768-CF8A13A50B95}">
      <dgm:prSet phldrT="[Текст]" custT="1"/>
      <dgm:spPr/>
      <dgm:t>
        <a:bodyPr/>
        <a:lstStyle/>
        <a:p>
          <a:r>
            <a:rPr lang="uk-UA" sz="2800" b="1" dirty="0" smtClean="0"/>
            <a:t>Стіл бенкетний</a:t>
          </a:r>
        </a:p>
        <a:p>
          <a:r>
            <a:rPr lang="uk-UA" sz="2300" dirty="0" smtClean="0"/>
            <a:t>Ширина – 120-150 см </a:t>
          </a:r>
        </a:p>
        <a:p>
          <a:r>
            <a:rPr lang="uk-UA" sz="2300" dirty="0" smtClean="0"/>
            <a:t>Висота – 76-78 см</a:t>
          </a:r>
          <a:endParaRPr lang="uk-UA" sz="2300" dirty="0"/>
        </a:p>
      </dgm:t>
    </dgm:pt>
    <dgm:pt modelId="{C662D536-3212-4C77-89A4-F1D3DE90F3BD}" type="parTrans" cxnId="{F32552B6-577B-44C4-95FC-C5E451EBB926}">
      <dgm:prSet/>
      <dgm:spPr/>
      <dgm:t>
        <a:bodyPr/>
        <a:lstStyle/>
        <a:p>
          <a:endParaRPr lang="uk-UA"/>
        </a:p>
      </dgm:t>
    </dgm:pt>
    <dgm:pt modelId="{4574D813-B86D-4170-8584-3A23CC2DC7B7}" type="sibTrans" cxnId="{F32552B6-577B-44C4-95FC-C5E451EBB926}">
      <dgm:prSet/>
      <dgm:spPr/>
      <dgm:t>
        <a:bodyPr/>
        <a:lstStyle/>
        <a:p>
          <a:endParaRPr lang="uk-UA"/>
        </a:p>
      </dgm:t>
    </dgm:pt>
    <dgm:pt modelId="{0477F5AA-5796-4D7C-922A-44D7ED48426C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uk-UA" sz="2800" dirty="0" smtClean="0"/>
        </a:p>
        <a:p>
          <a:pPr>
            <a:lnSpc>
              <a:spcPct val="100000"/>
            </a:lnSpc>
          </a:pPr>
          <a:r>
            <a:rPr lang="uk-UA" sz="2800" b="1" dirty="0" smtClean="0"/>
            <a:t>Стіл </a:t>
          </a:r>
          <a:r>
            <a:rPr lang="uk-UA" sz="2800" b="1" dirty="0" err="1" smtClean="0"/>
            <a:t>фуршетний</a:t>
          </a:r>
          <a:endParaRPr lang="uk-UA" sz="2800" b="1" dirty="0" smtClean="0"/>
        </a:p>
        <a:p>
          <a:pPr>
            <a:lnSpc>
              <a:spcPct val="100000"/>
            </a:lnSpc>
          </a:pPr>
          <a:r>
            <a:rPr lang="uk-UA" sz="2400" dirty="0" smtClean="0"/>
            <a:t>Ширина – 110-125 см </a:t>
          </a:r>
        </a:p>
        <a:p>
          <a:pPr>
            <a:lnSpc>
              <a:spcPct val="100000"/>
            </a:lnSpc>
          </a:pPr>
          <a:r>
            <a:rPr lang="uk-UA" sz="2400" dirty="0" smtClean="0"/>
            <a:t>Висота – 100-105 см</a:t>
          </a:r>
        </a:p>
        <a:p>
          <a:pPr>
            <a:lnSpc>
              <a:spcPct val="90000"/>
            </a:lnSpc>
          </a:pPr>
          <a:endParaRPr lang="uk-UA" sz="1700" dirty="0"/>
        </a:p>
      </dgm:t>
    </dgm:pt>
    <dgm:pt modelId="{7D34EC15-5C0B-432C-B46D-6CEF2296CA17}" type="parTrans" cxnId="{DC3F49D8-8D13-4516-B42F-E2923800D10E}">
      <dgm:prSet/>
      <dgm:spPr/>
      <dgm:t>
        <a:bodyPr/>
        <a:lstStyle/>
        <a:p>
          <a:endParaRPr lang="uk-UA"/>
        </a:p>
      </dgm:t>
    </dgm:pt>
    <dgm:pt modelId="{7525B797-1B5E-4227-917C-ACD8B5EBBE04}" type="sibTrans" cxnId="{DC3F49D8-8D13-4516-B42F-E2923800D10E}">
      <dgm:prSet/>
      <dgm:spPr/>
      <dgm:t>
        <a:bodyPr/>
        <a:lstStyle/>
        <a:p>
          <a:endParaRPr lang="uk-UA"/>
        </a:p>
      </dgm:t>
    </dgm:pt>
    <dgm:pt modelId="{EF7307FA-3BA5-4784-879C-398F0F73783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 smtClean="0"/>
            <a:t>Столи для їдалень,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 smtClean="0"/>
            <a:t> кафе, закусочних </a:t>
          </a:r>
          <a:r>
            <a:rPr lang="uk-UA" sz="2400" b="0" dirty="0" smtClean="0"/>
            <a:t>(як обідні).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 err="1" smtClean="0"/>
            <a:t>Кафетерійні</a:t>
          </a:r>
          <a:r>
            <a:rPr lang="uk-UA" sz="2400" b="1" dirty="0" smtClean="0"/>
            <a:t> столи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dirty="0" smtClean="0"/>
            <a:t>(як </a:t>
          </a:r>
          <a:r>
            <a:rPr lang="uk-UA" sz="2400" b="0" dirty="0" err="1" smtClean="0"/>
            <a:t>фуршетні</a:t>
          </a:r>
          <a:r>
            <a:rPr lang="uk-UA" sz="2400" b="0" dirty="0" smtClean="0"/>
            <a:t>)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uk-UA" sz="1500" b="1" dirty="0"/>
        </a:p>
      </dgm:t>
    </dgm:pt>
    <dgm:pt modelId="{68740FA1-588A-4758-AE85-3BE8DE648976}" type="parTrans" cxnId="{972693D1-56A1-43EB-A30F-3151FDABBC02}">
      <dgm:prSet/>
      <dgm:spPr/>
      <dgm:t>
        <a:bodyPr/>
        <a:lstStyle/>
        <a:p>
          <a:endParaRPr lang="uk-UA"/>
        </a:p>
      </dgm:t>
    </dgm:pt>
    <dgm:pt modelId="{ED79E322-8BFE-436E-9FF3-B6B7ECC42E82}" type="sibTrans" cxnId="{972693D1-56A1-43EB-A30F-3151FDABBC02}">
      <dgm:prSet/>
      <dgm:spPr/>
      <dgm:t>
        <a:bodyPr/>
        <a:lstStyle/>
        <a:p>
          <a:endParaRPr lang="uk-UA"/>
        </a:p>
      </dgm:t>
    </dgm:pt>
    <dgm:pt modelId="{E3DB5B04-6DF5-4D83-B061-B35C35147879}">
      <dgm:prSet phldrT="[Текст]" custT="1"/>
      <dgm:spPr/>
      <dgm:t>
        <a:bodyPr/>
        <a:lstStyle/>
        <a:p>
          <a:r>
            <a:rPr lang="uk-UA" sz="2400" b="1" dirty="0" smtClean="0"/>
            <a:t>Столи для дитячих закладів ресторанного господарства</a:t>
          </a:r>
          <a:r>
            <a:rPr lang="uk-UA" sz="2800" b="1" dirty="0" smtClean="0"/>
            <a:t> </a:t>
          </a:r>
        </a:p>
        <a:p>
          <a:r>
            <a:rPr lang="uk-UA" sz="2200" dirty="0" smtClean="0"/>
            <a:t>висота – 54-68 см</a:t>
          </a:r>
          <a:endParaRPr lang="uk-UA" sz="2200" dirty="0"/>
        </a:p>
      </dgm:t>
    </dgm:pt>
    <dgm:pt modelId="{B092A82B-8B24-473C-AD93-57130B6ABA11}" type="parTrans" cxnId="{1C2DF3E1-8C82-4D77-9ED5-A8C33E7A01BA}">
      <dgm:prSet/>
      <dgm:spPr/>
      <dgm:t>
        <a:bodyPr/>
        <a:lstStyle/>
        <a:p>
          <a:endParaRPr lang="uk-UA"/>
        </a:p>
      </dgm:t>
    </dgm:pt>
    <dgm:pt modelId="{CE351352-2FB3-4F65-A12E-0C1D2770E3B9}" type="sibTrans" cxnId="{1C2DF3E1-8C82-4D77-9ED5-A8C33E7A01BA}">
      <dgm:prSet/>
      <dgm:spPr/>
      <dgm:t>
        <a:bodyPr/>
        <a:lstStyle/>
        <a:p>
          <a:endParaRPr lang="uk-UA"/>
        </a:p>
      </dgm:t>
    </dgm:pt>
    <dgm:pt modelId="{9B062483-099F-4BD7-A240-83EEAE4B880E}" type="pres">
      <dgm:prSet presAssocID="{B7FCDB67-FC4B-43EA-B9D6-43B5CE782C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B7A7560-15B5-4CC1-BAA3-EA5AB21843E2}" type="pres">
      <dgm:prSet presAssocID="{544685E4-85B8-47A3-AD33-4E5A5EFF3B30}" presName="node" presStyleLbl="node1" presStyleIdx="0" presStyleCnt="5" custScaleX="1512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CB30EF-4DEA-4933-9E3B-6EF18724141C}" type="pres">
      <dgm:prSet presAssocID="{AD621555-C73C-4DDD-BC16-3FB3819F7129}" presName="sibTrans" presStyleCnt="0"/>
      <dgm:spPr/>
    </dgm:pt>
    <dgm:pt modelId="{83918995-B917-4390-B628-EC61117D84AA}" type="pres">
      <dgm:prSet presAssocID="{E3C17C7C-8EDD-4F4C-8768-CF8A13A50B95}" presName="node" presStyleLbl="node1" presStyleIdx="1" presStyleCnt="5" custScaleX="1470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D3E6EC-55A5-4A28-97B6-BE8C63111611}" type="pres">
      <dgm:prSet presAssocID="{4574D813-B86D-4170-8584-3A23CC2DC7B7}" presName="sibTrans" presStyleCnt="0"/>
      <dgm:spPr/>
    </dgm:pt>
    <dgm:pt modelId="{E2FACF60-F541-4BEE-B8E2-54A53422426C}" type="pres">
      <dgm:prSet presAssocID="{0477F5AA-5796-4D7C-922A-44D7ED48426C}" presName="node" presStyleLbl="node1" presStyleIdx="2" presStyleCnt="5" custScaleX="121482" custScaleY="112223" custLinFactNeighborX="-61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525F4A-1D70-4889-B5C6-9A7ED8D36D6E}" type="pres">
      <dgm:prSet presAssocID="{7525B797-1B5E-4227-917C-ACD8B5EBBE04}" presName="sibTrans" presStyleCnt="0"/>
      <dgm:spPr/>
    </dgm:pt>
    <dgm:pt modelId="{CC3F55A0-6ECD-46BD-8612-080060C85F28}" type="pres">
      <dgm:prSet presAssocID="{EF7307FA-3BA5-4784-879C-398F0F737834}" presName="node" presStyleLbl="node1" presStyleIdx="3" presStyleCnt="5" custScaleX="173500" custScaleY="1159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BBF2AD-2316-4013-A52C-16EFFD6FDD7A}" type="pres">
      <dgm:prSet presAssocID="{ED79E322-8BFE-436E-9FF3-B6B7ECC42E82}" presName="sibTrans" presStyleCnt="0"/>
      <dgm:spPr/>
    </dgm:pt>
    <dgm:pt modelId="{090246F0-A329-47BE-A0F1-100E84822C12}" type="pres">
      <dgm:prSet presAssocID="{E3DB5B04-6DF5-4D83-B061-B35C35147879}" presName="node" presStyleLbl="node1" presStyleIdx="4" presStyleCnt="5" custScaleX="157020" custLinFactNeighborX="2961" custLinFactNeighborY="172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28F7146-417B-4041-819B-E178BDFBD18F}" type="presOf" srcId="{544685E4-85B8-47A3-AD33-4E5A5EFF3B30}" destId="{3B7A7560-15B5-4CC1-BAA3-EA5AB21843E2}" srcOrd="0" destOrd="0" presId="urn:microsoft.com/office/officeart/2005/8/layout/default#1"/>
    <dgm:cxn modelId="{6340EB5F-DDC9-43D8-8FAC-46C938DA04C0}" type="presOf" srcId="{0477F5AA-5796-4D7C-922A-44D7ED48426C}" destId="{E2FACF60-F541-4BEE-B8E2-54A53422426C}" srcOrd="0" destOrd="0" presId="urn:microsoft.com/office/officeart/2005/8/layout/default#1"/>
    <dgm:cxn modelId="{EA4BDC7C-FA8C-4EEF-A85B-25FFCFCA0E8F}" type="presOf" srcId="{EF7307FA-3BA5-4784-879C-398F0F737834}" destId="{CC3F55A0-6ECD-46BD-8612-080060C85F28}" srcOrd="0" destOrd="0" presId="urn:microsoft.com/office/officeart/2005/8/layout/default#1"/>
    <dgm:cxn modelId="{F32552B6-577B-44C4-95FC-C5E451EBB926}" srcId="{B7FCDB67-FC4B-43EA-B9D6-43B5CE782C1D}" destId="{E3C17C7C-8EDD-4F4C-8768-CF8A13A50B95}" srcOrd="1" destOrd="0" parTransId="{C662D536-3212-4C77-89A4-F1D3DE90F3BD}" sibTransId="{4574D813-B86D-4170-8584-3A23CC2DC7B7}"/>
    <dgm:cxn modelId="{972693D1-56A1-43EB-A30F-3151FDABBC02}" srcId="{B7FCDB67-FC4B-43EA-B9D6-43B5CE782C1D}" destId="{EF7307FA-3BA5-4784-879C-398F0F737834}" srcOrd="3" destOrd="0" parTransId="{68740FA1-588A-4758-AE85-3BE8DE648976}" sibTransId="{ED79E322-8BFE-436E-9FF3-B6B7ECC42E82}"/>
    <dgm:cxn modelId="{A6D84A36-0374-43C1-8DEE-A746FE40739A}" type="presOf" srcId="{E3DB5B04-6DF5-4D83-B061-B35C35147879}" destId="{090246F0-A329-47BE-A0F1-100E84822C12}" srcOrd="0" destOrd="0" presId="urn:microsoft.com/office/officeart/2005/8/layout/default#1"/>
    <dgm:cxn modelId="{6525E313-25AD-4062-8BB1-4E1A7A6D37BF}" type="presOf" srcId="{E3C17C7C-8EDD-4F4C-8768-CF8A13A50B95}" destId="{83918995-B917-4390-B628-EC61117D84AA}" srcOrd="0" destOrd="0" presId="urn:microsoft.com/office/officeart/2005/8/layout/default#1"/>
    <dgm:cxn modelId="{BD7F8BFB-84FD-4206-9E28-657B849A283B}" srcId="{B7FCDB67-FC4B-43EA-B9D6-43B5CE782C1D}" destId="{544685E4-85B8-47A3-AD33-4E5A5EFF3B30}" srcOrd="0" destOrd="0" parTransId="{7161D848-631A-4595-B217-9238B362EDB7}" sibTransId="{AD621555-C73C-4DDD-BC16-3FB3819F7129}"/>
    <dgm:cxn modelId="{DACD8366-18D2-4D4B-8C18-F7180007D0B7}" type="presOf" srcId="{B7FCDB67-FC4B-43EA-B9D6-43B5CE782C1D}" destId="{9B062483-099F-4BD7-A240-83EEAE4B880E}" srcOrd="0" destOrd="0" presId="urn:microsoft.com/office/officeart/2005/8/layout/default#1"/>
    <dgm:cxn modelId="{DC3F49D8-8D13-4516-B42F-E2923800D10E}" srcId="{B7FCDB67-FC4B-43EA-B9D6-43B5CE782C1D}" destId="{0477F5AA-5796-4D7C-922A-44D7ED48426C}" srcOrd="2" destOrd="0" parTransId="{7D34EC15-5C0B-432C-B46D-6CEF2296CA17}" sibTransId="{7525B797-1B5E-4227-917C-ACD8B5EBBE04}"/>
    <dgm:cxn modelId="{1C2DF3E1-8C82-4D77-9ED5-A8C33E7A01BA}" srcId="{B7FCDB67-FC4B-43EA-B9D6-43B5CE782C1D}" destId="{E3DB5B04-6DF5-4D83-B061-B35C35147879}" srcOrd="4" destOrd="0" parTransId="{B092A82B-8B24-473C-AD93-57130B6ABA11}" sibTransId="{CE351352-2FB3-4F65-A12E-0C1D2770E3B9}"/>
    <dgm:cxn modelId="{93F6D5CC-9549-4EE6-BA61-AE22C684112F}" type="presParOf" srcId="{9B062483-099F-4BD7-A240-83EEAE4B880E}" destId="{3B7A7560-15B5-4CC1-BAA3-EA5AB21843E2}" srcOrd="0" destOrd="0" presId="urn:microsoft.com/office/officeart/2005/8/layout/default#1"/>
    <dgm:cxn modelId="{B01780CE-8636-43E2-BCBB-07AEF91043C7}" type="presParOf" srcId="{9B062483-099F-4BD7-A240-83EEAE4B880E}" destId="{86CB30EF-4DEA-4933-9E3B-6EF18724141C}" srcOrd="1" destOrd="0" presId="urn:microsoft.com/office/officeart/2005/8/layout/default#1"/>
    <dgm:cxn modelId="{2D7283C8-B8FE-4D00-A9B1-F2093E04488E}" type="presParOf" srcId="{9B062483-099F-4BD7-A240-83EEAE4B880E}" destId="{83918995-B917-4390-B628-EC61117D84AA}" srcOrd="2" destOrd="0" presId="urn:microsoft.com/office/officeart/2005/8/layout/default#1"/>
    <dgm:cxn modelId="{666B1F85-825F-4E27-ACA3-BA654D67B9B2}" type="presParOf" srcId="{9B062483-099F-4BD7-A240-83EEAE4B880E}" destId="{D7D3E6EC-55A5-4A28-97B6-BE8C63111611}" srcOrd="3" destOrd="0" presId="urn:microsoft.com/office/officeart/2005/8/layout/default#1"/>
    <dgm:cxn modelId="{10335865-DA60-4361-8273-7246DBF235D0}" type="presParOf" srcId="{9B062483-099F-4BD7-A240-83EEAE4B880E}" destId="{E2FACF60-F541-4BEE-B8E2-54A53422426C}" srcOrd="4" destOrd="0" presId="urn:microsoft.com/office/officeart/2005/8/layout/default#1"/>
    <dgm:cxn modelId="{0093000A-D6B3-4E3C-929C-E1A357FA59D8}" type="presParOf" srcId="{9B062483-099F-4BD7-A240-83EEAE4B880E}" destId="{C7525F4A-1D70-4889-B5C6-9A7ED8D36D6E}" srcOrd="5" destOrd="0" presId="urn:microsoft.com/office/officeart/2005/8/layout/default#1"/>
    <dgm:cxn modelId="{5C4144B1-2ACC-4FB2-8E57-56D3F6D1BAE3}" type="presParOf" srcId="{9B062483-099F-4BD7-A240-83EEAE4B880E}" destId="{CC3F55A0-6ECD-46BD-8612-080060C85F28}" srcOrd="6" destOrd="0" presId="urn:microsoft.com/office/officeart/2005/8/layout/default#1"/>
    <dgm:cxn modelId="{6924CB9C-C91A-4A10-AEB1-714BF423E59F}" type="presParOf" srcId="{9B062483-099F-4BD7-A240-83EEAE4B880E}" destId="{6DBBF2AD-2316-4013-A52C-16EFFD6FDD7A}" srcOrd="7" destOrd="0" presId="urn:microsoft.com/office/officeart/2005/8/layout/default#1"/>
    <dgm:cxn modelId="{0EECBD25-D202-412C-AC80-A52E5990B5AC}" type="presParOf" srcId="{9B062483-099F-4BD7-A240-83EEAE4B880E}" destId="{090246F0-A329-47BE-A0F1-100E84822C1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9CA41F-87A1-4D57-80E7-3D58623B92B4}">
      <dsp:nvSpPr>
        <dsp:cNvPr id="0" name=""/>
        <dsp:cNvSpPr/>
      </dsp:nvSpPr>
      <dsp:spPr>
        <a:xfrm>
          <a:off x="3427580" y="586"/>
          <a:ext cx="5141371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i="1" kern="1200" dirty="0" smtClean="0"/>
            <a:t>вестибюль, торгівельні зали, аванзали, бенкетні зали, тераси, балкони тощо</a:t>
          </a:r>
          <a:endParaRPr lang="uk-UA" sz="2800" b="1" kern="1200" dirty="0"/>
        </a:p>
      </dsp:txBody>
      <dsp:txXfrm>
        <a:off x="3427580" y="586"/>
        <a:ext cx="5141371" cy="2285441"/>
      </dsp:txXfrm>
    </dsp:sp>
    <dsp:sp modelId="{7C5B89E8-BA76-4FA0-AAEE-DE0FE1F71BF5}">
      <dsp:nvSpPr>
        <dsp:cNvPr id="0" name=""/>
        <dsp:cNvSpPr/>
      </dsp:nvSpPr>
      <dsp:spPr>
        <a:xfrm>
          <a:off x="0" y="586"/>
          <a:ext cx="3427580" cy="22854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Приміщення, в яких безпосередньо здійснюється  процес обслуговування</a:t>
          </a:r>
          <a:endParaRPr lang="uk-UA" sz="2500" b="1" kern="1200" dirty="0"/>
        </a:p>
      </dsp:txBody>
      <dsp:txXfrm>
        <a:off x="0" y="586"/>
        <a:ext cx="3427580" cy="2285441"/>
      </dsp:txXfrm>
    </dsp:sp>
    <dsp:sp modelId="{1DB67CD1-6048-4A34-BDED-AA11ECA7C32B}">
      <dsp:nvSpPr>
        <dsp:cNvPr id="0" name=""/>
        <dsp:cNvSpPr/>
      </dsp:nvSpPr>
      <dsp:spPr>
        <a:xfrm>
          <a:off x="3427580" y="2514572"/>
          <a:ext cx="5141371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u="none" kern="1200" dirty="0" smtClean="0"/>
            <a:t>буфети, </a:t>
          </a:r>
          <a:r>
            <a:rPr lang="uk-UA" sz="2800" b="1" u="none" kern="1200" dirty="0" err="1" smtClean="0"/>
            <a:t>роздаткові</a:t>
          </a:r>
          <a:r>
            <a:rPr lang="uk-UA" sz="2800" b="1" u="none" kern="1200" dirty="0" smtClean="0"/>
            <a:t>,  мийна </a:t>
          </a:r>
          <a:r>
            <a:rPr lang="uk-UA" sz="2800" b="1" u="none" kern="1200" dirty="0" smtClean="0"/>
            <a:t>столового </a:t>
          </a:r>
          <a:r>
            <a:rPr lang="uk-UA" sz="2800" b="1" u="none" kern="1200" dirty="0" smtClean="0"/>
            <a:t>посуду, касові зали, сервізна тощо.</a:t>
          </a:r>
          <a:endParaRPr lang="uk-UA" sz="2800" b="1" u="none" kern="1200" dirty="0"/>
        </a:p>
      </dsp:txBody>
      <dsp:txXfrm>
        <a:off x="3427580" y="2514572"/>
        <a:ext cx="5141371" cy="2285441"/>
      </dsp:txXfrm>
    </dsp:sp>
    <dsp:sp modelId="{692013BF-247B-41F1-BCBF-BC2BBFCCC319}">
      <dsp:nvSpPr>
        <dsp:cNvPr id="0" name=""/>
        <dsp:cNvSpPr/>
      </dsp:nvSpPr>
      <dsp:spPr>
        <a:xfrm>
          <a:off x="0" y="2514572"/>
          <a:ext cx="3427580" cy="22854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/>
            <a:t>Приміщення,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/>
            <a:t> в яких підготовляється процес обслуговування</a:t>
          </a:r>
          <a:endParaRPr lang="uk-UA" sz="2800" b="1" kern="1200" dirty="0"/>
        </a:p>
      </dsp:txBody>
      <dsp:txXfrm>
        <a:off x="0" y="2514572"/>
        <a:ext cx="3427580" cy="22854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46E2A-220F-4966-B08A-21C4AB7DEBB7}">
      <dsp:nvSpPr>
        <dsp:cNvPr id="0" name=""/>
        <dsp:cNvSpPr/>
      </dsp:nvSpPr>
      <dsp:spPr>
        <a:xfrm>
          <a:off x="874979" y="0"/>
          <a:ext cx="5258001" cy="4800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091F9-9941-4AB9-8D9D-D6562E1D1874}">
      <dsp:nvSpPr>
        <dsp:cNvPr id="0" name=""/>
        <dsp:cNvSpPr/>
      </dsp:nvSpPr>
      <dsp:spPr>
        <a:xfrm>
          <a:off x="3503980" y="482638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торгово-технологічне </a:t>
          </a:r>
          <a:endParaRPr lang="uk-UA" sz="2800" kern="1200" dirty="0"/>
        </a:p>
      </dsp:txBody>
      <dsp:txXfrm>
        <a:off x="3503980" y="482638"/>
        <a:ext cx="3120390" cy="1136392"/>
      </dsp:txXfrm>
    </dsp:sp>
    <dsp:sp modelId="{2D7FA415-62DB-4DF7-BB67-1935422B8737}">
      <dsp:nvSpPr>
        <dsp:cNvPr id="0" name=""/>
        <dsp:cNvSpPr/>
      </dsp:nvSpPr>
      <dsp:spPr>
        <a:xfrm>
          <a:off x="3503980" y="1761079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холодильне</a:t>
          </a:r>
          <a:endParaRPr lang="uk-UA" sz="2800" kern="1200" dirty="0"/>
        </a:p>
      </dsp:txBody>
      <dsp:txXfrm>
        <a:off x="3503980" y="1761079"/>
        <a:ext cx="3120390" cy="1136392"/>
      </dsp:txXfrm>
    </dsp:sp>
    <dsp:sp modelId="{437ED368-317B-4FD1-B169-540BE2CF0813}">
      <dsp:nvSpPr>
        <dsp:cNvPr id="0" name=""/>
        <dsp:cNvSpPr/>
      </dsp:nvSpPr>
      <dsp:spPr>
        <a:xfrm>
          <a:off x="3503980" y="3039520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немеханічне</a:t>
          </a:r>
          <a:endParaRPr lang="uk-UA" sz="2800" kern="1200" dirty="0"/>
        </a:p>
      </dsp:txBody>
      <dsp:txXfrm>
        <a:off x="3503980" y="3039520"/>
        <a:ext cx="3120390" cy="11363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07774-EC6C-4AB1-9C95-38BE1A1A2D63}">
      <dsp:nvSpPr>
        <dsp:cNvPr id="0" name=""/>
        <dsp:cNvSpPr/>
      </dsp:nvSpPr>
      <dsp:spPr>
        <a:xfrm>
          <a:off x="3169125" y="2571"/>
          <a:ext cx="4747886" cy="25295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b="1" kern="1200" dirty="0" smtClean="0"/>
            <a:t>столи</a:t>
          </a:r>
          <a:r>
            <a:rPr lang="uk-UA" sz="2600" kern="1200" dirty="0" smtClean="0"/>
            <a:t>: обідній, ресторанний, бенкетний, </a:t>
          </a:r>
          <a:r>
            <a:rPr lang="uk-UA" sz="2600" kern="1200" dirty="0" err="1" smtClean="0"/>
            <a:t>фуршетний</a:t>
          </a:r>
          <a:r>
            <a:rPr lang="uk-UA" sz="2600" kern="1200" dirty="0" smtClean="0"/>
            <a:t>, дитячий, спеціальний, </a:t>
          </a:r>
          <a:r>
            <a:rPr lang="uk-UA" sz="2600" kern="1200" dirty="0" err="1" smtClean="0"/>
            <a:t>кафетерійний</a:t>
          </a:r>
          <a:r>
            <a:rPr lang="uk-UA" sz="2600" kern="1200" dirty="0" smtClean="0"/>
            <a:t>;</a:t>
          </a:r>
          <a:endParaRPr lang="uk-UA" sz="2600" kern="1200" dirty="0"/>
        </a:p>
      </dsp:txBody>
      <dsp:txXfrm>
        <a:off x="3169125" y="2571"/>
        <a:ext cx="4747886" cy="2529595"/>
      </dsp:txXfrm>
    </dsp:sp>
    <dsp:sp modelId="{A2D4C473-E23D-4EEE-8458-074604F57D3B}">
      <dsp:nvSpPr>
        <dsp:cNvPr id="0" name=""/>
        <dsp:cNvSpPr/>
      </dsp:nvSpPr>
      <dsp:spPr>
        <a:xfrm>
          <a:off x="3867" y="161089"/>
          <a:ext cx="3165257" cy="2212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Меблі для приймання їжі</a:t>
          </a:r>
          <a:endParaRPr lang="uk-UA" sz="4100" kern="1200" dirty="0"/>
        </a:p>
      </dsp:txBody>
      <dsp:txXfrm>
        <a:off x="3867" y="161089"/>
        <a:ext cx="3165257" cy="2212558"/>
      </dsp:txXfrm>
    </dsp:sp>
    <dsp:sp modelId="{C2CD613A-0B7F-4DAA-B1C6-51DB220AF1A2}">
      <dsp:nvSpPr>
        <dsp:cNvPr id="0" name=""/>
        <dsp:cNvSpPr/>
      </dsp:nvSpPr>
      <dsp:spPr>
        <a:xfrm>
          <a:off x="3168352" y="2753422"/>
          <a:ext cx="4752528" cy="22125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стілець, крісло, </a:t>
          </a:r>
          <a:r>
            <a:rPr lang="uk-UA" sz="2600" kern="1200" dirty="0" err="1" smtClean="0"/>
            <a:t>напівкрісло</a:t>
          </a:r>
          <a:r>
            <a:rPr lang="uk-UA" sz="2600" kern="1200" dirty="0" smtClean="0"/>
            <a:t>, лава-диван, табурет </a:t>
          </a:r>
          <a:r>
            <a:rPr lang="uk-UA" sz="2600" kern="1200" dirty="0" err="1" smtClean="0"/>
            <a:t>барний</a:t>
          </a:r>
          <a:r>
            <a:rPr lang="uk-UA" sz="2600" kern="1200" dirty="0" smtClean="0"/>
            <a:t>, </a:t>
          </a:r>
          <a:r>
            <a:rPr lang="uk-UA" sz="2600" kern="1200" dirty="0" err="1" smtClean="0"/>
            <a:t>бенкетка</a:t>
          </a:r>
          <a:r>
            <a:rPr lang="uk-UA" sz="2600" kern="1200" dirty="0" smtClean="0"/>
            <a:t>.</a:t>
          </a:r>
          <a:endParaRPr lang="uk-UA" sz="2600" kern="1200" dirty="0"/>
        </a:p>
      </dsp:txBody>
      <dsp:txXfrm>
        <a:off x="3168352" y="2753422"/>
        <a:ext cx="4752528" cy="2212558"/>
      </dsp:txXfrm>
    </dsp:sp>
    <dsp:sp modelId="{B83B8BFC-7CA1-4C82-984A-A9D44B32507A}">
      <dsp:nvSpPr>
        <dsp:cNvPr id="0" name=""/>
        <dsp:cNvSpPr/>
      </dsp:nvSpPr>
      <dsp:spPr>
        <a:xfrm>
          <a:off x="0" y="2753422"/>
          <a:ext cx="3168352" cy="2212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Меблі для сидіння</a:t>
          </a:r>
          <a:endParaRPr lang="uk-UA" sz="4100" kern="1200" dirty="0"/>
        </a:p>
      </dsp:txBody>
      <dsp:txXfrm>
        <a:off x="0" y="2753422"/>
        <a:ext cx="3168352" cy="22125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7A7560-15B5-4CC1-BAA3-EA5AB21843E2}">
      <dsp:nvSpPr>
        <dsp:cNvPr id="0" name=""/>
        <dsp:cNvSpPr/>
      </dsp:nvSpPr>
      <dsp:spPr>
        <a:xfrm>
          <a:off x="1101" y="140631"/>
          <a:ext cx="3798995" cy="1506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Стіл для ресторану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Ширина – 80-90 см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Висота – 74-75 см</a:t>
          </a:r>
          <a:endParaRPr lang="uk-UA" sz="2300" kern="1200" dirty="0"/>
        </a:p>
      </dsp:txBody>
      <dsp:txXfrm>
        <a:off x="1101" y="140631"/>
        <a:ext cx="3798995" cy="1506999"/>
      </dsp:txXfrm>
    </dsp:sp>
    <dsp:sp modelId="{83918995-B917-4390-B628-EC61117D84AA}">
      <dsp:nvSpPr>
        <dsp:cNvPr id="0" name=""/>
        <dsp:cNvSpPr/>
      </dsp:nvSpPr>
      <dsp:spPr>
        <a:xfrm>
          <a:off x="4051264" y="140631"/>
          <a:ext cx="3694460" cy="1506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Стіл бенкетний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Ширина – 120-150 см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Висота – 76-78 см</a:t>
          </a:r>
          <a:endParaRPr lang="uk-UA" sz="2300" kern="1200" dirty="0"/>
        </a:p>
      </dsp:txBody>
      <dsp:txXfrm>
        <a:off x="4051264" y="140631"/>
        <a:ext cx="3694460" cy="1506999"/>
      </dsp:txXfrm>
    </dsp:sp>
    <dsp:sp modelId="{E2FACF60-F541-4BEE-B8E2-54A53422426C}">
      <dsp:nvSpPr>
        <dsp:cNvPr id="0" name=""/>
        <dsp:cNvSpPr/>
      </dsp:nvSpPr>
      <dsp:spPr>
        <a:xfrm>
          <a:off x="0" y="1926707"/>
          <a:ext cx="3051222" cy="1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Стіл </a:t>
          </a:r>
          <a:r>
            <a:rPr lang="uk-UA" sz="2800" b="1" kern="1200" dirty="0" err="1" smtClean="0"/>
            <a:t>фуршетний</a:t>
          </a:r>
          <a:endParaRPr lang="uk-UA" sz="2800" b="1" kern="1200" dirty="0" smtClean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Ширина – 110-125 см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Висота – 100-105 см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>
        <a:off x="0" y="1926707"/>
        <a:ext cx="3051222" cy="1691200"/>
      </dsp:txXfrm>
    </dsp:sp>
    <dsp:sp modelId="{CC3F55A0-6ECD-46BD-8612-080060C85F28}">
      <dsp:nvSpPr>
        <dsp:cNvPr id="0" name=""/>
        <dsp:cNvSpPr/>
      </dsp:nvSpPr>
      <dsp:spPr>
        <a:xfrm>
          <a:off x="3345737" y="1898798"/>
          <a:ext cx="4357740" cy="17470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Столи для їдалень,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 кафе, закусочних </a:t>
          </a:r>
          <a:r>
            <a:rPr lang="uk-UA" sz="2400" b="0" kern="1200" dirty="0" smtClean="0"/>
            <a:t>(як обідні).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err="1" smtClean="0"/>
            <a:t>Кафетерійні</a:t>
          </a:r>
          <a:r>
            <a:rPr lang="uk-UA" sz="2400" b="1" kern="1200" dirty="0" smtClean="0"/>
            <a:t> столи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dirty="0" smtClean="0"/>
            <a:t>(як </a:t>
          </a:r>
          <a:r>
            <a:rPr lang="uk-UA" sz="2400" b="0" kern="1200" dirty="0" err="1" smtClean="0"/>
            <a:t>фуршетні</a:t>
          </a:r>
          <a:r>
            <a:rPr lang="uk-UA" sz="2400" b="0" kern="1200" dirty="0" smtClean="0"/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dirty="0"/>
        </a:p>
      </dsp:txBody>
      <dsp:txXfrm>
        <a:off x="3345737" y="1898798"/>
        <a:ext cx="4357740" cy="1747019"/>
      </dsp:txXfrm>
    </dsp:sp>
    <dsp:sp modelId="{090246F0-A329-47BE-A0F1-100E84822C12}">
      <dsp:nvSpPr>
        <dsp:cNvPr id="0" name=""/>
        <dsp:cNvSpPr/>
      </dsp:nvSpPr>
      <dsp:spPr>
        <a:xfrm>
          <a:off x="1975874" y="4037616"/>
          <a:ext cx="3943818" cy="1506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Столи для дитячих закладів ресторанного господарства</a:t>
          </a:r>
          <a:r>
            <a:rPr lang="uk-UA" sz="2800" b="1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висота – 54-68 см</a:t>
          </a:r>
          <a:endParaRPr lang="uk-UA" sz="2200" kern="1200" dirty="0"/>
        </a:p>
      </dsp:txBody>
      <dsp:txXfrm>
        <a:off x="1975874" y="4037616"/>
        <a:ext cx="3943818" cy="1506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9898"/>
            <a:ext cx="8443664" cy="19169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Тема. </a:t>
            </a:r>
            <a:r>
              <a:rPr lang="uk-UA" b="1" dirty="0" smtClean="0"/>
              <a:t>Характеристика матеріально-технічної бази для організації процесу обслуговування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43664" cy="4032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uk-UA" b="1" dirty="0" smtClean="0"/>
              <a:t>ПЛАН</a:t>
            </a:r>
          </a:p>
          <a:p>
            <a:pPr marL="541782" lvl="0" indent="-514350">
              <a:buFont typeface="+mj-lt"/>
              <a:buAutoNum type="arabicPeriod"/>
            </a:pPr>
            <a:r>
              <a:rPr lang="uk-UA" b="1" dirty="0" smtClean="0"/>
              <a:t>Загальна </a:t>
            </a:r>
            <a:r>
              <a:rPr lang="uk-UA" b="1" dirty="0"/>
              <a:t>характеристика матеріально-технічної бази для організації процесу обслуговування. </a:t>
            </a:r>
          </a:p>
          <a:p>
            <a:pPr marL="541782" lvl="0" indent="-514350">
              <a:buFont typeface="+mj-lt"/>
              <a:buAutoNum type="arabicPeriod"/>
            </a:pPr>
            <a:r>
              <a:rPr lang="uk-UA" b="1" dirty="0"/>
              <a:t>Торгівельні приміщення закладів ресторанного господарства для споживачів. </a:t>
            </a:r>
            <a:endParaRPr lang="uk-UA" b="1" dirty="0" smtClean="0"/>
          </a:p>
          <a:p>
            <a:pPr marL="541782" lvl="0" indent="-514350">
              <a:buFont typeface="+mj-lt"/>
              <a:buAutoNum type="arabicPeriod"/>
            </a:pPr>
            <a:r>
              <a:rPr lang="uk-UA" b="1" dirty="0" smtClean="0"/>
              <a:t>Устаткування </a:t>
            </a:r>
            <a:r>
              <a:rPr lang="uk-UA" b="1" dirty="0"/>
              <a:t>закладів ресторанного господарства для організації процесу обслуговування</a:t>
            </a:r>
            <a:r>
              <a:rPr lang="uk-UA" b="1" dirty="0" smtClean="0"/>
              <a:t>.</a:t>
            </a:r>
            <a:endParaRPr lang="uk-UA" b="1" dirty="0"/>
          </a:p>
          <a:p>
            <a:pPr marL="541782" lvl="0" indent="-514350"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3510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Вестибюль ресторану </a:t>
            </a:r>
            <a:r>
              <a:rPr lang="uk-UA" dirty="0" err="1" smtClean="0"/>
              <a:t>“Тернопіль”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D:\Zagruzky\хол_1_View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4102"/>
            <a:ext cx="7884368" cy="55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331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Вестибюль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 descr="C:\Users\user\Downloads\captio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58" y="2132856"/>
            <a:ext cx="862236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uk-UA" b="1" dirty="0" smtClean="0"/>
              <a:t>Гардероб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/>
              <a:t>Розташовують при вході у вестибюль, іноді в залі вестибюля. 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Кількість місць у гардеробі має відповідати кількості місць у всіх залах ресторану в період найбільшого </a:t>
            </a:r>
            <a:r>
              <a:rPr lang="uk-UA" sz="2400" dirty="0" smtClean="0">
                <a:solidFill>
                  <a:srgbClr val="C00000"/>
                </a:solidFill>
              </a:rPr>
              <a:t>на</a:t>
            </a:r>
            <a:r>
              <a:rPr lang="uk-UA" sz="2400" dirty="0" smtClean="0">
                <a:solidFill>
                  <a:srgbClr val="C00000"/>
                </a:solidFill>
              </a:rPr>
              <a:t>пливу гостей. </a:t>
            </a:r>
            <a:endParaRPr lang="uk-UA" sz="2400" dirty="0" smtClean="0">
              <a:solidFill>
                <a:srgbClr val="C00000"/>
              </a:solidFill>
            </a:endParaRPr>
          </a:p>
          <a:p>
            <a:r>
              <a:rPr lang="uk-UA" sz="2400" dirty="0" smtClean="0"/>
              <a:t>Гардероб обладнується металевими двосторонніми </a:t>
            </a:r>
            <a:r>
              <a:rPr lang="uk-UA" sz="2400" dirty="0" smtClean="0"/>
              <a:t>вішалками.</a:t>
            </a:r>
            <a:endParaRPr lang="uk-UA" sz="2400" dirty="0" smtClean="0"/>
          </a:p>
          <a:p>
            <a:r>
              <a:rPr lang="uk-UA" sz="2400" dirty="0" smtClean="0"/>
              <a:t> </a:t>
            </a:r>
            <a:r>
              <a:rPr lang="uk-UA" sz="2400" dirty="0" smtClean="0">
                <a:solidFill>
                  <a:srgbClr val="C00000"/>
                </a:solidFill>
              </a:rPr>
              <a:t>Відстань між вішалками має бути не менш 70 см. Гачки вішалок розташовують на відстані 1,5 м від підлоги. </a:t>
            </a:r>
          </a:p>
          <a:p>
            <a:r>
              <a:rPr lang="uk-UA" sz="2400" dirty="0" smtClean="0"/>
              <a:t>Гачки й номерки можуть бути виготовлені по індивідуальнім замовленню. 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Сумки, портфелі кладуть у шафи-гнізда. Гардероб повинен мати устаткування для зберігання змінного взуття.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Гардероб</a:t>
            </a:r>
            <a:endParaRPr lang="uk-UA" dirty="0"/>
          </a:p>
        </p:txBody>
      </p:sp>
      <p:pic>
        <p:nvPicPr>
          <p:cNvPr id="3075" name="Picture 3" descr="C:\Users\user\Downloads\look-wood_tatev02_img_6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924428" cy="528295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12760" y="3284984"/>
            <a:ext cx="864096" cy="2963416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Туалетні кімнати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D:\Zagruzky\meat-head-934-702x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5" y="1268760"/>
            <a:ext cx="8816079" cy="5337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975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Туалетні </a:t>
            </a:r>
            <a:r>
              <a:rPr lang="uk-UA" dirty="0"/>
              <a:t>к</a:t>
            </a:r>
            <a:r>
              <a:rPr lang="uk-UA" dirty="0" smtClean="0"/>
              <a:t>імнати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D:\Docs\1985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72400" cy="5468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84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Аванзал (зала очікування</a:t>
            </a:r>
            <a:r>
              <a:rPr lang="uk-UA" b="1" dirty="0" smtClean="0"/>
              <a:t>)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47800"/>
            <a:ext cx="8610160" cy="5221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Очікуючи один одного, гості ресторану можуть посидіти, відпочиваючи в аванзалі.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Використовують для очікування вільних місць у залі ресторану.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Для зустрічі </a:t>
            </a:r>
            <a:r>
              <a:rPr lang="uk-UA" b="1" dirty="0" smtClean="0">
                <a:solidFill>
                  <a:srgbClr val="C00000"/>
                </a:solidFill>
              </a:rPr>
              <a:t>гостей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при організації </a:t>
            </a:r>
            <a:r>
              <a:rPr lang="uk-UA" b="1" dirty="0" smtClean="0">
                <a:solidFill>
                  <a:srgbClr val="C00000"/>
                </a:solidFill>
              </a:rPr>
              <a:t>прийомів, </a:t>
            </a:r>
            <a:r>
              <a:rPr lang="uk-UA" b="1" dirty="0" smtClean="0">
                <a:solidFill>
                  <a:srgbClr val="C00000"/>
                </a:solidFill>
              </a:rPr>
              <a:t>бенкетів, весільних і інших вечорів. </a:t>
            </a:r>
          </a:p>
          <a:p>
            <a:r>
              <a:rPr lang="uk-UA" b="1" dirty="0" smtClean="0"/>
              <a:t>Інтер’єр аванзалу, його художнє оформлення повинне бути фактично пов’язане з декоративним </a:t>
            </a:r>
            <a:r>
              <a:rPr lang="uk-UA" b="1" dirty="0" smtClean="0"/>
              <a:t> оформленням </a:t>
            </a:r>
            <a:r>
              <a:rPr lang="uk-UA" b="1" dirty="0" smtClean="0"/>
              <a:t>основної зали.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Обладнують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аванзалу м’якими меблями, журнальними столиками. </a:t>
            </a:r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Крісла в аванзалі повинні бути пристосовані для відпочинку, з підлокітниками й висотою сидіння набагато менше (а глибиною більше</a:t>
            </a:r>
            <a:r>
              <a:rPr lang="uk-UA" u="sng" dirty="0" smtClean="0"/>
              <a:t>).</a:t>
            </a:r>
            <a:endParaRPr lang="uk-UA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1143000"/>
          </a:xfrm>
        </p:spPr>
        <p:txBody>
          <a:bodyPr/>
          <a:lstStyle/>
          <a:p>
            <a:pPr algn="ctr"/>
            <a:r>
              <a:rPr lang="uk-UA" b="1" dirty="0" smtClean="0"/>
              <a:t>Аванзал</a:t>
            </a:r>
            <a:endParaRPr lang="uk-UA" b="1" dirty="0"/>
          </a:p>
        </p:txBody>
      </p:sp>
      <p:pic>
        <p:nvPicPr>
          <p:cNvPr id="4098" name="Picture 2" descr="C:\Users\user\Downloads\Без названия (4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340752" y="4221088"/>
            <a:ext cx="3672409" cy="2443821"/>
          </a:xfrm>
          <a:prstGeom prst="rect">
            <a:avLst/>
          </a:prstGeom>
          <a:noFill/>
        </p:spPr>
      </p:pic>
      <p:pic>
        <p:nvPicPr>
          <p:cNvPr id="1026" name="Picture 2" descr="C:\Users\user\Downloads\sonnik-avanz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411750" cy="5607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/>
              <a:t>Аванзал</a:t>
            </a:r>
            <a:endParaRPr lang="uk-UA" sz="4800" b="1" dirty="0"/>
          </a:p>
        </p:txBody>
      </p:sp>
      <p:pic>
        <p:nvPicPr>
          <p:cNvPr id="5122" name="Picture 2" descr="C:\Users\user\Downloads\6cc460605de167684ad0f31ee7fd2133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40" t="13107" r="4633" b="6336"/>
          <a:stretch>
            <a:fillRect/>
          </a:stretch>
        </p:blipFill>
        <p:spPr bwMode="auto">
          <a:xfrm>
            <a:off x="611560" y="1196752"/>
            <a:ext cx="8258037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Торгівельна зала ресторану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Це основне приміщення, де обслуговують відвідувачів. </a:t>
            </a:r>
          </a:p>
          <a:p>
            <a:r>
              <a:rPr lang="uk-UA" dirty="0" smtClean="0"/>
              <a:t>Архітектурне і декоративне рішення повинно налаштовувати на відпочинок.</a:t>
            </a:r>
          </a:p>
          <a:p>
            <a:r>
              <a:rPr lang="uk-UA" dirty="0" smtClean="0"/>
              <a:t>Гармонійне поєднання стін, стелі, підлоги, штор, меблів, оригінального освітлення – все повинно викликати бажання у </a:t>
            </a:r>
            <a:r>
              <a:rPr lang="uk-UA" dirty="0" smtClean="0"/>
              <a:t> гостя </a:t>
            </a:r>
            <a:r>
              <a:rPr lang="uk-UA" dirty="0" smtClean="0"/>
              <a:t>побувати тут ще раз. </a:t>
            </a: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Зал ресторану архітектори не випадково порівнюють із сценою, де діючі особи – офіціанти, </a:t>
            </a:r>
            <a:r>
              <a:rPr lang="uk-UA" b="1" dirty="0" smtClean="0">
                <a:solidFill>
                  <a:srgbClr val="C00000"/>
                </a:solidFill>
              </a:rPr>
              <a:t> бармени, адміністратори, а </a:t>
            </a:r>
            <a:r>
              <a:rPr lang="uk-UA" b="1" dirty="0" smtClean="0">
                <a:solidFill>
                  <a:srgbClr val="C00000"/>
                </a:solidFill>
              </a:rPr>
              <a:t>глядачі – відвідувачі</a:t>
            </a:r>
            <a:r>
              <a:rPr lang="uk-UA" dirty="0" smtClean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1.Загальна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матеріально-технічної бази для організації процесу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обслуговування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47800"/>
            <a:ext cx="8250120" cy="4800600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Р</a:t>
            </a:r>
            <a:r>
              <a:rPr lang="ru-RU" dirty="0" err="1">
                <a:solidFill>
                  <a:srgbClr val="C00000"/>
                </a:solidFill>
              </a:rPr>
              <a:t>аціональне</a:t>
            </a:r>
            <a:r>
              <a:rPr lang="ru-RU" dirty="0">
                <a:solidFill>
                  <a:srgbClr val="C00000"/>
                </a:solidFill>
              </a:rPr>
              <a:t> й </a:t>
            </a:r>
            <a:r>
              <a:rPr lang="ru-RU" dirty="0" err="1">
                <a:solidFill>
                  <a:srgbClr val="C00000"/>
                </a:solidFill>
              </a:rPr>
              <a:t>економне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використання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матеріально-технічних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трудових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ресурсів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ресторанів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спрямоване</a:t>
            </a:r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зниження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рівня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витрат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дозволяє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підвищити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ефективність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виробництва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цілому</a:t>
            </a:r>
            <a:r>
              <a:rPr lang="ru-RU" dirty="0">
                <a:solidFill>
                  <a:srgbClr val="C00000"/>
                </a:solidFill>
              </a:rPr>
              <a:t> без </a:t>
            </a:r>
            <a:r>
              <a:rPr lang="ru-RU" dirty="0" err="1">
                <a:solidFill>
                  <a:srgbClr val="C00000"/>
                </a:solidFill>
              </a:rPr>
              <a:t>додаткових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вкладень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uk-UA" dirty="0">
              <a:solidFill>
                <a:srgbClr val="C00000"/>
              </a:solidFill>
            </a:endParaRPr>
          </a:p>
          <a:p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smtClean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менеджменту ресторанного </a:t>
            </a:r>
            <a:r>
              <a:rPr lang="ru-RU" dirty="0" err="1" smtClean="0"/>
              <a:t>бізнесу</a:t>
            </a:r>
            <a:r>
              <a:rPr lang="ru-RU" dirty="0"/>
              <a:t>. </a:t>
            </a:r>
            <a:endParaRPr lang="uk-UA" dirty="0"/>
          </a:p>
          <a:p>
            <a:r>
              <a:rPr lang="uk-UA" u="sng" dirty="0">
                <a:solidFill>
                  <a:srgbClr val="C00000"/>
                </a:solidFill>
              </a:rPr>
              <a:t>Раціональне використання матеріально-технічних і трудових ресурсів</a:t>
            </a:r>
            <a:r>
              <a:rPr lang="uk-UA" dirty="0">
                <a:solidFill>
                  <a:srgbClr val="C00000"/>
                </a:solidFill>
              </a:rPr>
              <a:t> – це сукупність заходів, методів, факторів і принципів, які забезпечують зниження витрат на одиницю ресторанної </a:t>
            </a:r>
            <a:r>
              <a:rPr lang="uk-UA" dirty="0" smtClean="0">
                <a:solidFill>
                  <a:srgbClr val="C00000"/>
                </a:solidFill>
              </a:rPr>
              <a:t>продукції</a:t>
            </a:r>
            <a:r>
              <a:rPr lang="uk-UA" dirty="0">
                <a:solidFill>
                  <a:srgbClr val="C00000"/>
                </a:solidFill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3185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Торгівельна зала ресторану </a:t>
            </a:r>
            <a:r>
              <a:rPr lang="uk-UA" b="1" dirty="0" smtClean="0"/>
              <a:t>«Тернопіль»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D:\Zagruzky\5126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5266"/>
            <a:ext cx="8039100" cy="536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9385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Зала ресторану «Панорама»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D:\Docs\560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" y="1268760"/>
            <a:ext cx="8417530" cy="5589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99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uk-UA" dirty="0" smtClean="0"/>
              <a:t>Зала ресторану «Тропік»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D:\Docs\tro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568"/>
            <a:ext cx="7304243" cy="5483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93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uk-UA" dirty="0" smtClean="0"/>
              <a:t>Ресторан «Галич»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D:\Zagruzky\img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6" y="1124744"/>
            <a:ext cx="8573082" cy="5715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8014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uk-UA" dirty="0" smtClean="0"/>
              <a:t>Ресторан </a:t>
            </a:r>
            <a:r>
              <a:rPr lang="uk-UA" dirty="0" err="1" smtClean="0"/>
              <a:t>“Онікс”</a:t>
            </a:r>
            <a:endParaRPr lang="uk-UA" dirty="0"/>
          </a:p>
        </p:txBody>
      </p:sp>
      <p:pic>
        <p:nvPicPr>
          <p:cNvPr id="1026" name="Picture 2" descr="C:\Users\user\Downloads\325bca9202b5aa36579600bf02e2a9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01" y="1124744"/>
            <a:ext cx="831692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Ресторан «</a:t>
            </a:r>
            <a:r>
              <a:rPr lang="en-US" dirty="0">
                <a:effectLst/>
              </a:rPr>
              <a:t>PALLADA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D:\Zagruzky\ternopil-740-5562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5" y="1003377"/>
            <a:ext cx="7768580" cy="5836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restoran-Il-lago-dei-cig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5" y="476673"/>
            <a:ext cx="8896031" cy="5926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695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“Палада”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D:\f8ef47535d093f76b16a66e022878b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6392"/>
            <a:ext cx="8327594" cy="5561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2153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Бенкетна</a:t>
            </a:r>
            <a:r>
              <a:rPr lang="ru-RU" b="1" dirty="0" smtClean="0"/>
              <a:t> зала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, де </a:t>
            </a:r>
            <a:r>
              <a:rPr lang="ru-RU" dirty="0" err="1" smtClean="0"/>
              <a:t>відвідувачі</a:t>
            </a:r>
            <a:r>
              <a:rPr lang="ru-RU" dirty="0" smtClean="0"/>
              <a:t> ресторану </a:t>
            </a:r>
            <a:r>
              <a:rPr lang="ru-RU" dirty="0" err="1" smtClean="0"/>
              <a:t>обідають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вечеряють</a:t>
            </a:r>
            <a:r>
              <a:rPr lang="ru-RU" dirty="0" smtClean="0"/>
              <a:t>, </a:t>
            </a:r>
            <a:r>
              <a:rPr lang="ru-RU" dirty="0" err="1" smtClean="0"/>
              <a:t>відпочивають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відзначають</a:t>
            </a:r>
            <a:r>
              <a:rPr lang="ru-RU" dirty="0" smtClean="0"/>
              <a:t> </a:t>
            </a:r>
            <a:r>
              <a:rPr lang="ru-RU" dirty="0" err="1" smtClean="0"/>
              <a:t>ювілей</a:t>
            </a:r>
            <a:r>
              <a:rPr lang="ru-RU" dirty="0" smtClean="0"/>
              <a:t>, торжество. 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Для </a:t>
            </a:r>
            <a:r>
              <a:rPr lang="ru-RU" i="1" dirty="0" err="1" smtClean="0">
                <a:solidFill>
                  <a:srgbClr val="C00000"/>
                </a:solidFill>
              </a:rPr>
              <a:t>сучасних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ресторанів</a:t>
            </a:r>
            <a:r>
              <a:rPr lang="ru-RU" i="1" dirty="0" smtClean="0">
                <a:solidFill>
                  <a:srgbClr val="C00000"/>
                </a:solidFill>
              </a:rPr>
              <a:t> характерна </a:t>
            </a:r>
            <a:r>
              <a:rPr lang="ru-RU" i="1" dirty="0" err="1" smtClean="0">
                <a:solidFill>
                  <a:srgbClr val="C00000"/>
                </a:solidFill>
              </a:rPr>
              <a:t>наявність</a:t>
            </a:r>
            <a:r>
              <a:rPr lang="ru-RU" i="1" dirty="0" smtClean="0">
                <a:solidFill>
                  <a:srgbClr val="C00000"/>
                </a:solidFill>
              </a:rPr>
              <a:t>  </a:t>
            </a:r>
            <a:r>
              <a:rPr lang="ru-RU" i="1" dirty="0" err="1" smtClean="0">
                <a:solidFill>
                  <a:srgbClr val="C00000"/>
                </a:solidFill>
              </a:rPr>
              <a:t>кількох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бенкетників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залів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При правильному </a:t>
            </a:r>
            <a:r>
              <a:rPr lang="ru-RU" dirty="0" err="1" smtClean="0"/>
              <a:t>плануванні</a:t>
            </a:r>
            <a:r>
              <a:rPr lang="ru-RU" dirty="0" smtClean="0"/>
              <a:t> вони </a:t>
            </a:r>
            <a:r>
              <a:rPr lang="ru-RU" dirty="0" err="1" smtClean="0"/>
              <a:t>органічно</a:t>
            </a:r>
            <a:r>
              <a:rPr lang="ru-RU" dirty="0" smtClean="0"/>
              <a:t> </a:t>
            </a:r>
            <a:r>
              <a:rPr lang="ru-RU" dirty="0" err="1" smtClean="0"/>
              <a:t>вписуються</a:t>
            </a:r>
            <a:r>
              <a:rPr lang="ru-RU" dirty="0" smtClean="0"/>
              <a:t> в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торгівельних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індивідуальними</a:t>
            </a:r>
            <a:r>
              <a:rPr lang="ru-RU" dirty="0" smtClean="0"/>
              <a:t> по дизайну, </a:t>
            </a:r>
            <a:r>
              <a:rPr lang="ru-RU" dirty="0" err="1" smtClean="0"/>
              <a:t>обладнанню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оформленню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Бенкетна зала ресторан «Тропік»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D:\Zagruzky\5927ed0bae29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" y="1268760"/>
            <a:ext cx="9089010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3173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Бенкетна зала ресторан «Тропік»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D:\Zagruzky\5927ed0c964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Zagruzky\5927ed16c6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3325"/>
            <a:ext cx="8474926" cy="5625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750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7818072" cy="1143000"/>
          </a:xfrm>
        </p:spPr>
        <p:txBody>
          <a:bodyPr>
            <a:noAutofit/>
          </a:bodyPr>
          <a:lstStyle/>
          <a:p>
            <a:pPr lvl="0"/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8178112" cy="62646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>
              <a:buNone/>
            </a:pPr>
            <a:r>
              <a:rPr lang="ru-RU" sz="2800" b="1" dirty="0" err="1"/>
              <a:t>Матеріально-технічна</a:t>
            </a:r>
            <a:r>
              <a:rPr lang="ru-RU" sz="2800" b="1" dirty="0"/>
              <a:t> база для </a:t>
            </a:r>
            <a:r>
              <a:rPr lang="ru-RU" sz="2800" b="1" dirty="0" err="1"/>
              <a:t>організації</a:t>
            </a:r>
            <a:r>
              <a:rPr lang="ru-RU" sz="2800" b="1" dirty="0"/>
              <a:t> </a:t>
            </a:r>
            <a:r>
              <a:rPr lang="ru-RU" sz="2800" b="1" dirty="0" err="1"/>
              <a:t>обслуговування</a:t>
            </a:r>
            <a:r>
              <a:rPr lang="ru-RU" sz="2800" b="1" dirty="0"/>
              <a:t> </a:t>
            </a:r>
            <a:r>
              <a:rPr lang="ru-RU" sz="2800" b="1" dirty="0" err="1"/>
              <a:t>споживачів</a:t>
            </a:r>
            <a:r>
              <a:rPr lang="ru-RU" sz="2800" b="1" dirty="0"/>
              <a:t> у </a:t>
            </a:r>
            <a:r>
              <a:rPr lang="ru-RU" sz="2800" b="1" dirty="0" err="1"/>
              <a:t>будь-якому</a:t>
            </a:r>
            <a:r>
              <a:rPr lang="ru-RU" sz="2800" b="1" dirty="0"/>
              <a:t> </a:t>
            </a:r>
            <a:r>
              <a:rPr lang="ru-RU" sz="2800" b="1" dirty="0" err="1"/>
              <a:t>закладі</a:t>
            </a:r>
            <a:r>
              <a:rPr lang="ru-RU" sz="2800" b="1" dirty="0"/>
              <a:t> ресторанного </a:t>
            </a:r>
            <a:r>
              <a:rPr lang="ru-RU" sz="2800" b="1" dirty="0" err="1"/>
              <a:t>господарства</a:t>
            </a:r>
            <a:r>
              <a:rPr lang="ru-RU" sz="2800" b="1" dirty="0"/>
              <a:t> </a:t>
            </a:r>
            <a:r>
              <a:rPr lang="ru-RU" sz="2800" b="1" dirty="0" err="1"/>
              <a:t>включає</a:t>
            </a:r>
            <a:r>
              <a:rPr lang="ru-RU" sz="2800" b="1" dirty="0"/>
              <a:t> </a:t>
            </a:r>
            <a:r>
              <a:rPr lang="ru-RU" sz="2800" b="1" dirty="0" err="1"/>
              <a:t>такі</a:t>
            </a:r>
            <a:r>
              <a:rPr lang="ru-RU" sz="2800" b="1" dirty="0"/>
              <a:t> </a:t>
            </a:r>
            <a:r>
              <a:rPr lang="ru-RU" sz="2800" b="1" dirty="0" err="1"/>
              <a:t>елементи</a:t>
            </a:r>
            <a:r>
              <a:rPr lang="ru-RU" sz="2800" b="1" dirty="0"/>
              <a:t>: </a:t>
            </a:r>
            <a:endParaRPr lang="uk-UA" sz="2800" dirty="0"/>
          </a:p>
          <a:p>
            <a:pPr lvl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приміщення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в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безпосередньо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здійснюється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процес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обслуговування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0"/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устаткування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0"/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предмети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праці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використовуються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здійснення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обслуговування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12026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Кімната для паління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user\Downloads\0eabb66a68d5e056226dbe0d2fed7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912768" cy="5182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Місце для паління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kuritelnaya-komnata-v-holle_0x800 _9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9733"/>
            <a:ext cx="8172400" cy="5448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0825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Допоміжні</a:t>
            </a:r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ru-RU" b="1" dirty="0" err="1" smtClean="0">
                <a:solidFill>
                  <a:srgbClr val="C00000"/>
                </a:solidFill>
              </a:rPr>
              <a:t>підсобні</a:t>
            </a:r>
            <a:r>
              <a:rPr lang="ru-RU" b="1" dirty="0" smtClean="0">
                <a:solidFill>
                  <a:srgbClr val="C00000"/>
                </a:solidFill>
              </a:rPr>
              <a:t>) </a:t>
            </a:r>
            <a:r>
              <a:rPr lang="ru-RU" b="1" dirty="0" err="1" smtClean="0">
                <a:solidFill>
                  <a:srgbClr val="C00000"/>
                </a:solidFill>
              </a:rPr>
              <a:t>торгівельні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приміщення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закладів</a:t>
            </a:r>
            <a:r>
              <a:rPr lang="ru-RU" b="1" dirty="0" smtClean="0">
                <a:solidFill>
                  <a:srgbClr val="C00000"/>
                </a:solidFill>
              </a:rPr>
              <a:t> ресторанного </a:t>
            </a:r>
            <a:r>
              <a:rPr lang="ru-RU" b="1" dirty="0" err="1" smtClean="0">
                <a:solidFill>
                  <a:srgbClr val="C00000"/>
                </a:solidFill>
              </a:rPr>
              <a:t>господарства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88840"/>
            <a:ext cx="7746064" cy="4259560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Група</a:t>
            </a:r>
            <a:r>
              <a:rPr lang="ru-RU" b="1" dirty="0" smtClean="0"/>
              <a:t> </a:t>
            </a:r>
            <a:r>
              <a:rPr lang="ru-RU" b="1" dirty="0" err="1" smtClean="0"/>
              <a:t>приміщень</a:t>
            </a:r>
            <a:r>
              <a:rPr lang="ru-RU" b="1" dirty="0" smtClean="0"/>
              <a:t>, яка непрямо </a:t>
            </a:r>
            <a:r>
              <a:rPr lang="ru-RU" b="1" dirty="0" err="1" smtClean="0"/>
              <a:t>впливає</a:t>
            </a:r>
            <a:r>
              <a:rPr lang="ru-RU" b="1" dirty="0" smtClean="0"/>
              <a:t> на </a:t>
            </a:r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без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заклади</a:t>
            </a:r>
            <a:r>
              <a:rPr lang="ru-RU" b="1" dirty="0" smtClean="0"/>
              <a:t> ресторанного </a:t>
            </a:r>
            <a:r>
              <a:rPr lang="ru-RU" b="1" dirty="0" err="1" smtClean="0"/>
              <a:t>господарства</a:t>
            </a:r>
            <a:r>
              <a:rPr lang="ru-RU" b="1" dirty="0" smtClean="0"/>
              <a:t> не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функціонувати</a:t>
            </a:r>
            <a:r>
              <a:rPr lang="ru-RU" b="1" dirty="0" smtClean="0"/>
              <a:t> </a:t>
            </a:r>
            <a:r>
              <a:rPr lang="ru-RU" b="1" dirty="0" err="1" smtClean="0"/>
              <a:t>достатньо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на </a:t>
            </a:r>
            <a:r>
              <a:rPr lang="ru-RU" b="1" dirty="0" err="1" smtClean="0"/>
              <a:t>високому</a:t>
            </a:r>
            <a:r>
              <a:rPr lang="ru-RU" b="1" dirty="0" smtClean="0"/>
              <a:t> </a:t>
            </a:r>
            <a:r>
              <a:rPr lang="ru-RU" b="1" dirty="0" err="1" smtClean="0"/>
              <a:t>якісному</a:t>
            </a:r>
            <a:r>
              <a:rPr lang="ru-RU" b="1" dirty="0" smtClean="0"/>
              <a:t> </a:t>
            </a:r>
            <a:r>
              <a:rPr lang="ru-RU" b="1" dirty="0" err="1" smtClean="0"/>
              <a:t>рівні</a:t>
            </a:r>
            <a:r>
              <a:rPr lang="ru-RU" b="1" dirty="0" smtClean="0"/>
              <a:t> </a:t>
            </a:r>
            <a:r>
              <a:rPr lang="ru-RU" b="1" dirty="0" err="1" smtClean="0"/>
              <a:t>обслуговувати</a:t>
            </a:r>
            <a:r>
              <a:rPr lang="ru-RU" b="1" dirty="0" smtClean="0"/>
              <a:t> </a:t>
            </a:r>
            <a:r>
              <a:rPr lang="ru-RU" b="1" dirty="0" err="1" smtClean="0"/>
              <a:t>споживачів</a:t>
            </a:r>
            <a:r>
              <a:rPr lang="ru-RU" b="1" dirty="0" smtClean="0"/>
              <a:t>. </a:t>
            </a:r>
            <a:endParaRPr lang="uk-UA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До підсобних торгівельних приміщень належать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 </a:t>
            </a:r>
            <a:r>
              <a:rPr lang="uk-UA" b="1" dirty="0" smtClean="0"/>
              <a:t>касовий зал (при його наявності), </a:t>
            </a:r>
          </a:p>
          <a:p>
            <a:r>
              <a:rPr lang="uk-UA" b="1" dirty="0" smtClean="0"/>
              <a:t>сервізна,</a:t>
            </a:r>
          </a:p>
          <a:p>
            <a:r>
              <a:rPr lang="uk-UA" b="1" dirty="0" smtClean="0"/>
              <a:t> мийна столового посуду, </a:t>
            </a:r>
          </a:p>
          <a:p>
            <a:r>
              <a:rPr lang="uk-UA" b="1" dirty="0" smtClean="0"/>
              <a:t> білизняна, </a:t>
            </a:r>
          </a:p>
          <a:p>
            <a:r>
              <a:rPr lang="uk-UA" b="1" dirty="0" smtClean="0"/>
              <a:t> кімната для прасування столової білизни, </a:t>
            </a:r>
          </a:p>
          <a:p>
            <a:r>
              <a:rPr lang="uk-UA" b="1" dirty="0" smtClean="0"/>
              <a:t>приміщення для офіціантів,</a:t>
            </a:r>
          </a:p>
          <a:p>
            <a:r>
              <a:rPr lang="uk-UA" b="1" dirty="0" smtClean="0"/>
              <a:t>приміщення для зберігання музичних інструментів та інших аксесуарів. </a:t>
            </a:r>
            <a:endParaRPr lang="uk-UA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Мийна столового посуду</a:t>
            </a:r>
            <a:endParaRPr lang="uk-UA" dirty="0"/>
          </a:p>
        </p:txBody>
      </p:sp>
      <p:pic>
        <p:nvPicPr>
          <p:cNvPr id="7170" name="Picture 2" descr="C:\Users\user\Downloads\AZIMUT-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909" y="1447800"/>
            <a:ext cx="7616316" cy="5077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Autofit/>
          </a:bodyPr>
          <a:lstStyle/>
          <a:p>
            <a:pPr lvl="0"/>
            <a:r>
              <a:rPr lang="uk-UA" sz="3200" b="1" dirty="0" smtClean="0">
                <a:effectLst/>
              </a:rPr>
              <a:t>3. Устаткування </a:t>
            </a:r>
            <a:r>
              <a:rPr lang="uk-UA" sz="3200" b="1" dirty="0">
                <a:effectLst/>
              </a:rPr>
              <a:t>закладів ресторанного </a:t>
            </a:r>
            <a:r>
              <a:rPr lang="uk-UA" sz="3200" b="1" dirty="0" smtClean="0">
                <a:effectLst/>
              </a:rPr>
              <a:t>господарства </a:t>
            </a:r>
            <a:r>
              <a:rPr lang="uk-UA" sz="3200" b="1" dirty="0">
                <a:effectLst/>
              </a:rPr>
              <a:t>для організації процесу обслуговування</a:t>
            </a:r>
            <a:r>
              <a:rPr lang="uk-UA" sz="3200" dirty="0">
                <a:effectLst/>
              </a:rPr>
              <a:t/>
            </a:r>
            <a:br>
              <a:rPr lang="uk-UA" sz="3200" dirty="0">
                <a:effectLst/>
              </a:rPr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1700808"/>
            <a:ext cx="7128792" cy="4968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i="1" dirty="0">
                <a:solidFill>
                  <a:schemeClr val="tx1"/>
                </a:solidFill>
              </a:rPr>
              <a:t>Вибір </a:t>
            </a:r>
            <a:r>
              <a:rPr lang="uk-UA" sz="2800" b="1" i="1" dirty="0" smtClean="0">
                <a:solidFill>
                  <a:srgbClr val="C00000"/>
                </a:solidFill>
              </a:rPr>
              <a:t>меблів</a:t>
            </a:r>
            <a:r>
              <a:rPr lang="uk-UA" sz="2800" b="1" i="1" dirty="0" smtClean="0">
                <a:solidFill>
                  <a:srgbClr val="FF0000"/>
                </a:solidFill>
              </a:rPr>
              <a:t>,</a:t>
            </a:r>
            <a:r>
              <a:rPr lang="uk-UA" sz="2800" b="1" i="1" dirty="0" smtClean="0">
                <a:solidFill>
                  <a:schemeClr val="tx1"/>
                </a:solidFill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</a:rPr>
              <a:t>устаткування</a:t>
            </a:r>
            <a:r>
              <a:rPr lang="uk-UA" sz="2800" b="1" i="1" dirty="0" smtClean="0">
                <a:solidFill>
                  <a:schemeClr val="tx1"/>
                </a:solidFill>
              </a:rPr>
              <a:t> повинен: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tx1"/>
                </a:solidFill>
              </a:rPr>
              <a:t>вирішуватися </a:t>
            </a:r>
            <a:r>
              <a:rPr lang="uk-UA" sz="2800" b="1" i="1" dirty="0">
                <a:solidFill>
                  <a:schemeClr val="tx1"/>
                </a:solidFill>
              </a:rPr>
              <a:t>у стильовій відповідності до інтер’єру певного типу закладу </a:t>
            </a:r>
            <a:r>
              <a:rPr lang="uk-UA" sz="2800" b="1" i="1" dirty="0" smtClean="0">
                <a:solidFill>
                  <a:schemeClr val="tx1"/>
                </a:solidFill>
              </a:rPr>
              <a:t>харчування;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tx1"/>
                </a:solidFill>
              </a:rPr>
              <a:t>безпосередньо  пов’язуватися  із архітектурно-планувальним </a:t>
            </a:r>
            <a:r>
              <a:rPr lang="uk-UA" sz="2800" b="1" i="1" dirty="0">
                <a:solidFill>
                  <a:schemeClr val="tx1"/>
                </a:solidFill>
              </a:rPr>
              <a:t>вирішенням залу, функціонально-технологічними процесами та формами обслуговування.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3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50120" cy="1143000"/>
          </a:xfrm>
        </p:spPr>
        <p:txBody>
          <a:bodyPr>
            <a:noAutofit/>
          </a:bodyPr>
          <a:lstStyle/>
          <a:p>
            <a:pPr lvl="0" algn="ctr"/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Класифікація устаткування для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 обслуговування</a:t>
            </a:r>
            <a:b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735789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:\Docs\80994131_w200_h200_80462133w640h64050ceeb32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11303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6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До </a:t>
            </a:r>
            <a:r>
              <a:rPr lang="uk-UA" b="1" dirty="0"/>
              <a:t>торгово-технологічного та холодильного </a:t>
            </a:r>
            <a:r>
              <a:rPr lang="uk-UA" b="1" dirty="0" smtClean="0"/>
              <a:t>устаткування належать</a:t>
            </a:r>
            <a:r>
              <a:rPr lang="uk-UA" dirty="0"/>
              <a:t>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7800"/>
            <a:ext cx="8933688" cy="4800600"/>
          </a:xfrm>
        </p:spPr>
        <p:txBody>
          <a:bodyPr>
            <a:normAutofit/>
          </a:bodyPr>
          <a:lstStyle/>
          <a:p>
            <a:pPr lvl="0"/>
            <a:r>
              <a:rPr lang="uk-UA" sz="2400" dirty="0" smtClean="0"/>
              <a:t>лінії </a:t>
            </a:r>
            <a:r>
              <a:rPr lang="uk-UA" sz="2400" dirty="0"/>
              <a:t>прилавків самообслуговування, окремі прилавки для короткочасного зберігання та демонстрування страв і виробів </a:t>
            </a:r>
            <a:r>
              <a:rPr lang="uk-UA" sz="2400" dirty="0" smtClean="0"/>
              <a:t>у </a:t>
            </a:r>
            <a:r>
              <a:rPr lang="uk-UA" sz="2400" dirty="0"/>
              <a:t>залі закладу (так звані «Шоу-майстри»), </a:t>
            </a:r>
            <a:endParaRPr lang="uk-UA" sz="2400" dirty="0" smtClean="0"/>
          </a:p>
          <a:p>
            <a:pPr lvl="0"/>
            <a:endParaRPr lang="uk-UA" sz="2400" dirty="0"/>
          </a:p>
        </p:txBody>
      </p:sp>
      <p:pic>
        <p:nvPicPr>
          <p:cNvPr id="5122" name="Picture 2" descr="D:\Docs\articles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37176"/>
            <a:ext cx="3121152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s\11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126060" cy="20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ocs\_________________4c223f7c3442b-650x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56761"/>
            <a:ext cx="3743696" cy="31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83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До торгово-технологічного та холодильного </a:t>
            </a:r>
            <a:r>
              <a:rPr lang="uk-UA" b="1" dirty="0" smtClean="0"/>
              <a:t>устаткування належать</a:t>
            </a:r>
            <a:r>
              <a:rPr lang="uk-UA" dirty="0"/>
              <a:t>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168" cy="4800600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барні стійки, </a:t>
            </a:r>
          </a:p>
          <a:p>
            <a:pPr lvl="0"/>
            <a:r>
              <a:rPr lang="uk-UA" dirty="0"/>
              <a:t>охолоджувані вітрини, </a:t>
            </a:r>
          </a:p>
          <a:p>
            <a:pPr lvl="0"/>
            <a:r>
              <a:rPr lang="uk-UA" dirty="0"/>
              <a:t>прилавки, </a:t>
            </a:r>
            <a:r>
              <a:rPr lang="uk-UA" dirty="0" smtClean="0"/>
              <a:t>шафи</a:t>
            </a:r>
            <a:endParaRPr lang="uk-UA" dirty="0"/>
          </a:p>
          <a:p>
            <a:pPr lvl="0"/>
            <a:endParaRPr lang="uk-UA" dirty="0"/>
          </a:p>
        </p:txBody>
      </p:sp>
      <p:pic>
        <p:nvPicPr>
          <p:cNvPr id="6146" name="Picture 2" descr="D:\Docs\Barnaya-stojka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965079" cy="29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s\05konditerski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5145"/>
            <a:ext cx="4464496" cy="29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Docs\images (2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76917"/>
            <a:ext cx="3835343" cy="21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85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99412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sz="3600" b="1" dirty="0" smtClean="0"/>
              <a:t>До </a:t>
            </a:r>
            <a:r>
              <a:rPr lang="uk-UA" sz="3600" b="1" dirty="0"/>
              <a:t>торгово-технологічного та </a:t>
            </a:r>
            <a:r>
              <a:rPr lang="uk-UA" sz="3600" b="1" dirty="0" smtClean="0"/>
              <a:t>холодильного устаткування  </a:t>
            </a:r>
            <a:r>
              <a:rPr lang="uk-UA" sz="3600" b="1" dirty="0"/>
              <a:t>належать</a:t>
            </a:r>
            <a:r>
              <a:rPr lang="uk-UA" sz="3600" dirty="0"/>
              <a:t>:</a:t>
            </a:r>
            <a:br>
              <a:rPr lang="uk-UA" sz="3600" dirty="0"/>
            </a:b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pPr lvl="0"/>
            <a:r>
              <a:rPr lang="uk-UA" sz="2400" dirty="0"/>
              <a:t>демонстраційні багатоярусні вітрини з </a:t>
            </a:r>
            <a:r>
              <a:rPr lang="uk-UA" sz="2400" dirty="0" err="1"/>
              <a:t>підсвітленням</a:t>
            </a:r>
            <a:r>
              <a:rPr lang="uk-UA" sz="2400" dirty="0"/>
              <a:t> карусельного типу,</a:t>
            </a:r>
          </a:p>
          <a:p>
            <a:pPr lvl="0"/>
            <a:r>
              <a:rPr lang="uk-UA" sz="2400" dirty="0"/>
              <a:t> «шведські лінії»,</a:t>
            </a:r>
          </a:p>
          <a:p>
            <a:pPr lvl="0"/>
            <a:r>
              <a:rPr lang="uk-UA" sz="2400" dirty="0"/>
              <a:t>настільні вітрини з підігрівом, з охолодженням, </a:t>
            </a:r>
          </a:p>
          <a:p>
            <a:pPr lvl="0"/>
            <a:r>
              <a:rPr lang="uk-UA" sz="2400" dirty="0"/>
              <a:t>настільні салат-бари, </a:t>
            </a:r>
          </a:p>
          <a:p>
            <a:pPr lvl="0"/>
            <a:r>
              <a:rPr lang="uk-UA" sz="2400" dirty="0"/>
              <a:t>буфет-бари тощо. 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7170" name="Picture 2" descr="D:\Docs\253562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s\1413488602_img_ga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5698207" cy="27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99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b="1" dirty="0" smtClean="0"/>
              <a:t>Торгівельні </a:t>
            </a:r>
            <a:r>
              <a:rPr lang="uk-UA" sz="3200" b="1" dirty="0"/>
              <a:t>приміщення закладів ресторанного господарства </a:t>
            </a:r>
            <a:r>
              <a:rPr lang="uk-UA" sz="3200" b="1" dirty="0" smtClean="0"/>
              <a:t> 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66925674"/>
              </p:ext>
            </p:extLst>
          </p:nvPr>
        </p:nvGraphicFramePr>
        <p:xfrm>
          <a:off x="323528" y="1556792"/>
          <a:ext cx="856895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022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До </a:t>
            </a:r>
            <a:r>
              <a:rPr lang="ru-RU" b="1" dirty="0" err="1">
                <a:effectLst/>
              </a:rPr>
              <a:t>немеханічного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устаткування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залів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можна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віднести</a:t>
            </a:r>
            <a:r>
              <a:rPr lang="uk-UA" b="1" dirty="0">
                <a:effectLst/>
              </a:rPr>
              <a:t>: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47800"/>
            <a:ext cx="8610160" cy="4800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23528" y="1484784"/>
            <a:ext cx="5616624" cy="25922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err="1">
                <a:solidFill>
                  <a:schemeClr val="tx1"/>
                </a:solidFill>
              </a:rPr>
              <a:t>М</a:t>
            </a:r>
            <a:r>
              <a:rPr lang="ru-RU" sz="2800" b="1" dirty="0" err="1" smtClean="0">
                <a:solidFill>
                  <a:schemeClr val="tx1"/>
                </a:solidFill>
              </a:rPr>
              <a:t>еблі</a:t>
            </a:r>
            <a:r>
              <a:rPr lang="ru-RU" sz="2800" b="1" dirty="0" smtClean="0">
                <a:solidFill>
                  <a:schemeClr val="tx1"/>
                </a:solidFill>
              </a:rPr>
              <a:t> та </a:t>
            </a:r>
            <a:r>
              <a:rPr lang="ru-RU" sz="2800" b="1" dirty="0" err="1" smtClean="0">
                <a:solidFill>
                  <a:schemeClr val="tx1"/>
                </a:solidFill>
              </a:rPr>
              <a:t>устаткування</a:t>
            </a:r>
            <a:r>
              <a:rPr lang="ru-RU" sz="2800" b="1" dirty="0" smtClean="0">
                <a:solidFill>
                  <a:schemeClr val="tx1"/>
                </a:solidFill>
              </a:rPr>
              <a:t> для </a:t>
            </a:r>
            <a:r>
              <a:rPr lang="ru-RU" sz="2800" b="1" dirty="0" err="1" smtClean="0">
                <a:solidFill>
                  <a:schemeClr val="tx1"/>
                </a:solidFill>
              </a:rPr>
              <a:t>зберігання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транспортування</a:t>
            </a:r>
            <a:r>
              <a:rPr lang="ru-RU" sz="2800" b="1" dirty="0" smtClean="0">
                <a:solidFill>
                  <a:schemeClr val="tx1"/>
                </a:solidFill>
              </a:rPr>
              <a:t> посуду, </a:t>
            </a:r>
            <a:r>
              <a:rPr lang="ru-RU" sz="2800" b="1" dirty="0" err="1" smtClean="0">
                <a:solidFill>
                  <a:schemeClr val="tx1"/>
                </a:solidFill>
              </a:rPr>
              <a:t>відпускання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їжі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i="1" dirty="0" smtClean="0">
                <a:solidFill>
                  <a:schemeClr val="tx1"/>
                </a:solidFill>
              </a:rPr>
              <a:t>(</a:t>
            </a:r>
            <a:r>
              <a:rPr lang="ru-RU" sz="2800" i="1" dirty="0" err="1" smtClean="0">
                <a:solidFill>
                  <a:schemeClr val="tx1"/>
                </a:solidFill>
              </a:rPr>
              <a:t>візки</a:t>
            </a:r>
            <a:r>
              <a:rPr lang="ru-RU" sz="2800" i="1" dirty="0" smtClean="0">
                <a:solidFill>
                  <a:schemeClr val="tx1"/>
                </a:solidFill>
              </a:rPr>
              <a:t>, </a:t>
            </a:r>
            <a:r>
              <a:rPr lang="ru-RU" sz="2800" i="1" dirty="0" err="1" smtClean="0">
                <a:solidFill>
                  <a:schemeClr val="tx1"/>
                </a:solidFill>
              </a:rPr>
              <a:t>серванти</a:t>
            </a:r>
            <a:r>
              <a:rPr lang="ru-RU" sz="2800" i="1" dirty="0" smtClean="0">
                <a:solidFill>
                  <a:schemeClr val="tx1"/>
                </a:solidFill>
              </a:rPr>
              <a:t>, </a:t>
            </a:r>
            <a:r>
              <a:rPr lang="ru-RU" sz="2800" i="1" dirty="0" err="1" smtClean="0">
                <a:solidFill>
                  <a:schemeClr val="tx1"/>
                </a:solidFill>
              </a:rPr>
              <a:t>напівсерванти</a:t>
            </a:r>
            <a:r>
              <a:rPr lang="ru-RU" sz="2800" i="1" dirty="0" smtClean="0">
                <a:solidFill>
                  <a:schemeClr val="tx1"/>
                </a:solidFill>
              </a:rPr>
              <a:t>, </a:t>
            </a:r>
            <a:r>
              <a:rPr lang="ru-RU" sz="2800" i="1" dirty="0" err="1" smtClean="0">
                <a:solidFill>
                  <a:schemeClr val="tx1"/>
                </a:solidFill>
              </a:rPr>
              <a:t>станції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офіціанта</a:t>
            </a:r>
            <a:r>
              <a:rPr lang="ru-RU" sz="2800" i="1" dirty="0" smtClean="0">
                <a:solidFill>
                  <a:schemeClr val="tx1"/>
                </a:solidFill>
              </a:rPr>
              <a:t>, </a:t>
            </a:r>
            <a:r>
              <a:rPr lang="ru-RU" sz="2800" i="1" dirty="0" err="1" smtClean="0">
                <a:solidFill>
                  <a:schemeClr val="tx1"/>
                </a:solidFill>
              </a:rPr>
              <a:t>підсобні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столи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тощо</a:t>
            </a:r>
            <a:r>
              <a:rPr lang="ru-RU" sz="3600" i="1" dirty="0" smtClean="0">
                <a:solidFill>
                  <a:schemeClr val="tx1"/>
                </a:solidFill>
              </a:rPr>
              <a:t>)</a:t>
            </a:r>
            <a:endParaRPr lang="uk-UA" sz="36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635896" y="4077072"/>
            <a:ext cx="5508104" cy="264095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>
                <a:solidFill>
                  <a:schemeClr val="tx1"/>
                </a:solidFill>
              </a:rPr>
              <a:t>Меблі</a:t>
            </a:r>
            <a:r>
              <a:rPr lang="ru-RU" sz="3600" b="1" dirty="0" smtClean="0">
                <a:solidFill>
                  <a:schemeClr val="tx1"/>
                </a:solidFill>
              </a:rPr>
              <a:t> для </a:t>
            </a:r>
            <a:r>
              <a:rPr lang="ru-RU" sz="3600" b="1" dirty="0" err="1" smtClean="0">
                <a:solidFill>
                  <a:schemeClr val="tx1"/>
                </a:solidFill>
              </a:rPr>
              <a:t>приймання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їжі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</a:rPr>
              <a:t>(</a:t>
            </a:r>
            <a:r>
              <a:rPr lang="ru-RU" sz="3600" i="1" dirty="0" err="1" smtClean="0">
                <a:solidFill>
                  <a:schemeClr val="tx1"/>
                </a:solidFill>
              </a:rPr>
              <a:t>столи</a:t>
            </a:r>
            <a:r>
              <a:rPr lang="ru-RU" sz="3600" i="1" dirty="0" smtClean="0">
                <a:solidFill>
                  <a:schemeClr val="tx1"/>
                </a:solidFill>
              </a:rPr>
              <a:t>, </a:t>
            </a:r>
            <a:r>
              <a:rPr lang="ru-RU" sz="3600" i="1" dirty="0" err="1" smtClean="0">
                <a:solidFill>
                  <a:schemeClr val="tx1"/>
                </a:solidFill>
              </a:rPr>
              <a:t>стільці</a:t>
            </a:r>
            <a:r>
              <a:rPr lang="ru-RU" sz="3600" i="1" dirty="0" smtClean="0">
                <a:solidFill>
                  <a:schemeClr val="tx1"/>
                </a:solidFill>
              </a:rPr>
              <a:t>)</a:t>
            </a:r>
            <a:endParaRPr lang="uk-UA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Arial Black" pitchFamily="34" charset="0"/>
              </a:rPr>
              <a:t>Меблі закладів харчування для приймання їжі</a:t>
            </a:r>
            <a:endParaRPr lang="uk-UA" dirty="0"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30061516"/>
              </p:ext>
            </p:extLst>
          </p:nvPr>
        </p:nvGraphicFramePr>
        <p:xfrm>
          <a:off x="1043608" y="1628800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819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Вдале розташування меблів дозволить:</a:t>
            </a:r>
            <a:endParaRPr lang="uk-UA" b="1" dirty="0">
              <a:solidFill>
                <a:schemeClr val="tx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endParaRPr lang="uk-UA" dirty="0" smtClean="0"/>
          </a:p>
          <a:p>
            <a:pPr lvl="0"/>
            <a:r>
              <a:rPr lang="uk-UA" dirty="0" smtClean="0"/>
              <a:t>підкреслити </a:t>
            </a:r>
            <a:r>
              <a:rPr lang="uk-UA" dirty="0"/>
              <a:t>вільний простір залу;</a:t>
            </a:r>
          </a:p>
          <a:p>
            <a:pPr lvl="0"/>
            <a:r>
              <a:rPr lang="uk-UA" dirty="0"/>
              <a:t>зручно обслуговувати гостей офіціантам;</a:t>
            </a:r>
          </a:p>
          <a:p>
            <a:pPr lvl="0"/>
            <a:r>
              <a:rPr lang="uk-UA" dirty="0" err="1"/>
              <a:t>зорово</a:t>
            </a:r>
            <a:r>
              <a:rPr lang="uk-UA" dirty="0"/>
              <a:t> змінити пропорції </a:t>
            </a:r>
            <a:r>
              <a:rPr lang="uk-UA" dirty="0" smtClean="0"/>
              <a:t>зали;</a:t>
            </a:r>
            <a:endParaRPr lang="uk-UA" dirty="0"/>
          </a:p>
          <a:p>
            <a:pPr lvl="0"/>
            <a:r>
              <a:rPr lang="uk-UA" dirty="0"/>
              <a:t>раціонально використовувати пощу залу.</a:t>
            </a:r>
          </a:p>
          <a:p>
            <a:r>
              <a:rPr 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 розташування обідніх столів залежить від загальної конфігурації залу, розміщення вікон, дверей, колон, місце розміщення естради.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794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Вимоги до меблів закладів харчування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7920996" cy="496855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uk-UA" sz="2600" u="sng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uk-UA" sz="2600" u="sng" dirty="0">
                <a:latin typeface="Arial" pitchFamily="34" charset="0"/>
                <a:cs typeface="Arial" pitchFamily="34" charset="0"/>
              </a:rPr>
              <a:t>номенклатури і видів меблевих виробів, які використовуються у ресторанах, </a:t>
            </a:r>
            <a:r>
              <a:rPr lang="uk-UA" sz="2600" u="sng" dirty="0" smtClean="0">
                <a:latin typeface="Arial" pitchFamily="34" charset="0"/>
                <a:cs typeface="Arial" pitchFamily="34" charset="0"/>
              </a:rPr>
              <a:t>кафе, висуваються </a:t>
            </a:r>
            <a:r>
              <a:rPr lang="uk-UA" sz="2600" u="sng" dirty="0">
                <a:latin typeface="Arial" pitchFamily="34" charset="0"/>
                <a:cs typeface="Arial" pitchFamily="34" charset="0"/>
              </a:rPr>
              <a:t>такі спеціальні вимоги:</a:t>
            </a:r>
          </a:p>
          <a:p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відповідність</a:t>
            </a:r>
            <a:r>
              <a:rPr lang="uk-UA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меблів </a:t>
            </a:r>
            <a:r>
              <a:rPr lang="uk-UA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характеру діяльності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підприємства, 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способу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обслуговування;</a:t>
            </a:r>
            <a:endParaRPr lang="uk-UA" sz="2600" dirty="0">
              <a:latin typeface="Arial" pitchFamily="34" charset="0"/>
              <a:cs typeface="Arial" pitchFamily="34" charset="0"/>
            </a:endParaRPr>
          </a:p>
          <a:p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відповідність</a:t>
            </a:r>
            <a:r>
              <a:rPr lang="uk-UA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типу торгового </a:t>
            </a:r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залу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2600" dirty="0">
              <a:latin typeface="Arial" pitchFamily="34" charset="0"/>
              <a:cs typeface="Arial" pitchFamily="34" charset="0"/>
            </a:endParaRPr>
          </a:p>
          <a:p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зручність</a:t>
            </a:r>
            <a:r>
              <a:rPr lang="uk-UA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– співвідношення 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між висотою столу і висотою сидіння стільця, висотою підлокітників і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спинкою;</a:t>
            </a:r>
            <a:endParaRPr lang="uk-UA" sz="2600" dirty="0">
              <a:latin typeface="Arial" pitchFamily="34" charset="0"/>
              <a:cs typeface="Arial" pitchFamily="34" charset="0"/>
            </a:endParaRPr>
          </a:p>
          <a:p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гігієнічність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, що забезпечується використанням відповідних оздоблювальних матеріалів.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0066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uk-UA" b="1" dirty="0" smtClean="0"/>
              <a:t>Столи закладів харчування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63579455"/>
              </p:ext>
            </p:extLst>
          </p:nvPr>
        </p:nvGraphicFramePr>
        <p:xfrm>
          <a:off x="1187624" y="1124744"/>
          <a:ext cx="774682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66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D:\з телефона\IMG_20170903_090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832648" cy="4509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з телефона\IMG_20170903_090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3115614" cy="4154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90382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98566"/>
            <a:ext cx="7024744" cy="1606298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Меблі</a:t>
            </a:r>
            <a:br>
              <a:rPr lang="uk-UA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 інтер’єрі</a:t>
            </a:r>
            <a:endParaRPr lang="uk-UA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D:\Docs\restor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88971"/>
            <a:ext cx="4994920" cy="3329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s\dizajn-restoran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55" y="188640"/>
            <a:ext cx="5276923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Микулин</a:t>
            </a:r>
            <a:r>
              <a:rPr lang="uk-UA" dirty="0" smtClean="0"/>
              <a:t> Бровар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Docs\FNR_1368-480x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65" y="1556792"/>
            <a:ext cx="7476191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1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Микулин</a:t>
            </a:r>
            <a:r>
              <a:rPr lang="uk-UA" dirty="0" smtClean="0"/>
              <a:t> Бровар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D:\Docs\24iprvygyqy_1411387599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670800" cy="511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21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Меблі для сидіння (стільці)</a:t>
            </a:r>
            <a:endParaRPr lang="uk-UA" sz="5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D:\Docs\krisla_dim_bau_1-280x220.jpg.pagespeed.ce.5ttVkxq5G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667000" cy="209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s\images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00486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s\images (1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3" y="4077072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s\hoker_1-280x220.jpg.pagespeed.ce.IEZIts9i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53" y="4404742"/>
            <a:ext cx="2667000" cy="209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s\images (2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047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ocs\images (2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19" y="1004646"/>
            <a:ext cx="4543425" cy="100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02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8152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Вестибюль – перше приміщення куди потрапляє споживач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10160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uk-UA" dirty="0"/>
          </a:p>
          <a:p>
            <a:r>
              <a:rPr lang="ru-RU" sz="4400" dirty="0" err="1" smtClean="0">
                <a:solidFill>
                  <a:srgbClr val="C00000"/>
                </a:solidFill>
              </a:rPr>
              <a:t>починається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</a:rPr>
              <a:t>обслуговування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</a:rPr>
              <a:t>відвідувачів</a:t>
            </a:r>
            <a:r>
              <a:rPr lang="ru-RU" sz="4400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sz="4400" dirty="0" err="1" smtClean="0">
                <a:solidFill>
                  <a:srgbClr val="C00000"/>
                </a:solidFill>
              </a:rPr>
              <a:t>примикають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>
                <a:solidFill>
                  <a:srgbClr val="C00000"/>
                </a:solidFill>
              </a:rPr>
              <a:t>гардероб і </a:t>
            </a:r>
            <a:r>
              <a:rPr lang="ru-RU" sz="4400" dirty="0" err="1">
                <a:solidFill>
                  <a:srgbClr val="C00000"/>
                </a:solidFill>
              </a:rPr>
              <a:t>туалетні</a:t>
            </a: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</a:rPr>
              <a:t>кімнати</a:t>
            </a:r>
            <a:r>
              <a:rPr lang="ru-RU" sz="4400" dirty="0" smtClean="0">
                <a:solidFill>
                  <a:srgbClr val="C00000"/>
                </a:solidFill>
              </a:rPr>
              <a:t>;  </a:t>
            </a:r>
            <a:endParaRPr lang="uk-UA" sz="4400" dirty="0">
              <a:solidFill>
                <a:srgbClr val="C00000"/>
              </a:solidFill>
            </a:endParaRPr>
          </a:p>
          <a:p>
            <a:r>
              <a:rPr lang="ru-RU" sz="4400" dirty="0" smtClean="0">
                <a:solidFill>
                  <a:srgbClr val="C00000"/>
                </a:solidFill>
              </a:rPr>
              <a:t>при </a:t>
            </a:r>
            <a:r>
              <a:rPr lang="ru-RU" sz="4400" dirty="0" err="1" smtClean="0">
                <a:solidFill>
                  <a:srgbClr val="C00000"/>
                </a:solidFill>
              </a:rPr>
              <a:t>його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</a:rPr>
              <a:t>плануванні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</a:rPr>
              <a:t>враховують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</a:rPr>
              <a:t>площу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err="1">
                <a:solidFill>
                  <a:srgbClr val="C00000"/>
                </a:solidFill>
              </a:rPr>
              <a:t>зали</a:t>
            </a:r>
            <a:r>
              <a:rPr lang="ru-RU" sz="4400" dirty="0">
                <a:solidFill>
                  <a:srgbClr val="C00000"/>
                </a:solidFill>
              </a:rPr>
              <a:t> ресторану.</a:t>
            </a:r>
            <a:endParaRPr lang="uk-UA" sz="4400" dirty="0">
              <a:solidFill>
                <a:srgbClr val="C00000"/>
              </a:solidFill>
            </a:endParaRPr>
          </a:p>
          <a:p>
            <a:r>
              <a:rPr lang="ru-RU" sz="4400" b="1" u="sng" dirty="0" err="1"/>
              <a:t>Неприпустима</a:t>
            </a:r>
            <a:r>
              <a:rPr lang="ru-RU" sz="4400" b="1" u="sng" dirty="0"/>
              <a:t> мала </a:t>
            </a:r>
            <a:r>
              <a:rPr lang="ru-RU" sz="4400" b="1" u="sng" dirty="0" err="1"/>
              <a:t>площа</a:t>
            </a:r>
            <a:r>
              <a:rPr lang="ru-RU" sz="4400" b="1" u="sng" dirty="0"/>
              <a:t> вестибюля</a:t>
            </a:r>
            <a:r>
              <a:rPr lang="ru-RU" sz="4400" b="1" dirty="0"/>
              <a:t>, коли гостям доводиться </a:t>
            </a:r>
            <a:r>
              <a:rPr lang="ru-RU" sz="4400" b="1" dirty="0" err="1"/>
              <a:t>чекати</a:t>
            </a:r>
            <a:r>
              <a:rPr lang="ru-RU" sz="4400" b="1" dirty="0"/>
              <a:t> </a:t>
            </a:r>
            <a:r>
              <a:rPr lang="ru-RU" sz="4400" b="1" dirty="0" err="1"/>
              <a:t>обслуговування</a:t>
            </a:r>
            <a:r>
              <a:rPr lang="ru-RU" sz="4400" b="1" dirty="0"/>
              <a:t> в </a:t>
            </a:r>
            <a:r>
              <a:rPr lang="ru-RU" sz="4400" b="1" dirty="0" err="1"/>
              <a:t>гардеробі</a:t>
            </a:r>
            <a:r>
              <a:rPr lang="ru-RU" sz="4400" b="1" dirty="0"/>
              <a:t> й </a:t>
            </a:r>
            <a:r>
              <a:rPr lang="ru-RU" sz="4400" b="1" dirty="0" err="1"/>
              <a:t>вільних</a:t>
            </a:r>
            <a:r>
              <a:rPr lang="ru-RU" sz="4400" b="1" dirty="0"/>
              <a:t> </a:t>
            </a:r>
            <a:r>
              <a:rPr lang="ru-RU" sz="4400" b="1" dirty="0" err="1"/>
              <a:t>місць</a:t>
            </a:r>
            <a:r>
              <a:rPr lang="ru-RU" sz="4400" b="1" dirty="0"/>
              <a:t> у </a:t>
            </a:r>
            <a:r>
              <a:rPr lang="ru-RU" sz="4400" b="1" dirty="0" err="1"/>
              <a:t>залі</a:t>
            </a:r>
            <a:r>
              <a:rPr lang="ru-RU" sz="4400" b="1" dirty="0"/>
              <a:t> в </a:t>
            </a:r>
            <a:r>
              <a:rPr lang="ru-RU" sz="4400" b="1" dirty="0" err="1"/>
              <a:t>тіснім</a:t>
            </a:r>
            <a:r>
              <a:rPr lang="ru-RU" sz="4400" b="1" dirty="0"/>
              <a:t> </a:t>
            </a:r>
            <a:r>
              <a:rPr lang="ru-RU" sz="4400" b="1" dirty="0" err="1"/>
              <a:t>приміщенні</a:t>
            </a:r>
            <a:r>
              <a:rPr lang="ru-RU" sz="4400" b="1" dirty="0"/>
              <a:t>, </a:t>
            </a:r>
            <a:r>
              <a:rPr lang="ru-RU" sz="4400" b="1" dirty="0" err="1"/>
              <a:t>що</a:t>
            </a:r>
            <a:r>
              <a:rPr lang="ru-RU" sz="4400" b="1" dirty="0"/>
              <a:t> негативно </a:t>
            </a:r>
            <a:r>
              <a:rPr lang="ru-RU" sz="4400" b="1" dirty="0" err="1"/>
              <a:t>позначається</a:t>
            </a:r>
            <a:r>
              <a:rPr lang="ru-RU" sz="4400" b="1" dirty="0"/>
              <a:t> на </a:t>
            </a:r>
            <a:r>
              <a:rPr lang="ru-RU" sz="4400" b="1" dirty="0" err="1"/>
              <a:t>якості</a:t>
            </a:r>
            <a:r>
              <a:rPr lang="ru-RU" sz="4400" b="1" dirty="0"/>
              <a:t> </a:t>
            </a:r>
            <a:r>
              <a:rPr lang="ru-RU" sz="4400" b="1" dirty="0" err="1"/>
              <a:t>обслуговування</a:t>
            </a:r>
            <a:r>
              <a:rPr lang="ru-RU" sz="4400" b="1" dirty="0"/>
              <a:t> й </a:t>
            </a:r>
            <a:r>
              <a:rPr lang="ru-RU" sz="4400" b="1" dirty="0" err="1"/>
              <a:t>настрої</a:t>
            </a:r>
            <a:r>
              <a:rPr lang="ru-RU" sz="4400" b="1" dirty="0"/>
              <a:t> </a:t>
            </a:r>
            <a:r>
              <a:rPr lang="ru-RU" sz="4400" b="1" dirty="0" err="1"/>
              <a:t>відвідувачів</a:t>
            </a:r>
            <a:r>
              <a:rPr lang="ru-RU" sz="4400" b="1" dirty="0"/>
              <a:t> ресторану.</a:t>
            </a:r>
            <a:endParaRPr lang="uk-UA" sz="4400" b="1" dirty="0"/>
          </a:p>
          <a:p>
            <a:r>
              <a:rPr lang="ru-RU" sz="4400" dirty="0" err="1">
                <a:solidFill>
                  <a:srgbClr val="C00000"/>
                </a:solidFill>
              </a:rPr>
              <a:t>Площа</a:t>
            </a: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  повинна </a:t>
            </a:r>
            <a:r>
              <a:rPr lang="ru-RU" sz="4400" dirty="0" err="1">
                <a:solidFill>
                  <a:srgbClr val="C00000"/>
                </a:solidFill>
              </a:rPr>
              <a:t>рівнятися</a:t>
            </a: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err="1">
                <a:solidFill>
                  <a:srgbClr val="C00000"/>
                </a:solidFill>
              </a:rPr>
              <a:t>приблизно</a:t>
            </a: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err="1">
                <a:solidFill>
                  <a:srgbClr val="C00000"/>
                </a:solidFill>
              </a:rPr>
              <a:t>чверті</a:t>
            </a: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err="1">
                <a:solidFill>
                  <a:srgbClr val="C00000"/>
                </a:solidFill>
              </a:rPr>
              <a:t>площі</a:t>
            </a:r>
            <a:r>
              <a:rPr lang="ru-RU" sz="4400" dirty="0">
                <a:solidFill>
                  <a:srgbClr val="C00000"/>
                </a:solidFill>
              </a:rPr>
              <a:t> залу (з </a:t>
            </a:r>
            <a:r>
              <a:rPr lang="ru-RU" sz="4400" dirty="0" err="1">
                <a:solidFill>
                  <a:srgbClr val="C00000"/>
                </a:solidFill>
              </a:rPr>
              <a:t>розрахунку</a:t>
            </a:r>
            <a:r>
              <a:rPr lang="ru-RU" sz="4400" dirty="0">
                <a:solidFill>
                  <a:srgbClr val="C00000"/>
                </a:solidFill>
              </a:rPr>
              <a:t> 0,3-0,4 кв. м на </a:t>
            </a:r>
            <a:r>
              <a:rPr lang="ru-RU" sz="4400" dirty="0" err="1">
                <a:solidFill>
                  <a:srgbClr val="C00000"/>
                </a:solidFill>
              </a:rPr>
              <a:t>одне</a:t>
            </a: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err="1">
                <a:solidFill>
                  <a:srgbClr val="C00000"/>
                </a:solidFill>
              </a:rPr>
              <a:t>посадкове</a:t>
            </a: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err="1">
                <a:solidFill>
                  <a:srgbClr val="C00000"/>
                </a:solidFill>
              </a:rPr>
              <a:t>місце</a:t>
            </a:r>
            <a:r>
              <a:rPr lang="ru-RU" sz="4400" dirty="0" smtClean="0">
                <a:solidFill>
                  <a:srgbClr val="C00000"/>
                </a:solidFill>
              </a:rPr>
              <a:t>).</a:t>
            </a:r>
          </a:p>
          <a:p>
            <a:pPr>
              <a:buNone/>
            </a:pPr>
            <a:endParaRPr lang="uk-UA" sz="4400" dirty="0">
              <a:solidFill>
                <a:srgbClr val="C00000"/>
              </a:solidFill>
            </a:endParaRPr>
          </a:p>
          <a:p>
            <a:r>
              <a:rPr lang="ru-RU" sz="4400" dirty="0" err="1" smtClean="0"/>
              <a:t>Встановлююь</a:t>
            </a:r>
            <a:r>
              <a:rPr lang="ru-RU" sz="4400" dirty="0" smtClean="0"/>
              <a:t> зеркала </a:t>
            </a:r>
            <a:r>
              <a:rPr lang="ru-RU" sz="4400" dirty="0" err="1" smtClean="0"/>
              <a:t>м’які</a:t>
            </a:r>
            <a:r>
              <a:rPr lang="ru-RU" sz="4400" dirty="0" smtClean="0"/>
              <a:t> </a:t>
            </a:r>
            <a:r>
              <a:rPr lang="ru-RU" sz="4400" dirty="0" err="1" smtClean="0"/>
              <a:t>меблі</a:t>
            </a:r>
            <a:r>
              <a:rPr lang="ru-RU" sz="4400" dirty="0" smtClean="0"/>
              <a:t>  (</a:t>
            </a:r>
            <a:r>
              <a:rPr lang="ru-RU" sz="4400" dirty="0" err="1"/>
              <a:t>крісла</a:t>
            </a:r>
            <a:r>
              <a:rPr lang="ru-RU" sz="4400" dirty="0"/>
              <a:t>, </a:t>
            </a:r>
            <a:r>
              <a:rPr lang="ru-RU" sz="4400" dirty="0" err="1"/>
              <a:t>напівкрісла</a:t>
            </a:r>
            <a:r>
              <a:rPr lang="ru-RU" sz="4400" dirty="0"/>
              <a:t>, </a:t>
            </a:r>
            <a:r>
              <a:rPr lang="ru-RU" sz="4400" dirty="0" err="1"/>
              <a:t>бенкетки</a:t>
            </a:r>
            <a:r>
              <a:rPr lang="ru-RU" sz="4400" dirty="0"/>
              <a:t>), </a:t>
            </a:r>
            <a:r>
              <a:rPr lang="ru-RU" sz="4400" dirty="0" err="1" smtClean="0"/>
              <a:t>журнальні</a:t>
            </a:r>
            <a:r>
              <a:rPr lang="ru-RU" sz="4400" dirty="0" smtClean="0"/>
              <a:t> столики.  </a:t>
            </a:r>
          </a:p>
          <a:p>
            <a:r>
              <a:rPr lang="ru-RU" sz="4400" b="1" i="1" dirty="0" err="1" smtClean="0">
                <a:solidFill>
                  <a:srgbClr val="C00000"/>
                </a:solidFill>
              </a:rPr>
              <a:t>Інтер’єр</a:t>
            </a: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  <a:r>
              <a:rPr lang="ru-RU" sz="4400" b="1" i="1" dirty="0">
                <a:solidFill>
                  <a:srgbClr val="C00000"/>
                </a:solidFill>
              </a:rPr>
              <a:t>вестибюля повинен </a:t>
            </a:r>
            <a:r>
              <a:rPr lang="ru-RU" sz="4400" b="1" i="1" dirty="0" err="1">
                <a:solidFill>
                  <a:srgbClr val="C00000"/>
                </a:solidFill>
              </a:rPr>
              <a:t>відповідати</a:t>
            </a:r>
            <a:r>
              <a:rPr lang="ru-RU" sz="4400" b="1" i="1" dirty="0">
                <a:solidFill>
                  <a:srgbClr val="C00000"/>
                </a:solidFill>
              </a:rPr>
              <a:t> головному </a:t>
            </a:r>
            <a:r>
              <a:rPr lang="ru-RU" sz="4400" b="1" i="1" dirty="0" err="1">
                <a:solidFill>
                  <a:srgbClr val="C00000"/>
                </a:solidFill>
              </a:rPr>
              <a:t>напрямку</a:t>
            </a:r>
            <a:r>
              <a:rPr lang="ru-RU" sz="4400" b="1" i="1" dirty="0">
                <a:solidFill>
                  <a:srgbClr val="C00000"/>
                </a:solidFill>
              </a:rPr>
              <a:t> ресторану</a:t>
            </a:r>
            <a:r>
              <a:rPr lang="ru-RU" sz="4400" b="1" i="1" dirty="0" smtClean="0">
                <a:solidFill>
                  <a:srgbClr val="C00000"/>
                </a:solidFill>
              </a:rPr>
              <a:t>.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8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Стільці напівм’які «</a:t>
            </a:r>
            <a:r>
              <a:rPr lang="uk-UA" dirty="0" err="1" smtClean="0"/>
              <a:t>Бреда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D:\Docs\0-13429767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1340767"/>
            <a:ext cx="3942780" cy="5303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ocs\stul breda podlokotnik.300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340768"/>
            <a:ext cx="3883613" cy="5295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2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Ресторанні стільці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D:\Без названия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6" y="4449570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kede-ro4-31163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49" y="1268760"/>
            <a:ext cx="2405886" cy="472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hinese-modern-luxury-restaurant-dining-tables-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1443"/>
            <a:ext cx="2288858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tilcidlya-domunametk-si-280x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39960"/>
            <a:ext cx="3807957" cy="299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ortofino-2-420x291.jpg.pagespeed.ce.dw-bMHna_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56" y="4079490"/>
            <a:ext cx="4010221" cy="2778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9779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792088"/>
          </a:xfrm>
        </p:spPr>
        <p:txBody>
          <a:bodyPr>
            <a:normAutofit/>
          </a:bodyPr>
          <a:lstStyle/>
          <a:p>
            <a:pPr algn="ctr"/>
            <a:r>
              <a:rPr lang="uk-UA" b="1" dirty="0" err="1" smtClean="0">
                <a:solidFill>
                  <a:srgbClr val="C00000"/>
                </a:solidFill>
              </a:rPr>
              <a:t>Бенкетки</a:t>
            </a:r>
            <a:r>
              <a:rPr lang="uk-UA" b="1" dirty="0" smtClean="0">
                <a:solidFill>
                  <a:srgbClr val="C00000"/>
                </a:solidFill>
              </a:rPr>
              <a:t> для ресторанів, барів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D:\Zagruzky\201602031143010.blios-180-pouf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20" t="22630" r="14833" b="17966"/>
          <a:stretch>
            <a:fillRect/>
          </a:stretch>
        </p:blipFill>
        <p:spPr bwMode="auto">
          <a:xfrm>
            <a:off x="251520" y="1700807"/>
            <a:ext cx="2160240" cy="1744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Zagruzky\201602031203410.836-s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425" b="25466"/>
          <a:stretch>
            <a:fillRect/>
          </a:stretch>
        </p:blipFill>
        <p:spPr bwMode="auto">
          <a:xfrm>
            <a:off x="5534424" y="5013176"/>
            <a:ext cx="3609576" cy="1844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Zagruzky\201701231555050.pop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02" b="19983"/>
          <a:stretch>
            <a:fillRect/>
          </a:stretch>
        </p:blipFill>
        <p:spPr bwMode="auto">
          <a:xfrm>
            <a:off x="539552" y="4437112"/>
            <a:ext cx="2808312" cy="1977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Zagruzky\201602031236530.326-bf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21" b="13158"/>
          <a:stretch>
            <a:fillRect/>
          </a:stretch>
        </p:blipFill>
        <p:spPr bwMode="auto">
          <a:xfrm>
            <a:off x="2980060" y="1196752"/>
            <a:ext cx="3367758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Zagruzky\201602031202210.puf-r-b-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95" t="24573" r="24064" b="20727"/>
          <a:stretch/>
        </p:blipFill>
        <p:spPr bwMode="auto">
          <a:xfrm>
            <a:off x="6660232" y="1772816"/>
            <a:ext cx="2232248" cy="2444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Zagruzky\201512141317590.cocoon-1661-tb-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30" t="12062" r="17119" b="25334"/>
          <a:stretch/>
        </p:blipFill>
        <p:spPr bwMode="auto">
          <a:xfrm>
            <a:off x="3347864" y="3497864"/>
            <a:ext cx="2233140" cy="2249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46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М’які меблі для ресторанів</a:t>
            </a:r>
            <a:endParaRPr lang="uk-UA" dirty="0"/>
          </a:p>
        </p:txBody>
      </p:sp>
      <p:pic>
        <p:nvPicPr>
          <p:cNvPr id="5122" name="Picture 2" descr="D:\Docs\Без названи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312368" cy="2503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s\Без названия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97760"/>
            <a:ext cx="2309565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ocs\Mebel-kafe-400x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176464" cy="3163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2319296063_w640_h640_uglovoj-divan-dlya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1035"/>
            <a:ext cx="3672408" cy="278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47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0811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М’які дивани</a:t>
            </a:r>
            <a:endParaRPr lang="uk-UA" sz="4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D:\Docs\images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2" y="1340768"/>
            <a:ext cx="3960440" cy="2635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s\images (1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44" y="548680"/>
            <a:ext cx="4178789" cy="2715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ocs\90612178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00" y="3645024"/>
            <a:ext cx="4059616" cy="3044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Docs\images (1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91209"/>
            <a:ext cx="3856234" cy="2600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06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9"/>
            <a:ext cx="9144000" cy="936103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Меблі літніх майданчиків, терас</a:t>
            </a:r>
            <a:endParaRPr lang="uk-UA" sz="4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D:\Docs\images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18443"/>
            <a:ext cx="3429711" cy="2282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s\images (2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56" y="1124744"/>
            <a:ext cx="3786831" cy="2836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ocs\mebel-dlya-letnih-ploshchadok-kafe-i-restorana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6" y="1124744"/>
            <a:ext cx="4558496" cy="3386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ocs\images (2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7" y="4551005"/>
            <a:ext cx="4006735" cy="216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53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Офіціантський  </a:t>
            </a:r>
            <a:r>
              <a:rPr lang="uk-UA" dirty="0" err="1" smtClean="0"/>
              <a:t>напів</a:t>
            </a:r>
            <a:r>
              <a:rPr lang="uk-UA" dirty="0" err="1" smtClean="0"/>
              <a:t>сервант</a:t>
            </a:r>
            <a:r>
              <a:rPr lang="uk-UA" dirty="0" smtClean="0"/>
              <a:t> (станція)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980712" y="5301208"/>
            <a:ext cx="1800200" cy="94719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7170" name="Picture 2" descr="D:\servant_fiyatlar_servant_modelleri_ve_fiyatlar_servant_dolap_fiyatlar_servant_e_itleri_ve_modelleri_restaurant_servant_e_itleri_restaurant_servant_fiyatlar_restaurant_servant_modeli_fiyatlar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68" b="3864"/>
          <a:stretch>
            <a:fillRect/>
          </a:stretch>
        </p:blipFill>
        <p:spPr bwMode="auto">
          <a:xfrm>
            <a:off x="539552" y="1412776"/>
            <a:ext cx="4733800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shop_items_catalog_image255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715509" cy="4505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5341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79373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Станція </a:t>
            </a:r>
            <a:br>
              <a:rPr lang="uk-UA" dirty="0" smtClean="0"/>
            </a:br>
            <a:r>
              <a:rPr lang="uk-UA" dirty="0" smtClean="0"/>
              <a:t>офіціанта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D:\Docs\362082876_2_644x461_shkaf-stantsiya-ofitsianta-fotograf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1997"/>
            <a:ext cx="4878660" cy="6537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30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Вестибюль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D:\Docs\567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" y="1484784"/>
            <a:ext cx="8818903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0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74056" cy="1008112"/>
          </a:xfrm>
        </p:spPr>
        <p:txBody>
          <a:bodyPr/>
          <a:lstStyle/>
          <a:p>
            <a:pPr algn="ctr"/>
            <a:r>
              <a:rPr lang="uk-UA" b="1" dirty="0" smtClean="0"/>
              <a:t>Вестибюль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user\Downloads\isrotel-sport-cl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88" y="1124744"/>
            <a:ext cx="8208912" cy="5447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266" y="274638"/>
            <a:ext cx="5289421" cy="1143000"/>
          </a:xfrm>
        </p:spPr>
        <p:txBody>
          <a:bodyPr/>
          <a:lstStyle/>
          <a:p>
            <a:pPr algn="ctr"/>
            <a:r>
              <a:rPr lang="uk-UA" dirty="0" smtClean="0"/>
              <a:t>Вестибюль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D:\Docs\28bbec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67" y="1772816"/>
            <a:ext cx="5499733" cy="3841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s\zagorodnyiy-restoran-avanz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475531" cy="4634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07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3120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6251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412</TotalTime>
  <Words>1125</Words>
  <Application>Microsoft Office PowerPoint</Application>
  <PresentationFormat>Экран (4:3)</PresentationFormat>
  <Paragraphs>156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Солнцестояние</vt:lpstr>
      <vt:lpstr>Тема. Характеристика матеріально-технічної бази для організації процесу обслуговування</vt:lpstr>
      <vt:lpstr>1.Загальна характеристика матеріально-технічної бази для організації процесу обслуговування </vt:lpstr>
      <vt:lpstr> </vt:lpstr>
      <vt:lpstr>  Торгівельні приміщення закладів ресторанного господарства    </vt:lpstr>
      <vt:lpstr>Вестибюль – перше приміщення куди потрапляє споживач</vt:lpstr>
      <vt:lpstr>Вестибюль</vt:lpstr>
      <vt:lpstr>Вестибюль</vt:lpstr>
      <vt:lpstr>Вестибюль</vt:lpstr>
      <vt:lpstr>Слайд 9</vt:lpstr>
      <vt:lpstr>Вестибюль ресторану “Тернопіль”</vt:lpstr>
      <vt:lpstr>Вестибюль</vt:lpstr>
      <vt:lpstr>Гардероб</vt:lpstr>
      <vt:lpstr>Гардероб</vt:lpstr>
      <vt:lpstr>Туалетні кімнати</vt:lpstr>
      <vt:lpstr>Туалетні кімнати</vt:lpstr>
      <vt:lpstr>Аванзал (зала очікування)</vt:lpstr>
      <vt:lpstr>Аванзал</vt:lpstr>
      <vt:lpstr>Аванзал</vt:lpstr>
      <vt:lpstr>Торгівельна зала ресторану </vt:lpstr>
      <vt:lpstr>Торгівельна зала ресторану «Тернопіль»</vt:lpstr>
      <vt:lpstr>Зала ресторану «Панорама»</vt:lpstr>
      <vt:lpstr>Зала ресторану «Тропік»</vt:lpstr>
      <vt:lpstr>Ресторан «Галич»</vt:lpstr>
      <vt:lpstr>Ресторан “Онікс”</vt:lpstr>
      <vt:lpstr>Ресторан «PALLADA»</vt:lpstr>
      <vt:lpstr>“Палада”</vt:lpstr>
      <vt:lpstr>Бенкетна зала </vt:lpstr>
      <vt:lpstr>Бенкетна зала ресторан «Тропік»</vt:lpstr>
      <vt:lpstr>Бенкетна зала ресторан «Тропік»</vt:lpstr>
      <vt:lpstr>Кімната для паління</vt:lpstr>
      <vt:lpstr>Місце для паління</vt:lpstr>
      <vt:lpstr>Допоміжні (підсобні) торгівельні приміщення закладів ресторанного господарства </vt:lpstr>
      <vt:lpstr>До підсобних торгівельних приміщень належать</vt:lpstr>
      <vt:lpstr>Мийна столового посуду</vt:lpstr>
      <vt:lpstr>3. Устаткування закладів ресторанного господарства для організації процесу обслуговування </vt:lpstr>
      <vt:lpstr> Класифікація устаткування для організації процесу обслуговування </vt:lpstr>
      <vt:lpstr> До торгово-технологічного та холодильного устаткування належать: </vt:lpstr>
      <vt:lpstr>До торгово-технологічного та холодильного устаткування належать: </vt:lpstr>
      <vt:lpstr>  До торгово-технологічного та холодильного устаткування  належать:  </vt:lpstr>
      <vt:lpstr> До немеханічного устаткування залів можна віднести: </vt:lpstr>
      <vt:lpstr>Меблі закладів харчування для приймання їжі</vt:lpstr>
      <vt:lpstr>Вдале розташування меблів дозволить:</vt:lpstr>
      <vt:lpstr>Вимоги до меблів закладів харчування</vt:lpstr>
      <vt:lpstr>Столи закладів харчування</vt:lpstr>
      <vt:lpstr>Слайд 45</vt:lpstr>
      <vt:lpstr>Меблі в інтер’єрі</vt:lpstr>
      <vt:lpstr>Микулин Бровар</vt:lpstr>
      <vt:lpstr>Микулин Бровар</vt:lpstr>
      <vt:lpstr>Меблі для сидіння (стільці)</vt:lpstr>
      <vt:lpstr>Стільці напівм’які «Бреда»</vt:lpstr>
      <vt:lpstr>Ресторанні стільці</vt:lpstr>
      <vt:lpstr>Бенкетки для ресторанів, барів</vt:lpstr>
      <vt:lpstr>М’які меблі для ресторанів</vt:lpstr>
      <vt:lpstr>М’які дивани</vt:lpstr>
      <vt:lpstr>Меблі літніх майданчиків, терас</vt:lpstr>
      <vt:lpstr>Офіціантський  напівсервант (станція)</vt:lpstr>
      <vt:lpstr>Станція  офіціанта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Характеристика матеріально-технічної бази для організації процесу обслуговування</dc:title>
  <dc:creator>Maksym</dc:creator>
  <cp:lastModifiedBy>user</cp:lastModifiedBy>
  <cp:revision>57</cp:revision>
  <dcterms:created xsi:type="dcterms:W3CDTF">2016-10-16T11:17:24Z</dcterms:created>
  <dcterms:modified xsi:type="dcterms:W3CDTF">2022-02-16T07:48:10Z</dcterms:modified>
</cp:coreProperties>
</file>