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42" r:id="rId2"/>
    <p:sldId id="643" r:id="rId3"/>
    <p:sldId id="644" r:id="rId4"/>
    <p:sldId id="460" r:id="rId5"/>
    <p:sldId id="504" r:id="rId6"/>
    <p:sldId id="599" r:id="rId7"/>
    <p:sldId id="600" r:id="rId8"/>
    <p:sldId id="601" r:id="rId9"/>
    <p:sldId id="645" r:id="rId10"/>
    <p:sldId id="646" r:id="rId11"/>
    <p:sldId id="578" r:id="rId12"/>
    <p:sldId id="604" r:id="rId13"/>
    <p:sldId id="605" r:id="rId14"/>
    <p:sldId id="607" r:id="rId15"/>
    <p:sldId id="647" r:id="rId16"/>
    <p:sldId id="608" r:id="rId17"/>
    <p:sldId id="609" r:id="rId18"/>
    <p:sldId id="579" r:id="rId19"/>
    <p:sldId id="581" r:id="rId20"/>
    <p:sldId id="593" r:id="rId21"/>
    <p:sldId id="648" r:id="rId22"/>
  </p:sldIdLst>
  <p:sldSz cx="14400213" cy="8099425"/>
  <p:notesSz cx="6858000" cy="9144000"/>
  <p:defaultTextStyle>
    <a:defPPr>
      <a:defRPr lang="nl-NL"/>
    </a:defPPr>
    <a:lvl1pPr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9750" indent="-8255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9500" indent="-16510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19250" indent="-24765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59000" indent="-33020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739"/>
    <a:srgbClr val="227447"/>
    <a:srgbClr val="FF9E00"/>
    <a:srgbClr val="6C992B"/>
    <a:srgbClr val="719F2D"/>
    <a:srgbClr val="79AA30"/>
    <a:srgbClr val="F44236"/>
    <a:srgbClr val="07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50" d="100"/>
          <a:sy n="50" d="100"/>
        </p:scale>
        <p:origin x="-1152" y="-36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6FD06-F3D5-4744-BD73-20E794522ED1}" type="datetimeFigureOut">
              <a:rPr lang="uk-UA"/>
              <a:pPr>
                <a:defRPr/>
              </a:pPr>
              <a:t>17.04.2022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Редагувати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E62B48-1079-4EAE-84F0-64999B85987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1763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55A7-68DE-4D5D-97DD-DE30DF8826BC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658A-BEF8-44F7-8552-96E1B98C7B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7548-7D97-4076-9F06-00283BAF3CED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4160-52E8-4B65-A3CC-9B18C3455B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81A-B5E7-44B8-B4F2-7B7B194B1B70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603C-D91A-43E2-B440-A1D21538EB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02A6-C463-47DF-88F5-EBBE69F08B69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ADF4-14A1-4035-855E-051CD39F9C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ECED-6645-42D7-B947-05825F6B663D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8DFA-9D4C-4A00-9D4F-1FF74E2384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EBC4-8A8E-4416-B77D-9807C0D33B7B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5BC7-D452-472E-A489-735D8C05A92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3919-FDF5-4D9C-A89B-2112651384E3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C91-75C1-414E-86AE-0242AC204E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B704-6E0F-490C-AB7D-44016D3C83BE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E7C5-9FE2-4107-9754-0832F9AEA5A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3503-CD80-4244-8292-CB44DCBBC983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C82B-80F8-4961-ABC4-F1F57A98D2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AD60-F486-4481-A014-F431DFF1BF14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1927-B0E1-43D5-9F09-E84BC0527F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rtlCol="0">
            <a:normAutofit/>
          </a:bodyPr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5679-6DA7-42B5-AB0E-F09E41962126}" type="datetimeFigureOut">
              <a:rPr lang="nl-NL"/>
              <a:pPr>
                <a:defRPr/>
              </a:pPr>
              <a:t>17-4-2022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B55A-5239-40F1-B462-86031D419C9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431800"/>
            <a:ext cx="124190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2155825"/>
            <a:ext cx="12419013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7507288"/>
            <a:ext cx="3240088" cy="430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79727" fontAlgn="auto">
              <a:spcBef>
                <a:spcPts val="0"/>
              </a:spcBef>
              <a:spcAft>
                <a:spcPts val="0"/>
              </a:spcAft>
              <a:defRPr sz="14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CBD3F-D16C-4B30-8371-94C336B01AF5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438" y="7507288"/>
            <a:ext cx="4859337" cy="430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79727" fontAlgn="auto">
              <a:spcBef>
                <a:spcPts val="0"/>
              </a:spcBef>
              <a:spcAft>
                <a:spcPts val="0"/>
              </a:spcAft>
              <a:defRPr sz="14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525" y="7507288"/>
            <a:ext cx="3240088" cy="430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79727" fontAlgn="auto">
              <a:spcBef>
                <a:spcPts val="0"/>
              </a:spcBef>
              <a:spcAft>
                <a:spcPts val="0"/>
              </a:spcAft>
              <a:defRPr sz="14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59974-9C2B-422F-8847-C046CC57837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2pPr>
      <a:lvl3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3pPr>
      <a:lvl4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4pPr>
      <a:lvl5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5pPr>
      <a:lvl6pPr marL="457200" algn="l" defTabSz="10795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6pPr>
      <a:lvl7pPr marL="914400" algn="l" defTabSz="10795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7pPr>
      <a:lvl8pPr marL="1371600" algn="l" defTabSz="10795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8pPr>
      <a:lvl9pPr marL="1828800" algn="l" defTabSz="10795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9pPr>
    </p:titleStyle>
    <p:bodyStyle>
      <a:lvl1pPr marL="269875" indent="-269875" algn="l" defTabSz="1079500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69875" algn="l" defTabSz="1079500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9375" indent="-269875" algn="l" defTabSz="1079500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89125" indent="-269875" algn="l" defTabSz="1079500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875" indent="-269875" algn="l" defTabSz="1079500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1040" y="2464664"/>
            <a:ext cx="13548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i="1" u="sng" dirty="0">
                <a:latin typeface="Times New Roman"/>
                <a:ea typeface="Times New Roman"/>
              </a:rPr>
              <a:t>Епіграф</a:t>
            </a:r>
            <a:r>
              <a:rPr lang="uk-UA" i="1" dirty="0">
                <a:latin typeface="Times New Roman"/>
                <a:ea typeface="Times New Roman"/>
              </a:rPr>
              <a:t>: Робота мучить, зате годує й учить. </a:t>
            </a:r>
            <a:endParaRPr lang="uk-UA" i="1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i="1" dirty="0" smtClean="0">
                <a:latin typeface="Times New Roman"/>
                <a:ea typeface="Times New Roman"/>
              </a:rPr>
              <a:t>(</a:t>
            </a:r>
            <a:r>
              <a:rPr lang="uk-UA" i="1" dirty="0">
                <a:latin typeface="Times New Roman"/>
                <a:ea typeface="Times New Roman"/>
              </a:rPr>
              <a:t>Народне прислів’я).</a:t>
            </a:r>
            <a:endParaRPr lang="ru-RU" sz="3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i="1" dirty="0">
                <a:latin typeface="Times New Roman"/>
                <a:ea typeface="Times New Roman"/>
              </a:rPr>
              <a:t>               У природі немає нічого недоцільного</a:t>
            </a:r>
            <a:r>
              <a:rPr lang="uk-UA" i="1" dirty="0" smtClean="0">
                <a:latin typeface="Times New Roman"/>
                <a:ea typeface="Times New Roman"/>
              </a:rPr>
              <a:t>.</a:t>
            </a:r>
          </a:p>
          <a:p>
            <a:pPr algn="r">
              <a:spcAft>
                <a:spcPts val="0"/>
              </a:spcAft>
            </a:pPr>
            <a:r>
              <a:rPr lang="uk-UA" i="1" dirty="0" smtClean="0">
                <a:latin typeface="Times New Roman"/>
                <a:ea typeface="Times New Roman"/>
              </a:rPr>
              <a:t>(</a:t>
            </a:r>
            <a:r>
              <a:rPr lang="uk-UA" i="1" dirty="0">
                <a:latin typeface="Times New Roman"/>
                <a:ea typeface="Times New Roman"/>
              </a:rPr>
              <a:t>М. де </a:t>
            </a:r>
            <a:r>
              <a:rPr lang="uk-UA" i="1" dirty="0" err="1">
                <a:latin typeface="Times New Roman"/>
                <a:ea typeface="Times New Roman"/>
              </a:rPr>
              <a:t>Монтель</a:t>
            </a:r>
            <a:r>
              <a:rPr lang="uk-UA" i="1" dirty="0">
                <a:latin typeface="Times New Roman"/>
                <a:ea typeface="Times New Roman"/>
              </a:rPr>
              <a:t>).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320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789590"/>
            <a:ext cx="9387840" cy="681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4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ectechzone.com/wp-content/uploads/2014/05/traktor-Kejs-Case-2.jpg"/>
          <p:cNvPicPr>
            <a:picLocks noChangeAspect="1" noChangeArrowheads="1"/>
          </p:cNvPicPr>
          <p:nvPr/>
        </p:nvPicPr>
        <p:blipFill rotWithShape="1">
          <a:blip r:embed="rId2"/>
          <a:srcRect b="11021"/>
          <a:stretch/>
        </p:blipFill>
        <p:spPr bwMode="auto">
          <a:xfrm>
            <a:off x="6910388" y="4000500"/>
            <a:ext cx="6691312" cy="397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9" name="Button Color - Down"/>
          <p:cNvSpPr/>
          <p:nvPr/>
        </p:nvSpPr>
        <p:spPr>
          <a:xfrm>
            <a:off x="482600" y="1312863"/>
            <a:ext cx="5370513" cy="5816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— це фізична величина, яка характеризує здатність тіла (системи тіл) виконувати роботу.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066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Енергія</a:t>
            </a:r>
          </a:p>
        </p:txBody>
      </p:sp>
      <p:grpSp>
        <p:nvGrpSpPr>
          <p:cNvPr id="70662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066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067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63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066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066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49385" y="1104783"/>
            <a:ext cx="5212891" cy="273391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14093825" cy="1514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Потенціальна енергія</a:t>
            </a:r>
            <a:r>
              <a:rPr lang="en-US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це енергія, зумовлена взаємодією тіл або частин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168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1685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169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169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86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168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169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Рисунок 37"/>
          <p:cNvPicPr/>
          <p:nvPr/>
        </p:nvPicPr>
        <p:blipFill>
          <a:blip r:embed="rId4"/>
          <a:stretch>
            <a:fillRect/>
          </a:stretch>
        </p:blipFill>
        <p:spPr>
          <a:xfrm>
            <a:off x="1038225" y="3219450"/>
            <a:ext cx="6361113" cy="438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/>
          <p:nvPr/>
        </p:nvPicPr>
        <p:blipFill>
          <a:blip r:embed="rId5"/>
          <a:stretch>
            <a:fillRect/>
          </a:stretch>
        </p:blipFill>
        <p:spPr>
          <a:xfrm>
            <a:off x="8932863" y="3219450"/>
            <a:ext cx="3838575" cy="438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utton Color - Down"/>
          <p:cNvSpPr/>
          <p:nvPr/>
        </p:nvSpPr>
        <p:spPr>
          <a:xfrm>
            <a:off x="9763125" y="6896100"/>
            <a:ext cx="3821113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h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висота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759075"/>
            <a:ext cx="4702175" cy="523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270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2710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272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272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711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271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272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7170" y="2774297"/>
            <a:ext cx="7796816" cy="11151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2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7170" y="4048137"/>
            <a:ext cx="4258726" cy="11151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3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65617" y="4048136"/>
            <a:ext cx="2648369" cy="11151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4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77037" y="5321975"/>
            <a:ext cx="6070746" cy="126416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" name="Button Color - Down"/>
          <p:cNvSpPr/>
          <p:nvPr/>
        </p:nvSpPr>
        <p:spPr>
          <a:xfrm>
            <a:off x="2197100" y="6896100"/>
            <a:ext cx="3314700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m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маса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7" name="Button Color - Down"/>
          <p:cNvSpPr/>
          <p:nvPr/>
        </p:nvSpPr>
        <p:spPr>
          <a:xfrm>
            <a:off x="5699125" y="6896100"/>
            <a:ext cx="3890963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g</a:t>
            </a:r>
            <a:r>
              <a:rPr lang="en-US" sz="4400" b="1" i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=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9,8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Н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/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кг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Button Color - Down"/>
          <p:cNvSpPr/>
          <p:nvPr/>
        </p:nvSpPr>
        <p:spPr>
          <a:xfrm>
            <a:off x="496888" y="1131888"/>
            <a:ext cx="13435012" cy="142716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Потенціальна енергія тіла, 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піднятого над поверхнею Землі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35" grpId="0" animBg="1"/>
      <p:bldP spid="3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http://www.elit.ua/redactor_img/5514a74707c4c2d3e2e9745db4b08e5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2747963"/>
            <a:ext cx="3865563" cy="515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Button Color - Down"/>
          <p:cNvSpPr/>
          <p:nvPr/>
        </p:nvSpPr>
        <p:spPr>
          <a:xfrm>
            <a:off x="7075488" y="6997700"/>
            <a:ext cx="5694362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x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видовження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373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3734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374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374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735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373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374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7390" y="2747929"/>
            <a:ext cx="6070746" cy="30217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" name="Button Color - Down"/>
          <p:cNvSpPr/>
          <p:nvPr/>
        </p:nvSpPr>
        <p:spPr>
          <a:xfrm>
            <a:off x="7075488" y="5902325"/>
            <a:ext cx="5694362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k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жорсткість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Button Color - Down"/>
          <p:cNvSpPr/>
          <p:nvPr/>
        </p:nvSpPr>
        <p:spPr>
          <a:xfrm>
            <a:off x="496888" y="1131888"/>
            <a:ext cx="13435012" cy="142716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Потенціальна енергія 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пружно деформованого тіла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35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7627" y="441611"/>
            <a:ext cx="10800160" cy="1798669"/>
          </a:xfrm>
        </p:spPr>
        <p:txBody>
          <a:bodyPr/>
          <a:lstStyle/>
          <a:p>
            <a:r>
              <a:rPr lang="uk-UA" dirty="0" smtClean="0"/>
              <a:t>Потенціальна </a:t>
            </a:r>
            <a:r>
              <a:rPr lang="uk-UA" dirty="0" err="1" smtClean="0"/>
              <a:t>енегрія</a:t>
            </a:r>
            <a:r>
              <a:rPr lang="uk-UA" dirty="0" smtClean="0"/>
              <a:t> пружних тіл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отенціальна  енегрі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" y="1988581"/>
            <a:ext cx="12649200" cy="58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1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14093825" cy="13541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Кінетична енергія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це енергія, яка зумовлена рухом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Кінетична енергія</a:t>
            </a:r>
          </a:p>
        </p:txBody>
      </p:sp>
      <p:grpSp>
        <p:nvGrpSpPr>
          <p:cNvPr id="74757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476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477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758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476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476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13897" y="2747929"/>
            <a:ext cx="6070746" cy="3021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0" name="Button Color - Down"/>
          <p:cNvSpPr/>
          <p:nvPr/>
        </p:nvSpPr>
        <p:spPr>
          <a:xfrm>
            <a:off x="7702550" y="6997700"/>
            <a:ext cx="5694363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v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швидкість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Button Color - Down"/>
          <p:cNvSpPr/>
          <p:nvPr/>
        </p:nvSpPr>
        <p:spPr>
          <a:xfrm>
            <a:off x="7702550" y="5902325"/>
            <a:ext cx="5694363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m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маса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2" name="Рисунок 31" descr="http://www.jaguar.ua/images/doc/d/b/db08e37-f-type-scottish-car-of-the-year-awards--1-_1366xaut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2660650"/>
            <a:ext cx="3614737" cy="2408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 descr="http://vkurse.ua/i/2007-08/internet-na-bortu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75" y="4376738"/>
            <a:ext cx="3767138" cy="235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Рисунок 33" descr="http://ortcom.kz/media/upload/1/2015/12/24/cdbd18ad1ed930bfdcb8e1e2d5d6950b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7763" y="5484813"/>
            <a:ext cx="3557587" cy="254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6975475" cy="43862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Суму кінетичної і потенціальної енергій тіла називають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повною механічною енергією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57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Кінетична енергія</a:t>
            </a:r>
          </a:p>
        </p:txBody>
      </p:sp>
      <p:grpSp>
        <p:nvGrpSpPr>
          <p:cNvPr id="75781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578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579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782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578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578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9673" y="5995869"/>
            <a:ext cx="8912734" cy="18271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" name="Рисунок 32" descr="http://vkurse.ua/i/2007-08/internet-na-bortu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900" y="1101725"/>
            <a:ext cx="7081838" cy="4433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68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579563"/>
            <a:ext cx="6519863" cy="491172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defTabSz="914400">
              <a:buFontTx/>
              <a:buAutoNum type="arabicPeriod"/>
              <a:defRPr/>
            </a:pP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Обчисліть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кінетичну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енергію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кулі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масою</a:t>
            </a: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9 г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, яка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летить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зі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швидкістю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742950" indent="-742950" algn="ctr" defTabSz="914400">
              <a:defRPr/>
            </a:pP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700 м/с.</a:t>
            </a:r>
          </a:p>
        </p:txBody>
      </p:sp>
      <p:grpSp>
        <p:nvGrpSpPr>
          <p:cNvPr id="76805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6812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6813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806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6808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6809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 descr="http://bm.img.com.ua/nxs/img/prikol/images/large/6/3/87836_101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25" y="2101850"/>
            <a:ext cx="6708775" cy="401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78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306513"/>
            <a:ext cx="6519863" cy="5172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2. На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якій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висоті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тіло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масою</a:t>
            </a: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200 г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має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потенціальну</a:t>
            </a: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енергію</a:t>
            </a: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8 Дж?</a:t>
            </a:r>
          </a:p>
        </p:txBody>
      </p:sp>
      <p:grpSp>
        <p:nvGrpSpPr>
          <p:cNvPr id="77829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7836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7837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30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7832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78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5988" y="1425575"/>
            <a:ext cx="4700587" cy="523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281" y="818684"/>
            <a:ext cx="114757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"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Геніальність залежить передусім від енергії» (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А. Метью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"/>
            </a:pP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Енергія і матерія — це лише два напрями однієї суті» (</a:t>
            </a:r>
            <a:r>
              <a:rPr lang="uk-UA" sz="28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К. </a:t>
            </a:r>
            <a:r>
              <a:rPr lang="uk-UA" sz="28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Прист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"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«Наш світ занурений у величезний океан енергії, ми летимо в нескінченному просторі з незбагненною швидкістю. Усе навкруги обертається, рухається — усе енергія» (</a:t>
            </a:r>
            <a:r>
              <a:rPr lang="uk-UA" sz="28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Н. Тесла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"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«У будь-якій загадці криється енергія. І той, хто шукає відповідь, цією енергією живиться» (</a:t>
            </a:r>
            <a:r>
              <a:rPr lang="uk-UA" sz="28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Д. </a:t>
            </a:r>
            <a:r>
              <a:rPr lang="uk-UA" sz="28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Фаулз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668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88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306513"/>
            <a:ext cx="6519863" cy="5172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3. </a:t>
            </a:r>
            <a:r>
              <a:rPr lang="uk-UA" sz="4400" dirty="0"/>
              <a:t>Обчисліть потенціальну енергію портфеля, який лежить на парті, відносно підлоги. Маса портфеля – </a:t>
            </a:r>
            <a:r>
              <a:rPr lang="uk-UA" sz="4400" dirty="0">
                <a:solidFill>
                  <a:srgbClr val="FFC000"/>
                </a:solidFill>
              </a:rPr>
              <a:t>3 кг, </a:t>
            </a:r>
            <a:r>
              <a:rPr lang="uk-UA" sz="4400" dirty="0"/>
              <a:t>висота парти – </a:t>
            </a:r>
            <a:r>
              <a:rPr lang="uk-UA" sz="4400" dirty="0">
                <a:solidFill>
                  <a:srgbClr val="FFC000"/>
                </a:solidFill>
              </a:rPr>
              <a:t>80 см</a:t>
            </a:r>
            <a:r>
              <a:rPr lang="uk-UA" sz="4400" dirty="0"/>
              <a:t>.</a:t>
            </a:r>
            <a:endParaRPr lang="ru-RU" sz="4400" dirty="0"/>
          </a:p>
        </p:txBody>
      </p:sp>
      <p:grpSp>
        <p:nvGrpSpPr>
          <p:cNvPr id="78853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8860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886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854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8856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885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0" name="Picture 2" descr="http://wertudin.edurm.ru/7%20klass/lesson/image/06g-i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7813" y="1593850"/>
            <a:ext cx="3292475" cy="5891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0"/>
            <a:ext cx="148447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" y="234950"/>
            <a:ext cx="62865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" y="0"/>
            <a:ext cx="6969125" cy="12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utton Color - Down"/>
          <p:cNvSpPr/>
          <p:nvPr/>
        </p:nvSpPr>
        <p:spPr>
          <a:xfrm>
            <a:off x="482600" y="1306513"/>
            <a:ext cx="6519863" cy="5172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4.</a:t>
            </a:r>
            <a:r>
              <a:rPr lang="uk-UA" sz="3200" dirty="0" smtClean="0">
                <a:latin typeface="Times New Roman"/>
                <a:ea typeface="Calibri"/>
              </a:rPr>
              <a:t>Під </a:t>
            </a:r>
            <a:r>
              <a:rPr lang="uk-UA" sz="3200" dirty="0">
                <a:latin typeface="Times New Roman"/>
                <a:ea typeface="Calibri"/>
              </a:rPr>
              <a:t>час баскетбольного матчу м’яч масою 400 г кинули в бік кільця. Визначте повну механічну енергію м’яча на висоті 3 м, якщо на цій висоті він рухається зі швидкістю 2 м/с. За нульовий рівень візьміть рівень підлоги спортивної зали.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92"/>
          <a:stretch/>
        </p:blipFill>
        <p:spPr bwMode="auto">
          <a:xfrm>
            <a:off x="7382193" y="1277143"/>
            <a:ext cx="6425247" cy="49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38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720" y="925781"/>
            <a:ext cx="13365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ТАК ЧИ НІ?</a:t>
            </a:r>
          </a:p>
          <a:p>
            <a:pPr marL="571500" lvl="0" indent="-571500">
              <a:spcAft>
                <a:spcPts val="0"/>
              </a:spcAft>
              <a:buFont typeface="Wingdings" pitchFamily="2" charset="2"/>
              <a:buChar char="§"/>
            </a:pPr>
            <a:r>
              <a:rPr lang="uk-UA" sz="2800" dirty="0" smtClean="0">
                <a:latin typeface="Times New Roman"/>
                <a:ea typeface="Times New Roman"/>
              </a:rPr>
              <a:t>Сила </a:t>
            </a:r>
            <a:r>
              <a:rPr lang="uk-UA" sz="2800" dirty="0">
                <a:latin typeface="Times New Roman"/>
                <a:ea typeface="Times New Roman"/>
              </a:rPr>
              <a:t>позначається літерою Р</a:t>
            </a:r>
            <a:endParaRPr lang="ru-RU" sz="2800" dirty="0">
              <a:latin typeface="Times New Roman"/>
              <a:ea typeface="Times New Roman"/>
            </a:endParaRPr>
          </a:p>
          <a:p>
            <a:pPr marL="571500" lvl="0" indent="-571500">
              <a:spcAft>
                <a:spcPts val="0"/>
              </a:spcAft>
              <a:buFont typeface="Wingdings" pitchFamily="2" charset="2"/>
              <a:buChar char="§"/>
            </a:pPr>
            <a:r>
              <a:rPr lang="uk-UA" sz="2800" dirty="0">
                <a:latin typeface="Times New Roman"/>
                <a:ea typeface="Times New Roman"/>
              </a:rPr>
              <a:t>Сила – це фізична величина, яка є мірою дії одного тіла на інше(мірою взаємодії тіл).</a:t>
            </a:r>
            <a:endParaRPr lang="ru-RU" sz="2800" dirty="0">
              <a:latin typeface="Times New Roman"/>
              <a:ea typeface="Times New Roman"/>
            </a:endParaRPr>
          </a:p>
          <a:p>
            <a:pPr marL="571500" lvl="0" indent="-571500">
              <a:spcAft>
                <a:spcPts val="0"/>
              </a:spcAft>
              <a:buFont typeface="Wingdings" pitchFamily="2" charset="2"/>
              <a:buChar char="§"/>
            </a:pPr>
            <a:r>
              <a:rPr lang="uk-UA" sz="2800" dirty="0">
                <a:latin typeface="Times New Roman"/>
                <a:ea typeface="Times New Roman"/>
              </a:rPr>
              <a:t>Одиниці сили  см.</a:t>
            </a:r>
            <a:endParaRPr lang="ru-RU" sz="2800" dirty="0">
              <a:latin typeface="Times New Roman"/>
              <a:ea typeface="Times New Roman"/>
            </a:endParaRPr>
          </a:p>
          <a:p>
            <a:pPr marL="571500" lvl="0" indent="-571500">
              <a:spcAft>
                <a:spcPts val="0"/>
              </a:spcAft>
              <a:buFont typeface="Wingdings" pitchFamily="2" charset="2"/>
              <a:buChar char="§"/>
            </a:pPr>
            <a:r>
              <a:rPr lang="uk-UA" sz="2800" dirty="0">
                <a:latin typeface="Times New Roman"/>
                <a:ea typeface="Times New Roman"/>
              </a:rPr>
              <a:t>Шлях позначається літерою </a:t>
            </a:r>
            <a:r>
              <a:rPr lang="en-US" sz="2800" dirty="0">
                <a:latin typeface="Times New Roman"/>
                <a:ea typeface="Times New Roman"/>
              </a:rPr>
              <a:t>S</a:t>
            </a:r>
            <a:r>
              <a:rPr lang="uk-UA" sz="2800" dirty="0">
                <a:latin typeface="Times New Roman"/>
                <a:ea typeface="Times New Roman"/>
              </a:rPr>
              <a:t>, </a:t>
            </a:r>
            <a:r>
              <a:rPr lang="uk-UA" sz="2800" dirty="0">
                <a:latin typeface="Cambria Math"/>
                <a:ea typeface="Times New Roman"/>
                <a:cs typeface="Cambria Math"/>
              </a:rPr>
              <a:t>𝒍</a:t>
            </a:r>
            <a:r>
              <a:rPr lang="uk-UA" sz="2800" dirty="0" smtClean="0">
                <a:latin typeface="Times New Roman"/>
                <a:ea typeface="Times New Roman"/>
              </a:rPr>
              <a:t>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571500" lvl="0" indent="-571500">
              <a:spcAft>
                <a:spcPts val="0"/>
              </a:spcAft>
              <a:buFont typeface="Wingdings" pitchFamily="2" charset="2"/>
              <a:buChar char="§"/>
            </a:pPr>
            <a:r>
              <a:rPr lang="uk-UA" sz="2800" dirty="0" smtClean="0">
                <a:latin typeface="Times New Roman"/>
                <a:ea typeface="Times New Roman"/>
              </a:rPr>
              <a:t>Шлях </a:t>
            </a:r>
            <a:r>
              <a:rPr lang="uk-UA" sz="2800" dirty="0">
                <a:latin typeface="Times New Roman"/>
                <a:ea typeface="Times New Roman"/>
              </a:rPr>
              <a:t>розраховується за формулою </a:t>
            </a:r>
            <a:r>
              <a:rPr lang="uk-UA" sz="2800" dirty="0">
                <a:latin typeface="Cambria Math"/>
                <a:ea typeface="Times New Roman"/>
                <a:cs typeface="Cambria Math"/>
              </a:rPr>
              <a:t>𝒍</a:t>
            </a:r>
            <a:r>
              <a:rPr lang="uk-UA" sz="2800" dirty="0">
                <a:latin typeface="Times New Roman"/>
                <a:ea typeface="Times New Roman"/>
              </a:rPr>
              <a:t>=Ʋ</a:t>
            </a:r>
            <a:r>
              <a:rPr lang="en-US" sz="2800" dirty="0">
                <a:latin typeface="Times New Roman"/>
                <a:ea typeface="Times New Roman"/>
              </a:rPr>
              <a:t>t</a:t>
            </a:r>
            <a:r>
              <a:rPr lang="uk-UA" sz="2800" dirty="0"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/>
              <a:ea typeface="Times New Roman"/>
            </a:endParaRPr>
          </a:p>
          <a:p>
            <a:pPr marL="571500" lvl="0" indent="-571500">
              <a:spcAft>
                <a:spcPts val="0"/>
              </a:spcAft>
              <a:buFont typeface="Wingdings" pitchFamily="2" charset="2"/>
              <a:buChar char="§"/>
            </a:pPr>
            <a:r>
              <a:rPr lang="uk-UA" sz="2800" dirty="0">
                <a:latin typeface="Times New Roman"/>
                <a:ea typeface="Times New Roman"/>
              </a:rPr>
              <a:t>Одиниця шляху в СІ – кг</a:t>
            </a:r>
            <a:r>
              <a:rPr lang="uk-UA" sz="2800" dirty="0" smtClean="0">
                <a:latin typeface="Times New Roman"/>
                <a:ea typeface="Times New Roman"/>
              </a:rPr>
              <a:t>.</a:t>
            </a:r>
          </a:p>
          <a:p>
            <a:pPr marL="571500" indent="-5715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uk-UA" sz="2800" dirty="0">
                <a:latin typeface="Times New Roman"/>
                <a:ea typeface="Times New Roman"/>
              </a:rPr>
              <a:t>Механічна робота – це фізична величина, яка характеризує зміну положення тіла під дією сили і дорівнює добутку сили на шлях, подоланий тілом у напрямку цієї сили</a:t>
            </a:r>
            <a:r>
              <a:rPr lang="uk-UA" sz="2800" dirty="0" smtClean="0">
                <a:latin typeface="Times New Roman"/>
                <a:ea typeface="Times New Roman"/>
              </a:rPr>
              <a:t>.</a:t>
            </a:r>
          </a:p>
          <a:p>
            <a:pPr marL="571500" indent="-5715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uk-UA" sz="2800" dirty="0" smtClean="0">
                <a:latin typeface="Times New Roman"/>
                <a:ea typeface="Times New Roman"/>
              </a:rPr>
              <a:t>Потужність </a:t>
            </a:r>
            <a:r>
              <a:rPr lang="uk-UA" sz="2800" dirty="0">
                <a:latin typeface="Times New Roman"/>
                <a:ea typeface="Times New Roman"/>
              </a:rPr>
              <a:t>позначається  літерою  К.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marL="571500" indent="-5715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800" dirty="0" smtClean="0">
                <a:latin typeface="Times New Roman"/>
                <a:ea typeface="Times New Roman"/>
              </a:rPr>
              <a:t>Формула </a:t>
            </a:r>
            <a:r>
              <a:rPr lang="ru-RU" sz="2800" dirty="0" err="1">
                <a:latin typeface="Times New Roman"/>
                <a:ea typeface="Times New Roman"/>
              </a:rPr>
              <a:t>механічної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роботи</a:t>
            </a:r>
            <a:r>
              <a:rPr lang="ru-RU" sz="2800" dirty="0">
                <a:latin typeface="Times New Roman"/>
                <a:ea typeface="Times New Roman"/>
              </a:rPr>
              <a:t>  </a:t>
            </a:r>
            <a:r>
              <a:rPr lang="ru-RU" sz="2800" dirty="0" smtClean="0">
                <a:latin typeface="Times New Roman"/>
                <a:ea typeface="Times New Roman"/>
              </a:rPr>
              <a:t>А </a:t>
            </a:r>
            <a:r>
              <a:rPr lang="ru-RU" sz="2800" dirty="0">
                <a:latin typeface="Times New Roman"/>
                <a:ea typeface="Times New Roman"/>
              </a:rPr>
              <a:t>= </a:t>
            </a:r>
            <a:r>
              <a:rPr lang="ru-RU" sz="2800" dirty="0" err="1">
                <a:latin typeface="Times New Roman"/>
                <a:ea typeface="Times New Roman"/>
              </a:rPr>
              <a:t>Fl</a:t>
            </a:r>
            <a:r>
              <a:rPr lang="ru-RU" sz="2800" dirty="0">
                <a:latin typeface="Times New Roman"/>
                <a:ea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1797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/>
          <p:nvPr/>
        </p:nvSpPr>
        <p:spPr>
          <a:xfrm>
            <a:off x="-127000" y="5891213"/>
            <a:ext cx="5218113" cy="17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126"/>
          </a:p>
        </p:txBody>
      </p:sp>
      <p:sp>
        <p:nvSpPr>
          <p:cNvPr id="2" name="TextBox 1"/>
          <p:cNvSpPr txBox="1"/>
          <p:nvPr/>
        </p:nvSpPr>
        <p:spPr>
          <a:xfrm>
            <a:off x="0" y="1631950"/>
            <a:ext cx="14400213" cy="51212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126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913" y="3194050"/>
            <a:ext cx="6096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5400">
                <a:solidFill>
                  <a:schemeClr val="bg1"/>
                </a:solidFill>
              </a:rPr>
              <a:t>Механічна енергія та її види</a:t>
            </a:r>
            <a:endParaRPr lang="uk-UA" sz="540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42913" y="227013"/>
            <a:ext cx="8475662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990" tIns="71995" rIns="143990" bIns="71995" anchor="ctr"/>
          <a:lstStyle/>
          <a:p>
            <a:pPr defTabSz="457200"/>
            <a:endParaRPr lang="uk-UA" sz="4700" b="1">
              <a:solidFill>
                <a:srgbClr val="0070C0"/>
              </a:solidFill>
              <a:latin typeface="Segoe UI Semilight"/>
              <a:ea typeface="Segoe UI Semilight"/>
              <a:cs typeface="Segoe UI Semi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63" y="2163763"/>
            <a:ext cx="7216775" cy="405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39735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39735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39735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0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3501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3502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Слово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«енергія»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ми зустрічаємо в: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3492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3497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349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Телевізійних репортажах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Шпальтах </a:t>
            </a:r>
          </a:p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газет</a:t>
            </a:r>
          </a:p>
        </p:txBody>
      </p:sp>
      <p:pic>
        <p:nvPicPr>
          <p:cNvPr id="1028" name="Picture 4" descr="http://www.jiht.ru/science/temp/Energia_9_%D1%81%D0%BE%D0%B4%D0%B5%D1%80%D0%B6%D0%B0%D0%BD%D0%B8%D0%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6688" y="2052638"/>
            <a:ext cx="2859087" cy="424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r="2386"/>
          <a:stretch/>
        </p:blipFill>
        <p:spPr>
          <a:xfrm>
            <a:off x="819150" y="2008188"/>
            <a:ext cx="6340475" cy="428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4516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4527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4528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Говоримо: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4518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452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452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Енергійна людина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 землетрусу</a:t>
            </a:r>
          </a:p>
        </p:txBody>
      </p:sp>
      <p:pic>
        <p:nvPicPr>
          <p:cNvPr id="2050" name="Picture 2" descr="http://molomo.com.ua/img/be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1998663"/>
            <a:ext cx="6359525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2" name="Picture 4" descr="http://www.ednist.info/media/images/23937/raw/ced0dfcd8cadf3ec5562e733a05af5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2825" y="1998663"/>
            <a:ext cx="6577013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55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5540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5551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5552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Говоримо: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5542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5547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554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 урагану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Елетроенергія</a:t>
            </a:r>
          </a:p>
        </p:txBody>
      </p:sp>
      <p:pic>
        <p:nvPicPr>
          <p:cNvPr id="3074" name="Picture 2" descr="http://ridna.ua/wp-content/uploads/2015/08/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1750" y="2144713"/>
            <a:ext cx="6288088" cy="4176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6" name="Picture 4" descr="http://tampereclub.ru/uploads/posts/2013-05/1369231555_urag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2144713"/>
            <a:ext cx="6688137" cy="417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65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6564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6572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657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12207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Що ж таке енергія з точки зору фізики?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6566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6568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656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http://savenergy.info/uploads/2013/alternativnye-istochniki-energ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2697163"/>
            <a:ext cx="8388350" cy="510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867" y="182531"/>
            <a:ext cx="10800160" cy="1265269"/>
          </a:xfrm>
        </p:spPr>
        <p:txBody>
          <a:bodyPr/>
          <a:lstStyle/>
          <a:p>
            <a:r>
              <a:rPr lang="uk-UA" dirty="0" smtClean="0"/>
              <a:t>Види енергії</a:t>
            </a: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35" y="1432560"/>
            <a:ext cx="6147975" cy="624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59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sz="5400" b="1" kern="0" dirty="0">
            <a:solidFill>
              <a:prstClr val="white"/>
            </a:solidFill>
            <a:latin typeface="+mn-lt"/>
            <a:cs typeface="+mn-cs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4495</TotalTime>
  <Words>459</Words>
  <Application>Microsoft Office PowerPoint</Application>
  <PresentationFormat>Произвольный</PresentationFormat>
  <Paragraphs>73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енергії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Потенціальна енегрія пружних тіл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Natalya</cp:lastModifiedBy>
  <cp:revision>461</cp:revision>
  <dcterms:created xsi:type="dcterms:W3CDTF">2015-01-15T13:10:55Z</dcterms:created>
  <dcterms:modified xsi:type="dcterms:W3CDTF">2022-04-17T08:49:28Z</dcterms:modified>
</cp:coreProperties>
</file>