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86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79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74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71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6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665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71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1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58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1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29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C169-555C-458F-965E-D9D5F1192E97}" type="datetimeFigureOut">
              <a:rPr lang="uk-UA" smtClean="0"/>
              <a:t>15.01.2022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9D5D-3FEC-4F87-BA88-BA29DFC6304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9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145" y="2075504"/>
            <a:ext cx="9102437" cy="2260969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Санітарно-гігієнічні вимоги до навколишнього середовища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системи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забезпечення,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розміщення закладів </a:t>
            </a:r>
            <a:r>
              <a:rPr lang="uk-UA" sz="3600" b="1" dirty="0" err="1">
                <a:solidFill>
                  <a:schemeClr val="accent2">
                    <a:lumMod val="50000"/>
                  </a:schemeClr>
                </a:solidFill>
              </a:rPr>
              <a:t>готельно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-ресторанного господарства та особистої гігієни працівників. Методи дезінфекції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9237" y="4239492"/>
            <a:ext cx="8673427" cy="1149926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Підготувала:</a:t>
            </a:r>
          </a:p>
          <a:p>
            <a:pPr algn="r"/>
            <a:r>
              <a:rPr lang="uk-UA" dirty="0" err="1" smtClean="0"/>
              <a:t>к.б.н</a:t>
            </a:r>
            <a:r>
              <a:rPr lang="uk-UA" dirty="0" smtClean="0"/>
              <a:t>., викладач природничих дисциплін</a:t>
            </a:r>
          </a:p>
          <a:p>
            <a:pPr algn="r"/>
            <a:r>
              <a:rPr lang="uk-UA" dirty="0" smtClean="0"/>
              <a:t>Павленко Людмила Леонідівна</a:t>
            </a:r>
            <a:endParaRPr lang="uk-UA" dirty="0"/>
          </a:p>
        </p:txBody>
      </p:sp>
      <p:pic>
        <p:nvPicPr>
          <p:cNvPr id="1026" name="Picture 2" descr="Якість води покращилась&amp;quot; - повідомляє &amp;quot;Вінницяоблводоканал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0" y="355359"/>
            <a:ext cx="2386157" cy="15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ржпродспоживслужба Прикарпаття рекомендує жителям краю провести  лабораторний аналіз якості води в криницях » Болехівська міська ра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39" y="78704"/>
            <a:ext cx="3252643" cy="18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УН створив iOS-віджет, що сповіщає про якість повітря у Києві та Львові у  реальному часі | То є Львів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7" y="144149"/>
            <a:ext cx="2702973" cy="18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Гігієна праці та особиста гігієна працівників тваринництва | Охорона праці  і пожежна безп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5" y="4807527"/>
            <a:ext cx="3000565" cy="182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Що таке дератизація, і необхідність проведення даної процедури | ВІКНА.  Новини Калуша та Прикарпатт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80" y="4797999"/>
            <a:ext cx="2655963" cy="18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Дезинфектор. Дератизация, дезинсекция, дезинфекция. Полное уничтожение  насекомых и грызунов. Севастополь № 18199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12794"/>
          <a:stretch/>
        </p:blipFill>
        <p:spPr bwMode="auto">
          <a:xfrm>
            <a:off x="185015" y="2917534"/>
            <a:ext cx="1458333" cy="14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Дезинсекция, дератизация и дезинсекция в Симферополе и Крым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15" y="572536"/>
            <a:ext cx="1405458" cy="18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3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07818"/>
            <a:ext cx="11097491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Основні захворювання, що виникають при споживанні недоброякісної води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219200"/>
            <a:ext cx="3546764" cy="2202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err="1">
                <a:solidFill>
                  <a:schemeClr val="tx1"/>
                </a:solidFill>
              </a:rPr>
              <a:t>протозойні</a:t>
            </a:r>
            <a:r>
              <a:rPr lang="uk-UA" sz="2400" b="1" u="sng" dirty="0">
                <a:solidFill>
                  <a:schemeClr val="tx1"/>
                </a:solidFill>
              </a:rPr>
              <a:t> </a:t>
            </a:r>
            <a:r>
              <a:rPr lang="uk-UA" sz="2400" b="1" u="sng" dirty="0" err="1">
                <a:solidFill>
                  <a:schemeClr val="tx1"/>
                </a:solidFill>
              </a:rPr>
              <a:t>іфекції</a:t>
            </a:r>
            <a:r>
              <a:rPr lang="uk-UA" sz="2400" b="1" u="sng" dirty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(захворювання, викликані найпростішими</a:t>
            </a:r>
            <a:r>
              <a:rPr lang="uk-UA" sz="2400" dirty="0" smtClean="0">
                <a:solidFill>
                  <a:schemeClr val="tx1"/>
                </a:solidFill>
              </a:rPr>
              <a:t>) </a:t>
            </a:r>
            <a:r>
              <a:rPr lang="uk-UA" sz="2400" dirty="0">
                <a:solidFill>
                  <a:schemeClr val="tx1"/>
                </a:solidFill>
              </a:rPr>
              <a:t>лямбліоз, дизентерійна амеба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6581" y="1219200"/>
            <a:ext cx="3685310" cy="439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>
                <a:solidFill>
                  <a:schemeClr val="tx1"/>
                </a:solidFill>
              </a:rPr>
              <a:t>гельмінтози </a:t>
            </a:r>
            <a:endParaRPr lang="uk-UA" sz="2000" b="1" u="sng" dirty="0" smtClean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викликані </a:t>
            </a:r>
            <a:r>
              <a:rPr lang="uk-UA" sz="2000" dirty="0">
                <a:solidFill>
                  <a:schemeClr val="tx1"/>
                </a:solidFill>
              </a:rPr>
              <a:t>геогельмінтами, що розвиваються без участі проміжного хазяїна (аскаридоз, анкілостомоз, </a:t>
            </a:r>
            <a:r>
              <a:rPr lang="uk-UA" sz="2000" dirty="0" err="1">
                <a:solidFill>
                  <a:schemeClr val="tx1"/>
                </a:solidFill>
              </a:rPr>
              <a:t>стронгілоїдоз</a:t>
            </a:r>
            <a:r>
              <a:rPr lang="uk-UA" sz="2000" dirty="0">
                <a:solidFill>
                  <a:schemeClr val="tx1"/>
                </a:solidFill>
              </a:rPr>
              <a:t>) і </a:t>
            </a:r>
            <a:r>
              <a:rPr lang="uk-UA" sz="2000" dirty="0" err="1">
                <a:solidFill>
                  <a:schemeClr val="tx1"/>
                </a:solidFill>
              </a:rPr>
              <a:t>біогельмінтами</a:t>
            </a:r>
            <a:r>
              <a:rPr lang="uk-UA" sz="2000" dirty="0">
                <a:solidFill>
                  <a:schemeClr val="tx1"/>
                </a:solidFill>
              </a:rPr>
              <a:t>, які проходять личинкові стадії розвитку в проміжних господарів - домашніх тварин, молюсках, ракоподібних і риб (бичачий ціп'як, свинячий ціп'як, </a:t>
            </a:r>
            <a:r>
              <a:rPr lang="uk-UA" sz="2000" dirty="0" err="1">
                <a:solidFill>
                  <a:schemeClr val="tx1"/>
                </a:solidFill>
              </a:rPr>
              <a:t>опісторхоз</a:t>
            </a:r>
            <a:r>
              <a:rPr lang="uk-UA" sz="2000" dirty="0">
                <a:solidFill>
                  <a:schemeClr val="tx1"/>
                </a:solidFill>
              </a:rPr>
              <a:t> та ін.)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99764" y="1219198"/>
            <a:ext cx="3345872" cy="34497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>
                <a:solidFill>
                  <a:schemeClr val="tx1"/>
                </a:solidFill>
              </a:rPr>
              <a:t>захворювання, зумовлені хімічним складом води </a:t>
            </a:r>
            <a:endParaRPr lang="uk-UA" sz="2000" b="1" u="sng" dirty="0" smtClean="0">
              <a:solidFill>
                <a:schemeClr val="tx1"/>
              </a:solidFill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(</a:t>
            </a:r>
            <a:r>
              <a:rPr lang="uk-UA" sz="2000" dirty="0">
                <a:solidFill>
                  <a:schemeClr val="tx1"/>
                </a:solidFill>
              </a:rPr>
              <a:t>високою чи низькою твердістю, високим вмістом речовин азотного походження, неадекватною кількістю мікроелементів, вмістом токсичних хімічних речовин)</a:t>
            </a:r>
          </a:p>
        </p:txBody>
      </p:sp>
      <p:pic>
        <p:nvPicPr>
          <p:cNvPr id="3074" name="Picture 2" descr="Лямблиоз: чем опасен, симптомы лямблиоза. Как заражаются лямблиями.  Диагностика и лечение лямблиоз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6"/>
          <a:stretch/>
        </p:blipFill>
        <p:spPr bwMode="auto">
          <a:xfrm>
            <a:off x="386051" y="3671455"/>
            <a:ext cx="3917661" cy="218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скаридоз - признаки, причины, симптомы, лечение и профилактика - iDoctor.k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298" y="4761707"/>
            <a:ext cx="2336803" cy="17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8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346364"/>
            <a:ext cx="83958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Показники якості питної води повинні відповідати </a:t>
            </a:r>
            <a:endParaRPr lang="uk-UA" sz="2400" dirty="0" smtClean="0"/>
          </a:p>
          <a:p>
            <a:pPr algn="ctr"/>
            <a:r>
              <a:rPr lang="uk-UA" sz="2400" b="1" dirty="0" smtClean="0"/>
              <a:t>ДСТУ </a:t>
            </a:r>
            <a:r>
              <a:rPr lang="uk-UA" sz="2400" b="1" dirty="0"/>
              <a:t>"Питна вода" 2874-82 </a:t>
            </a:r>
            <a:r>
              <a:rPr lang="uk-UA" sz="2400" dirty="0"/>
              <a:t>(від 01.02.2015 р.). </a:t>
            </a:r>
            <a:endParaRPr lang="uk-UA" sz="2400" dirty="0" smtClean="0"/>
          </a:p>
          <a:p>
            <a:pPr algn="just"/>
            <a:r>
              <a:rPr lang="uk-UA" sz="2400" dirty="0" smtClean="0"/>
              <a:t>Даний </a:t>
            </a:r>
            <a:r>
              <a:rPr lang="uk-UA" sz="2400" dirty="0"/>
              <a:t>стандарт застосовують для води, яка призначена для споживання населенням в питних і побутових цілях, для використання в процесах переробки продовольчої сировини та виробництва харчових продуктів, їх зберіганні і торгівлі, а також для виробництва продукції, що вимагає застосування води питної якості. </a:t>
            </a:r>
          </a:p>
          <a:p>
            <a:endParaRPr lang="uk-UA" dirty="0"/>
          </a:p>
        </p:txBody>
      </p:sp>
      <p:pic>
        <p:nvPicPr>
          <p:cNvPr id="4098" name="Picture 2" descr="Насколько опасна вода из-под крана? - Мосводо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91" y="184464"/>
            <a:ext cx="3036058" cy="21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колько можно хранить кипяченую вод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4016714"/>
            <a:ext cx="4130675" cy="250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чистка воды в природных условиях | Маст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93" y="4236835"/>
            <a:ext cx="3252643" cy="20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Биологическая защита для воды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93" y="3063146"/>
            <a:ext cx="4347152" cy="17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ифы о способах очистки воды: кипячение, заморозка, фильтрац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91" y="5044346"/>
            <a:ext cx="2538556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6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74889"/>
              </p:ext>
            </p:extLst>
          </p:nvPr>
        </p:nvGraphicFramePr>
        <p:xfrm>
          <a:off x="207818" y="836593"/>
          <a:ext cx="7630536" cy="34721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43512">
                  <a:extLst>
                    <a:ext uri="{9D8B030D-6E8A-4147-A177-3AD203B41FA5}">
                      <a16:colId xmlns:a16="http://schemas.microsoft.com/office/drawing/2014/main" val="3601727576"/>
                    </a:ext>
                  </a:extLst>
                </a:gridCol>
                <a:gridCol w="2543512">
                  <a:extLst>
                    <a:ext uri="{9D8B030D-6E8A-4147-A177-3AD203B41FA5}">
                      <a16:colId xmlns:a16="http://schemas.microsoft.com/office/drawing/2014/main" val="4203742320"/>
                    </a:ext>
                  </a:extLst>
                </a:gridCol>
                <a:gridCol w="2543512">
                  <a:extLst>
                    <a:ext uri="{9D8B030D-6E8A-4147-A177-3AD203B41FA5}">
                      <a16:colId xmlns:a16="http://schemas.microsoft.com/office/drawing/2014/main" val="1389595312"/>
                    </a:ext>
                  </a:extLst>
                </a:gridCol>
              </a:tblGrid>
              <a:tr h="3479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Органолептичні показники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Стандарти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907357"/>
                  </a:ext>
                </a:extLst>
              </a:tr>
              <a:tr h="3479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Україна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Міжнародний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930912983"/>
                  </a:ext>
                </a:extLst>
              </a:tr>
              <a:tr h="69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Прозорість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 менше ніж 30 см</a:t>
                      </a:r>
                      <a:endParaRPr lang="uk-UA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(шрифт Снеллена)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 викликає заперечень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485769308"/>
                  </a:ext>
                </a:extLst>
              </a:tr>
              <a:tr h="692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Запах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 балів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Не викликає заперечень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809235587"/>
                  </a:ext>
                </a:extLst>
              </a:tr>
              <a:tr h="692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Смак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 балів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 викликає заперечень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583812580"/>
                  </a:ext>
                </a:extLst>
              </a:tr>
              <a:tr h="347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Колірність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20</a:t>
                      </a:r>
                      <a:r>
                        <a:rPr lang="uk-UA" sz="1400" baseline="30000">
                          <a:effectLst/>
                        </a:rPr>
                        <a:t>0</a:t>
                      </a:r>
                      <a:r>
                        <a:rPr lang="uk-UA" sz="1400">
                          <a:effectLst/>
                        </a:rPr>
                        <a:t>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5 - 50°С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756522902"/>
                  </a:ext>
                </a:extLst>
              </a:tr>
              <a:tr h="347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Каламутність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До 1,5 мг/л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 2 мг/л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404687285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8763" y="196638"/>
            <a:ext cx="898106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Органолептичні показники якості питної води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Колірна темпера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55" y="658303"/>
            <a:ext cx="3876099" cy="40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Каламутність води і способи її усун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6"/>
          <a:stretch/>
        </p:blipFill>
        <p:spPr bwMode="auto">
          <a:xfrm>
            <a:off x="207818" y="4487051"/>
            <a:ext cx="4214467" cy="21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Каламутность і прозорість вод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754" y="4746913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Вода в организме человека: 6 полезных свойств | ОБЩЕСТВО | АиФ Урал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r="8689" b="9903"/>
          <a:stretch/>
        </p:blipFill>
        <p:spPr bwMode="auto">
          <a:xfrm>
            <a:off x="4989295" y="4481187"/>
            <a:ext cx="2700584" cy="21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2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16060"/>
              </p:ext>
            </p:extLst>
          </p:nvPr>
        </p:nvGraphicFramePr>
        <p:xfrm>
          <a:off x="327168" y="858981"/>
          <a:ext cx="7255164" cy="416822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18388">
                  <a:extLst>
                    <a:ext uri="{9D8B030D-6E8A-4147-A177-3AD203B41FA5}">
                      <a16:colId xmlns:a16="http://schemas.microsoft.com/office/drawing/2014/main" val="955008704"/>
                    </a:ext>
                  </a:extLst>
                </a:gridCol>
                <a:gridCol w="2418388">
                  <a:extLst>
                    <a:ext uri="{9D8B030D-6E8A-4147-A177-3AD203B41FA5}">
                      <a16:colId xmlns:a16="http://schemas.microsoft.com/office/drawing/2014/main" val="1267260827"/>
                    </a:ext>
                  </a:extLst>
                </a:gridCol>
                <a:gridCol w="2418388">
                  <a:extLst>
                    <a:ext uri="{9D8B030D-6E8A-4147-A177-3AD203B41FA5}">
                      <a16:colId xmlns:a16="http://schemas.microsoft.com/office/drawing/2014/main" val="450838591"/>
                    </a:ext>
                  </a:extLst>
                </a:gridCol>
              </a:tblGrid>
              <a:tr h="297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Бактеріологічні показники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Стандарти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420982"/>
                  </a:ext>
                </a:extLst>
              </a:tr>
              <a:tr h="31763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Україна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Міжнародний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4082333865"/>
                  </a:ext>
                </a:extLst>
              </a:tr>
              <a:tr h="1184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Мікробне число (кількість м/о, що містяться в 1 мл води)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 більше 100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 нормується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111257464"/>
                  </a:ext>
                </a:extLst>
              </a:tr>
              <a:tr h="1184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Колі-індекс (кількість бактерій групи </a:t>
                      </a:r>
                      <a:r>
                        <a:rPr lang="en-US" sz="1400">
                          <a:effectLst/>
                        </a:rPr>
                        <a:t>E</a:t>
                      </a:r>
                      <a:r>
                        <a:rPr lang="uk-UA" sz="1400">
                          <a:effectLst/>
                        </a:rPr>
                        <a:t>. </a:t>
                      </a:r>
                      <a:r>
                        <a:rPr lang="en-US" sz="1400">
                          <a:effectLst/>
                        </a:rPr>
                        <a:t>coli</a:t>
                      </a:r>
                      <a:r>
                        <a:rPr lang="uk-UA" sz="1400">
                          <a:effectLst/>
                        </a:rPr>
                        <a:t> в 1 л води)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 більше ніж 3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 більше ніж 10-30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698525617"/>
                  </a:ext>
                </a:extLst>
              </a:tr>
              <a:tr h="1184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Колі-титр (кількість води, у якій знаходиться 1 </a:t>
                      </a:r>
                      <a:r>
                        <a:rPr lang="en-US" sz="1400">
                          <a:effectLst/>
                        </a:rPr>
                        <a:t>E</a:t>
                      </a:r>
                      <a:r>
                        <a:rPr lang="uk-UA" sz="1400">
                          <a:effectLst/>
                        </a:rPr>
                        <a:t>. </a:t>
                      </a:r>
                      <a:r>
                        <a:rPr lang="en-US" sz="1400">
                          <a:effectLst/>
                        </a:rPr>
                        <a:t>coli</a:t>
                      </a:r>
                      <a:r>
                        <a:rPr lang="uk-UA" sz="1400">
                          <a:effectLst/>
                        </a:rPr>
                        <a:t>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 менше 300 мл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Не нормується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10122188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7168" y="278634"/>
            <a:ext cx="72512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Бактеріологічні показники якості питної води</a:t>
            </a: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47" name="Picture 3" descr="Бактерии в питьевой воде — как избавиться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5" y="278634"/>
            <a:ext cx="4250170" cy="299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Опасные бактерии и вирусы в воде из под крана | AquaB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03" y="5145887"/>
            <a:ext cx="2075007" cy="15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scherichia coli O157:H7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9" y="5140715"/>
            <a:ext cx="1737158" cy="15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Escherichia coli как фактор риска колоректального ра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17" y="3576183"/>
            <a:ext cx="3654425" cy="290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Кишечная палочк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7" b="18482"/>
          <a:stretch/>
        </p:blipFill>
        <p:spPr bwMode="auto">
          <a:xfrm>
            <a:off x="4992253" y="4852175"/>
            <a:ext cx="2921065" cy="184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4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29250"/>
              </p:ext>
            </p:extLst>
          </p:nvPr>
        </p:nvGraphicFramePr>
        <p:xfrm>
          <a:off x="1906442" y="886690"/>
          <a:ext cx="8096541" cy="52231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98847">
                  <a:extLst>
                    <a:ext uri="{9D8B030D-6E8A-4147-A177-3AD203B41FA5}">
                      <a16:colId xmlns:a16="http://schemas.microsoft.com/office/drawing/2014/main" val="3227853107"/>
                    </a:ext>
                  </a:extLst>
                </a:gridCol>
                <a:gridCol w="2698847">
                  <a:extLst>
                    <a:ext uri="{9D8B030D-6E8A-4147-A177-3AD203B41FA5}">
                      <a16:colId xmlns:a16="http://schemas.microsoft.com/office/drawing/2014/main" val="2417426206"/>
                    </a:ext>
                  </a:extLst>
                </a:gridCol>
                <a:gridCol w="2698847">
                  <a:extLst>
                    <a:ext uri="{9D8B030D-6E8A-4147-A177-3AD203B41FA5}">
                      <a16:colId xmlns:a16="http://schemas.microsoft.com/office/drawing/2014/main" val="503893231"/>
                    </a:ext>
                  </a:extLst>
                </a:gridCol>
              </a:tblGrid>
              <a:tr h="3974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Хімічні речовини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Стандарти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43852"/>
                  </a:ext>
                </a:extLst>
              </a:tr>
              <a:tr h="4248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Україна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Міжнародний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2977385037"/>
                  </a:ext>
                </a:extLst>
              </a:tr>
              <a:tr h="3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рН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r>
                        <a:rPr lang="uk-UA" sz="1800" dirty="0">
                          <a:effectLst/>
                        </a:rPr>
                        <a:t>,0 – 9,0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981040063"/>
                  </a:ext>
                </a:extLst>
              </a:tr>
              <a:tr h="8223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Твердість (жорсткість)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не більше ніж 7 мг/</a:t>
                      </a:r>
                      <a:r>
                        <a:rPr lang="uk-UA" sz="1800" dirty="0" err="1">
                          <a:effectLst/>
                        </a:rPr>
                        <a:t>екв</a:t>
                      </a:r>
                      <a:r>
                        <a:rPr lang="uk-UA" sz="1800" dirty="0">
                          <a:effectLst/>
                        </a:rPr>
                        <a:t>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2-10 мг/екв/л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374522211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Щільний осад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1000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300-1500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350384735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Залізо (</a:t>
                      </a:r>
                      <a:r>
                        <a:rPr lang="en-US" sz="1800">
                          <a:effectLst/>
                        </a:rPr>
                        <a:t>Fe)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0,3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0,1-1,0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613838192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Сульфати </a:t>
                      </a:r>
                      <a:r>
                        <a:rPr lang="en-US" sz="1800">
                          <a:effectLst/>
                        </a:rPr>
                        <a:t>(SO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500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200-400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029975388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Хлориди </a:t>
                      </a:r>
                      <a:r>
                        <a:rPr lang="en-US" sz="1800">
                          <a:effectLst/>
                        </a:rPr>
                        <a:t>(Cl)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350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200-600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697671762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Мідь </a:t>
                      </a:r>
                      <a:r>
                        <a:rPr lang="en-US" sz="1800">
                          <a:effectLst/>
                        </a:rPr>
                        <a:t>(Cu)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1,0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0,05 – 1,5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661924599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Цинк </a:t>
                      </a:r>
                      <a:r>
                        <a:rPr lang="en-US" sz="1800">
                          <a:effectLst/>
                        </a:rPr>
                        <a:t>(Zn)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5,0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5,0 – 15,0 мг/л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801343869"/>
                  </a:ext>
                </a:extLst>
              </a:tr>
              <a:tr h="3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Марганець </a:t>
                      </a:r>
                      <a:r>
                        <a:rPr lang="en-US" sz="1800">
                          <a:effectLst/>
                        </a:rPr>
                        <a:t>(Mn)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0,1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4088634160"/>
                  </a:ext>
                </a:extLst>
              </a:tr>
              <a:tr h="3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Фосфати </a:t>
                      </a:r>
                      <a:r>
                        <a:rPr lang="en-US" sz="1800">
                          <a:effectLst/>
                        </a:rPr>
                        <a:t>(PO</a:t>
                      </a:r>
                      <a:r>
                        <a:rPr lang="en-US" sz="1800" baseline="-25000">
                          <a:effectLst/>
                        </a:rPr>
                        <a:t>4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3,5 мг/л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52376446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346" y="235893"/>
            <a:ext cx="1122218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Хімічні речовини, що впливають на якість питної води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pH води, вплив на організ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39" y="5472168"/>
            <a:ext cx="2587624" cy="12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Periodic table element Sulf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" y="886690"/>
            <a:ext cx="1752628" cy="181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Пригадай! Ти це знаеш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8"/>
          <a:stretch/>
        </p:blipFill>
        <p:spPr bwMode="auto">
          <a:xfrm>
            <a:off x="10227830" y="886690"/>
            <a:ext cx="1853333" cy="16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Цинк: характеристика, свойства, особенности металла - ZetSil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6176"/>
          <a:stretch/>
        </p:blipFill>
        <p:spPr bwMode="auto">
          <a:xfrm>
            <a:off x="88524" y="2697739"/>
            <a:ext cx="1817918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Периодический Элемент Таблицы Медь Иллюстрация Вектора — стоковая векторная  графика и другие изображения на тему Медь - i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7157" r="8644" b="7181"/>
          <a:stretch/>
        </p:blipFill>
        <p:spPr bwMode="auto">
          <a:xfrm>
            <a:off x="10227830" y="2816308"/>
            <a:ext cx="1593272" cy="16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Фосфор (P, Phosphorus) - влияние на организм, польза и вред, описание -  Calorizator.r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8903" b="4742"/>
          <a:stretch/>
        </p:blipFill>
        <p:spPr bwMode="auto">
          <a:xfrm>
            <a:off x="10423894" y="4613560"/>
            <a:ext cx="1397007" cy="14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Марганец элемента периодической таблицы вектор Иллюстрация вектора -  иллюстрации насчитывающей наука, элементы: 12624027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r="9113" b="13530"/>
          <a:stretch/>
        </p:blipFill>
        <p:spPr bwMode="auto">
          <a:xfrm>
            <a:off x="153814" y="4613560"/>
            <a:ext cx="1620722" cy="18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0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88987"/>
              </p:ext>
            </p:extLst>
          </p:nvPr>
        </p:nvGraphicFramePr>
        <p:xfrm>
          <a:off x="512618" y="957750"/>
          <a:ext cx="7533987" cy="49663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11329">
                  <a:extLst>
                    <a:ext uri="{9D8B030D-6E8A-4147-A177-3AD203B41FA5}">
                      <a16:colId xmlns:a16="http://schemas.microsoft.com/office/drawing/2014/main" val="2222081473"/>
                    </a:ext>
                  </a:extLst>
                </a:gridCol>
                <a:gridCol w="2511329">
                  <a:extLst>
                    <a:ext uri="{9D8B030D-6E8A-4147-A177-3AD203B41FA5}">
                      <a16:colId xmlns:a16="http://schemas.microsoft.com/office/drawing/2014/main" val="3051477865"/>
                    </a:ext>
                  </a:extLst>
                </a:gridCol>
                <a:gridCol w="2511329">
                  <a:extLst>
                    <a:ext uri="{9D8B030D-6E8A-4147-A177-3AD203B41FA5}">
                      <a16:colId xmlns:a16="http://schemas.microsoft.com/office/drawing/2014/main" val="263400138"/>
                    </a:ext>
                  </a:extLst>
                </a:gridCol>
              </a:tblGrid>
              <a:tr h="2387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Токсичні хімічні речовини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Стандарти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382198"/>
                  </a:ext>
                </a:extLst>
              </a:tr>
              <a:tr h="23873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Україна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Міжнародний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494525114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Нітрати </a:t>
                      </a:r>
                      <a:r>
                        <a:rPr lang="en-US" sz="2000">
                          <a:effectLst/>
                        </a:rPr>
                        <a:t>(NO3)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Не більше 10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Не нормується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2419771513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Нітрити </a:t>
                      </a:r>
                      <a:r>
                        <a:rPr lang="en-US" sz="2000">
                          <a:effectLst/>
                        </a:rPr>
                        <a:t>(NO2)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 більше 0,002 мг/л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Не нормується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089669222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Фтор </a:t>
                      </a:r>
                      <a:r>
                        <a:rPr lang="en-US" sz="2000">
                          <a:effectLst/>
                        </a:rPr>
                        <a:t>(F)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0,7 – 1,5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0,8 – 1,7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851771514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Свинець</a:t>
                      </a:r>
                      <a:r>
                        <a:rPr lang="en-US" sz="2000">
                          <a:effectLst/>
                        </a:rPr>
                        <a:t> (Pb) 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0,03 мг/л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0,1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2128126650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Миш’як </a:t>
                      </a:r>
                      <a:r>
                        <a:rPr lang="en-US" sz="2000">
                          <a:effectLst/>
                        </a:rPr>
                        <a:t>(As)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0,05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0,05 мг/л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4256951456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Ртуть </a:t>
                      </a:r>
                      <a:r>
                        <a:rPr lang="en-US" sz="2000">
                          <a:effectLst/>
                        </a:rPr>
                        <a:t>(Hg)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0,005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0,001 мг/л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3803642868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Ціаніди</a:t>
                      </a:r>
                      <a:r>
                        <a:rPr lang="en-US" sz="2000" dirty="0">
                          <a:effectLst/>
                        </a:rPr>
                        <a:t> (Cn)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0,1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0,05 мг/л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2098530502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Алюміній </a:t>
                      </a:r>
                      <a:r>
                        <a:rPr lang="en-US" sz="2000">
                          <a:effectLst/>
                        </a:rPr>
                        <a:t>(Al)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0,1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974881201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Молібден </a:t>
                      </a:r>
                      <a:r>
                        <a:rPr lang="en-US" sz="2000">
                          <a:effectLst/>
                        </a:rPr>
                        <a:t>(Mo)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3,5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720947688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Селен </a:t>
                      </a:r>
                      <a:r>
                        <a:rPr lang="en-US" sz="2000">
                          <a:effectLst/>
                        </a:rPr>
                        <a:t>(Se)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0,001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225144995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Стронцій </a:t>
                      </a:r>
                      <a:r>
                        <a:rPr lang="en-US" sz="2000">
                          <a:effectLst/>
                        </a:rPr>
                        <a:t>(Sr)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0,7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1193387703"/>
                  </a:ext>
                </a:extLst>
              </a:tr>
              <a:tr h="238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Берилій </a:t>
                      </a:r>
                      <a:r>
                        <a:rPr lang="en-US" sz="2000">
                          <a:effectLst/>
                        </a:rPr>
                        <a:t>(Be)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0,0002 мг/л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28" marR="66728" marT="0" marB="0"/>
                </a:tc>
                <a:extLst>
                  <a:ext uri="{0D108BD9-81ED-4DB2-BD59-A6C34878D82A}">
                    <a16:rowId xmlns:a16="http://schemas.microsoft.com/office/drawing/2014/main" val="41693069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2618" y="299790"/>
            <a:ext cx="104466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Токсичні речовини, що впливають на якість питної води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Небезпечний алюміній | Блоги БДМ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r="16320"/>
          <a:stretch/>
        </p:blipFill>
        <p:spPr bwMode="auto">
          <a:xfrm>
            <a:off x="8201891" y="957750"/>
            <a:ext cx="1759816" cy="14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миш&amp;#39;як елемен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7" r="19641"/>
          <a:stretch/>
        </p:blipFill>
        <p:spPr bwMode="auto">
          <a:xfrm>
            <a:off x="10131135" y="1573268"/>
            <a:ext cx="1822121" cy="180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Ртуть химического элемента от периодической таблицы Иллюстрация штока -  иллюстрации насчитывающей номер, период: 9423413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t="15636" r="14405" b="12909"/>
          <a:stretch/>
        </p:blipFill>
        <p:spPr bwMode="auto">
          <a:xfrm>
            <a:off x="8170077" y="2952173"/>
            <a:ext cx="1823443" cy="18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Свинец плюмбум: Свинец — первый металл, который научилось выплавлять  человечество — НПФ Техсервис — Техническое оборудование общепромышленного и  нефтепромыслового назнач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945" y="5026864"/>
            <a:ext cx="1683575" cy="16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Перегляньте факти для елемента Стронці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60" y="4125771"/>
            <a:ext cx="1742880" cy="174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9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781" y="2313709"/>
            <a:ext cx="3394364" cy="12884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Основні методи покращення якості питної води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26472" y="471054"/>
            <a:ext cx="2978728" cy="15101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Освітлення та знебарвлення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811490" y="4419599"/>
            <a:ext cx="2978728" cy="15101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Пом'якшення та знесолення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78871" y="4585855"/>
            <a:ext cx="3103419" cy="134388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Нейтралізація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62109" y="318655"/>
            <a:ext cx="2978728" cy="12607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Знезараження 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AQUAMECHANIKA – системи очистки води | Знезараження питної во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6" y="2520742"/>
            <a:ext cx="2747919" cy="15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389795" y="1579419"/>
            <a:ext cx="821986" cy="7342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606145" y="1226126"/>
            <a:ext cx="1066800" cy="108758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267388" y="3602182"/>
            <a:ext cx="944393" cy="110836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606145" y="3602182"/>
            <a:ext cx="1371600" cy="119149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≋ Методи дезінфекції та знезараження води. • Дезінфекція в домашніх умов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4" y="2157789"/>
            <a:ext cx="3519054" cy="16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Система УФ знезараження води VAWA SS - 6W Ультрафіолетовий дезінфектор води  Малайзія, ціна 925 грн - Prom.ua (ID#1472664741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7"/>
          <a:stretch/>
        </p:blipFill>
        <p:spPr bwMode="auto">
          <a:xfrm>
            <a:off x="4211781" y="3711313"/>
            <a:ext cx="3093748" cy="29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≋ Методи дезінфекції та знезараження води. • Дезінфекція в домашніх умова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88" y="183777"/>
            <a:ext cx="3423660" cy="17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1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0"/>
            <a:ext cx="11125200" cy="928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chemeClr val="tx1"/>
                </a:solidFill>
              </a:rPr>
              <a:t>Лабораторний контроль санітарного стану закладів </a:t>
            </a:r>
            <a:r>
              <a:rPr lang="uk-UA" sz="2400" b="1" dirty="0" err="1">
                <a:solidFill>
                  <a:schemeClr val="tx1"/>
                </a:solidFill>
              </a:rPr>
              <a:t>готельно</a:t>
            </a:r>
            <a:r>
              <a:rPr lang="uk-UA" sz="2400" b="1" dirty="0">
                <a:solidFill>
                  <a:schemeClr val="tx1"/>
                </a:solidFill>
              </a:rPr>
              <a:t>-ресторанного господарства. Особиста гігієна працівників.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96291"/>
            <a:ext cx="5153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Лабораторний контроль санітарного стану закладів </a:t>
            </a:r>
            <a:r>
              <a:rPr lang="uk-UA" dirty="0" err="1"/>
              <a:t>готельно</a:t>
            </a:r>
            <a:r>
              <a:rPr lang="uk-UA" dirty="0"/>
              <a:t>-ресторанного господарства проводиться представниками закладів державних санітарно-епідеміологічних служб.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220691" y="1496291"/>
            <a:ext cx="5818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Якість миття і дезінфекції приміщень, обладнання, інвентарю, посуду, дотримання особистої гігієни працівниками регулярно перевіряють за допомогою лабораторно-дослідних змивів.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4435" y="5791200"/>
            <a:ext cx="953885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Знаходження у змивах кишкової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палички, патогенних стафілококів, стрептококів свідчать про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b="1" i="1" dirty="0">
                <a:solidFill>
                  <a:srgbClr val="FF0000"/>
                </a:solidFill>
              </a:rPr>
              <a:t>порушення санітарного стану.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44" name="Picture 4" descr="ДО УВАГИ ГРОМАДЯН! – Головне управління Держгеокадастру у Вінницькій області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14546" r="24769" b="5272"/>
          <a:stretch/>
        </p:blipFill>
        <p:spPr bwMode="auto">
          <a:xfrm>
            <a:off x="586320" y="5070764"/>
            <a:ext cx="1491862" cy="17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esti që zbulon sëmundjet e mëlçisë dhe eshtrave - Konica.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1" y="2699312"/>
            <a:ext cx="3594789" cy="23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Лабораторный контроль строительных материалов, грун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20" y="2983236"/>
            <a:ext cx="4631271" cy="20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42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290945"/>
            <a:ext cx="6040582" cy="7342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Особливості взяття змивів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4180" y="1267690"/>
            <a:ext cx="5153891" cy="17041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Змиви беруть стерильними ватними тампонами або марлевими серветками із великих об'єктів </a:t>
            </a:r>
            <a:r>
              <a:rPr lang="uk-UA" dirty="0">
                <a:solidFill>
                  <a:schemeClr val="tx1"/>
                </a:solidFill>
              </a:rPr>
              <a:t>(виробничі столи, дошки, ванни) </a:t>
            </a:r>
            <a:r>
              <a:rPr lang="uk-UA" b="1" i="1" dirty="0">
                <a:solidFill>
                  <a:schemeClr val="tx1"/>
                </a:solidFill>
              </a:rPr>
              <a:t>- із 4 місць, через трафарет розміром 5x5 см, загальна площа становить 100 см</a:t>
            </a:r>
            <a:r>
              <a:rPr lang="uk-UA" b="1" i="1" baseline="30000" dirty="0">
                <a:solidFill>
                  <a:schemeClr val="tx1"/>
                </a:solidFill>
              </a:rPr>
              <a:t>2</a:t>
            </a:r>
            <a:r>
              <a:rPr lang="uk-UA" b="1" i="1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08773" y="930493"/>
            <a:ext cx="4682837" cy="17041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При взятті змивів із рук персоналу </a:t>
            </a:r>
            <a:r>
              <a:rPr lang="uk-UA" dirty="0">
                <a:solidFill>
                  <a:schemeClr val="tx1"/>
                </a:solidFill>
              </a:rPr>
              <a:t>протирають тампоном долоні обох рук, проводячи не менше 5 разів по кожній долоні і пальцях, потім </a:t>
            </a:r>
            <a:r>
              <a:rPr lang="uk-UA" dirty="0" err="1">
                <a:solidFill>
                  <a:schemeClr val="tx1"/>
                </a:solidFill>
              </a:rPr>
              <a:t>міжпальцеві</a:t>
            </a:r>
            <a:r>
              <a:rPr lang="uk-UA" dirty="0">
                <a:solidFill>
                  <a:schemeClr val="tx1"/>
                </a:solidFill>
              </a:rPr>
              <a:t> поверхні і піднігтьовий простір.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8872" y="3214253"/>
            <a:ext cx="4682837" cy="13300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При взятті змивів з невеликих предметів </a:t>
            </a:r>
            <a:r>
              <a:rPr lang="uk-UA" dirty="0">
                <a:solidFill>
                  <a:schemeClr val="tx1"/>
                </a:solidFill>
              </a:rPr>
              <a:t>(ложки, ножі, виделки, тарілки) </a:t>
            </a:r>
            <a:r>
              <a:rPr lang="uk-UA" b="1" i="1" dirty="0">
                <a:solidFill>
                  <a:schemeClr val="tx1"/>
                </a:solidFill>
              </a:rPr>
              <a:t>1 тампоном протирають робочу поверхню 3…4 предметів.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9709" y="4918364"/>
            <a:ext cx="4682837" cy="11914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>
                <a:solidFill>
                  <a:schemeClr val="tx1"/>
                </a:solidFill>
              </a:rPr>
              <a:t>У стаканів протирають всю внутрішню поверхню і зовнішній край розміром на 2 см донизу.</a:t>
            </a:r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8772" y="2971799"/>
            <a:ext cx="4682837" cy="15655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При взятті змивів із санітарного одягу протирають 4 площі по 25 см</a:t>
            </a:r>
            <a:r>
              <a:rPr lang="uk-UA" b="1" i="1" baseline="30000" dirty="0">
                <a:solidFill>
                  <a:schemeClr val="tx1"/>
                </a:solidFill>
              </a:rPr>
              <a:t>2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– із нижньої частини кожного рукава і з двох місць верхньої і середньої</a:t>
            </a:r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частини спецодягу.</a:t>
            </a:r>
          </a:p>
        </p:txBody>
      </p:sp>
      <p:pic>
        <p:nvPicPr>
          <p:cNvPr id="11266" name="Picture 2" descr="3d человечки картинки, стоковые фото 3d человечки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4" y="4642458"/>
            <a:ext cx="4062556" cy="21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5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52" y="489208"/>
            <a:ext cx="66318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 smtClean="0"/>
              <a:t>Санітарні вимоги до робочого одягу персоналу: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Робочий одяг має складатися із халату або </a:t>
            </a:r>
            <a:r>
              <a:rPr lang="uk-UA" sz="2400" dirty="0" err="1" smtClean="0"/>
              <a:t>кителю</a:t>
            </a:r>
            <a:r>
              <a:rPr lang="uk-UA" sz="2400" dirty="0" smtClean="0"/>
              <a:t> з брюками, фартуха, косинки чи ковпака (які повністю закривають волосся);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Форма має бути з легкої тканини, що легко </a:t>
            </a:r>
            <a:r>
              <a:rPr lang="uk-UA" sz="2400" dirty="0" err="1" smtClean="0"/>
              <a:t>переться</a:t>
            </a:r>
            <a:r>
              <a:rPr lang="uk-UA" sz="2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/>
              <a:t>Працівник має мати не менше 3-х комплектів робочого одягу;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З</a:t>
            </a:r>
            <a:r>
              <a:rPr lang="uk-UA" sz="2400" dirty="0" smtClean="0"/>
              <a:t>міна </a:t>
            </a:r>
            <a:r>
              <a:rPr lang="uk-UA" sz="2400" dirty="0"/>
              <a:t>робочого одягу проводиться в міру забруднення, але не рідше ніж 1 раз на 2 </a:t>
            </a:r>
            <a:r>
              <a:rPr lang="uk-UA" sz="2400" dirty="0" smtClean="0"/>
              <a:t>дні;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У санітарному одязі не можна виходити за межі виробництва, відвідувати санітарні вузли</a:t>
            </a: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/>
          </a:p>
        </p:txBody>
      </p:sp>
      <p:pic>
        <p:nvPicPr>
          <p:cNvPr id="12292" name="Picture 4" descr="Колпак повара. Пігулка кухаря. кухарський головний убір. Пошиття. Ціна 18  грн Купити у Чернігові фото, відгуки 1085015 МС Комплек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73" y="3657600"/>
            <a:ext cx="1976616" cy="197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омплект Кухаря (кітель + Штани + Фартух + Ковпак) Чорний З Білим Atteks -  00981 — Купити Недорого на Bigl.ua (818494320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r="25105" b="1577"/>
          <a:stretch/>
        </p:blipFill>
        <p:spPr bwMode="auto">
          <a:xfrm>
            <a:off x="9846584" y="3657600"/>
            <a:ext cx="1797136" cy="292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Спецодяг для поваров.Куртка шеф-кухаря. Ціна 1 грн Купити у Чернігові фото,  відгуки 1071327 МС Комплек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2" y="489208"/>
            <a:ext cx="4882702" cy="302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5" y="318655"/>
            <a:ext cx="112498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План лекції</a:t>
            </a:r>
          </a:p>
          <a:p>
            <a:endParaRPr lang="uk-UA" sz="2400" dirty="0"/>
          </a:p>
          <a:p>
            <a:pPr lvl="0"/>
            <a:r>
              <a:rPr lang="uk-UA" sz="2400" dirty="0" smtClean="0"/>
              <a:t>1. Гігієнічне </a:t>
            </a:r>
            <a:r>
              <a:rPr lang="uk-UA" sz="2400" dirty="0"/>
              <a:t>значення навколишнього середовища для життєдіяльності людини. Гігієнічні показники повітря та води.</a:t>
            </a:r>
          </a:p>
          <a:p>
            <a:pPr lvl="0"/>
            <a:endParaRPr lang="uk-UA" sz="2400" i="1" dirty="0" smtClean="0"/>
          </a:p>
          <a:p>
            <a:pPr lvl="0"/>
            <a:r>
              <a:rPr lang="uk-UA" sz="2400" i="1" dirty="0" smtClean="0"/>
              <a:t>2. Санітарно-гігієнічні </a:t>
            </a:r>
            <a:r>
              <a:rPr lang="uk-UA" sz="2400" i="1" dirty="0"/>
              <a:t>вимоги до опалення, вентиляції, природного та штучного освітлення. Гігієнічне значення виробничого шуму та вібрації.</a:t>
            </a:r>
            <a:endParaRPr lang="uk-UA" sz="2400" dirty="0"/>
          </a:p>
          <a:p>
            <a:pPr lvl="0"/>
            <a:endParaRPr lang="uk-UA" sz="2400" i="1" dirty="0" smtClean="0"/>
          </a:p>
          <a:p>
            <a:pPr lvl="0"/>
            <a:r>
              <a:rPr lang="uk-UA" sz="2400" i="1" dirty="0" smtClean="0"/>
              <a:t>3. Гігієнічні </a:t>
            </a:r>
            <a:r>
              <a:rPr lang="uk-UA" sz="2400" i="1" dirty="0"/>
              <a:t>вимоги до розміщення та </a:t>
            </a:r>
            <a:r>
              <a:rPr lang="uk-UA" sz="2400" i="1" dirty="0" err="1"/>
              <a:t>об’ємно</a:t>
            </a:r>
            <a:r>
              <a:rPr lang="uk-UA" sz="2400" i="1" dirty="0"/>
              <a:t>-планувальних рішень закладів </a:t>
            </a:r>
            <a:r>
              <a:rPr lang="uk-UA" sz="2400" i="1" dirty="0" err="1"/>
              <a:t>готельно</a:t>
            </a:r>
            <a:r>
              <a:rPr lang="uk-UA" sz="2400" i="1" dirty="0"/>
              <a:t>-ресторанного господарства.</a:t>
            </a:r>
            <a:endParaRPr lang="uk-UA" sz="2400" dirty="0"/>
          </a:p>
          <a:p>
            <a:pPr lvl="0"/>
            <a:endParaRPr lang="uk-UA" sz="2400" dirty="0" smtClean="0"/>
          </a:p>
          <a:p>
            <a:pPr lvl="0"/>
            <a:r>
              <a:rPr lang="uk-UA" sz="2400" dirty="0" smtClean="0"/>
              <a:t>4. Лабораторний </a:t>
            </a:r>
            <a:r>
              <a:rPr lang="uk-UA" sz="2400" dirty="0"/>
              <a:t>контроль санітарного стану закладів </a:t>
            </a:r>
            <a:endParaRPr lang="uk-UA" sz="2400" dirty="0" smtClean="0"/>
          </a:p>
          <a:p>
            <a:pPr lvl="0"/>
            <a:r>
              <a:rPr lang="uk-UA" sz="2400" dirty="0" smtClean="0"/>
              <a:t>ресторанного </a:t>
            </a:r>
            <a:r>
              <a:rPr lang="uk-UA" sz="2400" dirty="0"/>
              <a:t>господарства. Особиста гігієна працівників.</a:t>
            </a:r>
          </a:p>
          <a:p>
            <a:pPr lvl="0"/>
            <a:endParaRPr lang="uk-UA" sz="2400" dirty="0" smtClean="0"/>
          </a:p>
          <a:p>
            <a:pPr lvl="0"/>
            <a:r>
              <a:rPr lang="uk-UA" sz="2400" dirty="0" smtClean="0"/>
              <a:t>5. Методи </a:t>
            </a:r>
            <a:r>
              <a:rPr lang="uk-UA" sz="2400" dirty="0"/>
              <a:t>дезінфекції. Характеристика дезінфікуючих засобів. </a:t>
            </a:r>
            <a:br>
              <a:rPr lang="uk-UA" sz="2400" dirty="0"/>
            </a:br>
            <a:r>
              <a:rPr lang="uk-UA" sz="2400" dirty="0"/>
              <a:t>Гігієнічна характеристика методів дезінсекції та дератизації.</a:t>
            </a:r>
          </a:p>
          <a:p>
            <a:endParaRPr lang="uk-UA" dirty="0"/>
          </a:p>
        </p:txBody>
      </p:sp>
      <p:pic>
        <p:nvPicPr>
          <p:cNvPr id="3074" name="Picture 2" descr="3д люди, золотые человечки, человек - download free render 3D people on  Artage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636">
            <a:off x="8633287" y="3464262"/>
            <a:ext cx="3225262" cy="31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7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263236"/>
            <a:ext cx="11388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dirty="0" smtClean="0"/>
              <a:t>Санітарні вимоги до робочого взуття працівників </a:t>
            </a:r>
            <a:r>
              <a:rPr lang="uk-UA" sz="2800" b="1" u="sng" dirty="0" err="1" smtClean="0"/>
              <a:t>готельно</a:t>
            </a:r>
            <a:r>
              <a:rPr lang="uk-UA" sz="2800" b="1" u="sng" dirty="0" smtClean="0"/>
              <a:t>-ресторанних закладів:</a:t>
            </a:r>
          </a:p>
          <a:p>
            <a:r>
              <a:rPr lang="uk-UA" sz="2800" dirty="0" smtClean="0"/>
              <a:t>1. Робоче взуття має не </a:t>
            </a:r>
            <a:r>
              <a:rPr lang="uk-UA" sz="2800" dirty="0"/>
              <a:t>бути слизьким, не мати високих підборів, легко митися. </a:t>
            </a:r>
            <a:endParaRPr lang="uk-UA" sz="2800" dirty="0" smtClean="0"/>
          </a:p>
          <a:p>
            <a:r>
              <a:rPr lang="uk-UA" sz="2800" dirty="0" smtClean="0"/>
              <a:t>2. Рекомендовано </a:t>
            </a:r>
            <a:r>
              <a:rPr lang="uk-UA" sz="2800" dirty="0"/>
              <a:t>закрите взуття відповідно до розміру. </a:t>
            </a:r>
            <a:endParaRPr lang="uk-UA" sz="2800" dirty="0" smtClean="0"/>
          </a:p>
          <a:p>
            <a:r>
              <a:rPr lang="uk-UA" sz="2800" dirty="0" smtClean="0"/>
              <a:t>3. Виконання </a:t>
            </a:r>
            <a:r>
              <a:rPr lang="uk-UA" sz="2800" dirty="0"/>
              <a:t>всіх цих вимог має важливе значення у профілактиці виробничого травматизму</a:t>
            </a:r>
          </a:p>
        </p:txBody>
      </p:sp>
      <p:pic>
        <p:nvPicPr>
          <p:cNvPr id="13314" name="Picture 2" descr="Взуття для кухарів і кондитерів - Інтернет-магазин Медичного взу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9" y="3538034"/>
            <a:ext cx="3429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упить обувь для поваров. Профессиональная обувь для кондитеров и пекарей.  Цена на Food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593" y="4023808"/>
            <a:ext cx="3333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hef Shoes Slip Wear-resistant Kitchen Shoes Restaurant Cafe Bakery Chef  Waiter Wearable Cleaning Work Shoes купити недорого — ціна, безкоштовна  доставка, реальні відгуки з фото — Jo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53" y="3371779"/>
            <a:ext cx="3044825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332509"/>
            <a:ext cx="11055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u="sng" dirty="0" smtClean="0"/>
              <a:t>Особи, при вла</a:t>
            </a:r>
            <a:r>
              <a:rPr lang="uk-UA" sz="2400" b="1" u="sng" dirty="0"/>
              <a:t>ш</a:t>
            </a:r>
            <a:r>
              <a:rPr lang="uk-UA" sz="2400" b="1" u="sng" dirty="0" smtClean="0"/>
              <a:t>туванні на роботу у заклади харчування, повинні:</a:t>
            </a:r>
          </a:p>
          <a:p>
            <a:pPr marL="342900" indent="-342900">
              <a:buAutoNum type="arabicPeriod"/>
            </a:pPr>
            <a:r>
              <a:rPr lang="uk-UA" sz="2000" dirty="0"/>
              <a:t>П</a:t>
            </a:r>
            <a:r>
              <a:rPr lang="uk-UA" sz="2000" dirty="0" smtClean="0"/>
              <a:t>ройти </a:t>
            </a:r>
            <a:r>
              <a:rPr lang="uk-UA" sz="2000" b="1" i="1" dirty="0"/>
              <a:t>попереднє медичне обстеження на бактеріоносіїв кишкових</a:t>
            </a:r>
            <a:r>
              <a:rPr lang="uk-UA" sz="2000" dirty="0"/>
              <a:t> </a:t>
            </a:r>
            <a:r>
              <a:rPr lang="uk-UA" sz="2000" b="1" i="1" dirty="0"/>
              <a:t>інфекцій, гельмінтози, венеричні захворювання та </a:t>
            </a:r>
            <a:r>
              <a:rPr lang="uk-UA" sz="2000" b="1" i="1" dirty="0" smtClean="0"/>
              <a:t>туберкульоз.</a:t>
            </a:r>
          </a:p>
          <a:p>
            <a:pPr marL="342900" indent="-342900">
              <a:buAutoNum type="arabicPeriod"/>
            </a:pPr>
            <a:r>
              <a:rPr lang="uk-UA" sz="2000" dirty="0"/>
              <a:t>О</a:t>
            </a:r>
            <a:r>
              <a:rPr lang="uk-UA" sz="2000" dirty="0" smtClean="0"/>
              <a:t>бстеження </a:t>
            </a:r>
            <a:r>
              <a:rPr lang="uk-UA" sz="2000" dirty="0"/>
              <a:t>на наявність туберкульозу (флюорографія) здійснюється 1 раз на </a:t>
            </a:r>
            <a:r>
              <a:rPr lang="uk-UA" sz="2000" dirty="0" smtClean="0"/>
              <a:t>рік.</a:t>
            </a:r>
          </a:p>
          <a:p>
            <a:pPr marL="342900" indent="-342900">
              <a:buAutoNum type="arabicPeriod"/>
            </a:pPr>
            <a:r>
              <a:rPr lang="uk-UA" sz="2000" dirty="0"/>
              <a:t>Інші дослідження проводяться у строки, встановлені місцевою </a:t>
            </a:r>
            <a:r>
              <a:rPr lang="uk-UA" sz="2000" dirty="0" smtClean="0"/>
              <a:t>СЄС.</a:t>
            </a:r>
          </a:p>
          <a:p>
            <a:pPr marL="342900" indent="-342900">
              <a:buFontTx/>
              <a:buAutoNum type="arabicPeriod"/>
            </a:pPr>
            <a:r>
              <a:rPr lang="uk-UA" sz="2000" b="1" i="1" dirty="0"/>
              <a:t>Хворих та виявлених бацилоносіїв необхідно негайно усунути від роботи до повного одужання, що підтверджується лабораторно</a:t>
            </a:r>
            <a:r>
              <a:rPr lang="uk-UA" sz="20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uk-UA" sz="2000" b="1" i="1" dirty="0"/>
              <a:t>Не допускаються до роботи працівники за наявності носіїв бактерій таких захворювань, як</a:t>
            </a:r>
            <a:r>
              <a:rPr lang="uk-UA" sz="2000" dirty="0"/>
              <a:t>: сальмонельоз, дизентерія, черевний тиф,</a:t>
            </a:r>
            <a:r>
              <a:rPr lang="uk-UA" sz="2000" b="1" i="1" dirty="0"/>
              <a:t> </a:t>
            </a:r>
            <a:r>
              <a:rPr lang="uk-UA" sz="2000" dirty="0"/>
              <a:t>паратифи, сифіліс, туберкульоз різних форм та ін., що входять до</a:t>
            </a:r>
            <a:r>
              <a:rPr lang="uk-UA" sz="2000" b="1" i="1" dirty="0"/>
              <a:t> </a:t>
            </a:r>
            <a:r>
              <a:rPr lang="uk-UA" sz="2000" dirty="0"/>
              <a:t>спеціального переліку</a:t>
            </a:r>
            <a:r>
              <a:rPr lang="uk-UA" sz="20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uk-UA" sz="2000" b="1" i="1" dirty="0"/>
              <a:t>Працівники ЗГРГ повинні мати певні знання із санітарії та </a:t>
            </a:r>
            <a:r>
              <a:rPr lang="uk-UA" sz="2000" b="1" i="1" dirty="0" smtClean="0"/>
              <a:t>гігієни.</a:t>
            </a:r>
          </a:p>
          <a:p>
            <a:pPr marL="342900" indent="-342900">
              <a:buFontTx/>
              <a:buAutoNum type="arabicPeriod"/>
            </a:pPr>
            <a:r>
              <a:rPr lang="uk-UA" sz="2000" b="1" i="1" dirty="0"/>
              <a:t>Усі особи, які влаштовуються на роботу зобов’язані прослухати курс із санітарного мінімуму та скласти залік</a:t>
            </a:r>
            <a:endParaRPr lang="uk-UA" sz="2000" dirty="0"/>
          </a:p>
          <a:p>
            <a:pPr marL="342900" indent="-342900">
              <a:buAutoNum type="arabicPeriod"/>
            </a:pPr>
            <a:r>
              <a:rPr lang="uk-UA" sz="2000" dirty="0"/>
              <a:t>Дотримання правил особистої гігієни працівниками підприємства харчування є важливою умовою для профілактики низки інфекційних захворювань та харчових отруєнь.</a:t>
            </a:r>
          </a:p>
        </p:txBody>
      </p:sp>
      <p:pic>
        <p:nvPicPr>
          <p:cNvPr id="14338" name="Picture 2" descr="Професія Ресторатор: опис, де вчитис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30" y="5112675"/>
            <a:ext cx="2601480" cy="15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Ресторатори й шеф-кухарі збираються разом заради відродження української  кухні – bit.ua Медіа про життя і технології в ньом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7" y="5019533"/>
            <a:ext cx="1678419" cy="16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Третина закладів може закритися: ресторатори просять Кабмін про допомогу |  Факти IC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57" y="5112675"/>
            <a:ext cx="2864716" cy="16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28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166254"/>
            <a:ext cx="11249891" cy="9559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Методи дезінфекції. Характеристика дезінфікуючих засобів. </a:t>
            </a:r>
            <a:b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Гігієнічна характеристика методів дезінсекції та дератизації.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97926" y="1385455"/>
            <a:ext cx="3934692" cy="25492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Дезінфекція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– це знищення в середовищі, що оточує людину, патогенних і умовно-патогенних мікроорганізмів (бактерій, вірусів, рикетсій, найпростіших, грибів, токсинів).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1274" y="2008908"/>
            <a:ext cx="2743200" cy="12884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Вогнищева дезінфекція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56070" y="2008906"/>
            <a:ext cx="2743200" cy="12884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Профілактична дезінфекція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344" y="4281055"/>
            <a:ext cx="2507673" cy="10806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Поточна 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87783" y="4308764"/>
            <a:ext cx="2507673" cy="10806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Заключна 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66909" y="4045528"/>
            <a:ext cx="2729345" cy="188421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Проводиться у санітарні дні, не рідше 1 разу на місяць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094509" y="3297381"/>
            <a:ext cx="415636" cy="98367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3075707" y="3297381"/>
            <a:ext cx="374074" cy="109451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лево 10"/>
          <p:cNvSpPr/>
          <p:nvPr/>
        </p:nvSpPr>
        <p:spPr>
          <a:xfrm>
            <a:off x="3574474" y="2511135"/>
            <a:ext cx="623452" cy="28401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8132618" y="2511135"/>
            <a:ext cx="623452" cy="28401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9933706" y="3297379"/>
            <a:ext cx="387927" cy="73429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Виды дезинфекции - профилактическая, текущая и заключительная дезинфекция,  Ростов-на-Дон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54" y="4108738"/>
            <a:ext cx="2561359" cy="25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зінфекція в житлових будинках? | Новини | Музиківська сільська  територіальна грома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r="9616"/>
          <a:stretch/>
        </p:blipFill>
        <p:spPr bwMode="auto">
          <a:xfrm>
            <a:off x="1378261" y="5465032"/>
            <a:ext cx="2383512" cy="11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6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9554" y="311715"/>
            <a:ext cx="4405746" cy="8035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Основні методи дезінфекції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1781" y="1482430"/>
            <a:ext cx="2715491" cy="73429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Фізичні 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63190" y="1482430"/>
            <a:ext cx="2715491" cy="734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Механічні 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4599" y="1482431"/>
            <a:ext cx="2715491" cy="734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Хімічні 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008" y="1482430"/>
            <a:ext cx="2715491" cy="7342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Термічні 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14552" y="2660072"/>
            <a:ext cx="2067792" cy="7758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Засоби м'якої дезінфекції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15300" y="3754587"/>
            <a:ext cx="2067792" cy="10390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Засоби для дезінфекції повітря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14552" y="3754587"/>
            <a:ext cx="2067792" cy="10390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Засоби для дезінфекції приміщень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06194" y="2660072"/>
            <a:ext cx="2067792" cy="7758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Засоби сильної дезінфекції</a:t>
            </a:r>
            <a:endParaRPr lang="uk-UA" dirty="0"/>
          </a:p>
        </p:txBody>
      </p:sp>
      <p:cxnSp>
        <p:nvCxnSpPr>
          <p:cNvPr id="12" name="Прямая со стрелкой 11"/>
          <p:cNvCxnSpPr>
            <a:stCxn id="2" idx="1"/>
            <a:endCxn id="3" idx="0"/>
          </p:cNvCxnSpPr>
          <p:nvPr/>
        </p:nvCxnSpPr>
        <p:spPr>
          <a:xfrm flipH="1">
            <a:off x="1759527" y="713497"/>
            <a:ext cx="1950027" cy="76893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3"/>
            <a:endCxn id="6" idx="0"/>
          </p:cNvCxnSpPr>
          <p:nvPr/>
        </p:nvCxnSpPr>
        <p:spPr>
          <a:xfrm>
            <a:off x="8115300" y="713497"/>
            <a:ext cx="2528454" cy="76893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4" idx="0"/>
          </p:cNvCxnSpPr>
          <p:nvPr/>
        </p:nvCxnSpPr>
        <p:spPr>
          <a:xfrm flipH="1">
            <a:off x="4720936" y="1115279"/>
            <a:ext cx="1191491" cy="36715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5" idx="0"/>
          </p:cNvCxnSpPr>
          <p:nvPr/>
        </p:nvCxnSpPr>
        <p:spPr>
          <a:xfrm>
            <a:off x="5912427" y="1115279"/>
            <a:ext cx="1769918" cy="36715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7" idx="0"/>
          </p:cNvCxnSpPr>
          <p:nvPr/>
        </p:nvCxnSpPr>
        <p:spPr>
          <a:xfrm flipH="1">
            <a:off x="6648448" y="2216722"/>
            <a:ext cx="1033897" cy="4433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0" idx="0"/>
          </p:cNvCxnSpPr>
          <p:nvPr/>
        </p:nvCxnSpPr>
        <p:spPr>
          <a:xfrm>
            <a:off x="7682345" y="2216722"/>
            <a:ext cx="1357745" cy="44335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2"/>
            <a:endCxn id="9" idx="0"/>
          </p:cNvCxnSpPr>
          <p:nvPr/>
        </p:nvCxnSpPr>
        <p:spPr>
          <a:xfrm>
            <a:off x="6648448" y="3435926"/>
            <a:ext cx="0" cy="31866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</p:cNvCxnSpPr>
          <p:nvPr/>
        </p:nvCxnSpPr>
        <p:spPr>
          <a:xfrm>
            <a:off x="9040090" y="3435926"/>
            <a:ext cx="0" cy="31866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Дезинфекция квартир в Алматы и Алматинской области - Дезинфекция квартир от  компании ТОО «Надежда и 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835" y="2774374"/>
            <a:ext cx="1641764" cy="16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зинфек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4" y="4973792"/>
            <a:ext cx="2428004" cy="15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зинфекция в Витебск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2" y="4879008"/>
            <a:ext cx="1684737" cy="16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зОВ &amp;quot;Профілактична дезінфекція, дезінсекція, дератизація&amp;quot;,  Івано-Франківськ, вулиця Шевченка, 49 ᐈ послуги, відгуки, адреса, карта,  телефон | List.in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7" y="2660072"/>
            <a:ext cx="457200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39376" y="5999018"/>
            <a:ext cx="621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ніверсального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дезінфікуючого засобу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немає!!!</a:t>
            </a:r>
            <a:endParaRPr lang="uk-UA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9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180109"/>
            <a:ext cx="7772400" cy="651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При проведенні хімічної дезінфекції необхідно дотримуватися таких умов: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927" y="940857"/>
            <a:ext cx="7772400" cy="2715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tx1"/>
                </a:solidFill>
              </a:rPr>
              <a:t>- використовувати дезінфекційний препарат тільки в рідкому стані;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- </a:t>
            </a:r>
            <a:r>
              <a:rPr lang="uk-UA" sz="2400" dirty="0">
                <a:solidFill>
                  <a:schemeClr val="tx1"/>
                </a:solidFill>
              </a:rPr>
              <a:t>забезпечити контакт хімічного препарату з мікроорганізмами;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- </a:t>
            </a:r>
            <a:r>
              <a:rPr lang="uk-UA" sz="2400" dirty="0">
                <a:solidFill>
                  <a:schemeClr val="tx1"/>
                </a:solidFill>
              </a:rPr>
              <a:t>використовувати препарат у визначеній концентрації, протягом певного часу та за певної температури.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927" y="5657671"/>
            <a:ext cx="1162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C00000"/>
                </a:solidFill>
              </a:rPr>
              <a:t>При проведенні </a:t>
            </a:r>
            <a:r>
              <a:rPr lang="uk-UA" b="1" i="1" dirty="0" smtClean="0">
                <a:solidFill>
                  <a:srgbClr val="C00000"/>
                </a:solidFill>
              </a:rPr>
              <a:t>дезінфекційних </a:t>
            </a:r>
            <a:r>
              <a:rPr lang="uk-UA" b="1" i="1" dirty="0">
                <a:solidFill>
                  <a:srgbClr val="C00000"/>
                </a:solidFill>
              </a:rPr>
              <a:t>заходів у закладах </a:t>
            </a:r>
            <a:r>
              <a:rPr lang="uk-UA" b="1" i="1" dirty="0" smtClean="0">
                <a:solidFill>
                  <a:srgbClr val="C00000"/>
                </a:solidFill>
              </a:rPr>
              <a:t>допускається використання </a:t>
            </a:r>
            <a:r>
              <a:rPr lang="uk-UA" b="1" i="1" dirty="0">
                <a:solidFill>
                  <a:srgbClr val="C00000"/>
                </a:solidFill>
              </a:rPr>
              <a:t>лише ті дезінфекційні препарати та мийні засоби, що внесені до Державного реєстру дезінфекційних засобів, і за умови наявності Свідоцтва про державну реєстрацію дезінфекційного засобу встановленої форми.</a:t>
            </a:r>
            <a:endParaRPr lang="uk-UA" dirty="0">
              <a:solidFill>
                <a:srgbClr val="C00000"/>
              </a:solidFill>
            </a:endParaRPr>
          </a:p>
          <a:p>
            <a:endParaRPr lang="uk-UA" dirty="0"/>
          </a:p>
        </p:txBody>
      </p:sp>
      <p:pic>
        <p:nvPicPr>
          <p:cNvPr id="3074" name="Picture 2" descr="Види дезінфекції та аспекти проведення дезінфекційних заходів | Система  оптим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3745778"/>
            <a:ext cx="5089958" cy="18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слуги центра дезинфекции в Москве и Москов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r="20223"/>
          <a:stretch/>
        </p:blipFill>
        <p:spPr bwMode="auto">
          <a:xfrm>
            <a:off x="5583381" y="3889499"/>
            <a:ext cx="2701637" cy="153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Лента на унитаз продезинфицировано санитарная (1000 шт/уп) с  гарантированной оперативной доставкой и лучшим качеством от интернет  магазина &amp;quot;SanGig&amp;quot; «СанГиг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9"/>
          <a:stretch/>
        </p:blipFill>
        <p:spPr bwMode="auto">
          <a:xfrm>
            <a:off x="8404017" y="171930"/>
            <a:ext cx="3607874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изическая дезинфекция | Единая Санитарная Служб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/>
          <a:stretch/>
        </p:blipFill>
        <p:spPr bwMode="auto">
          <a:xfrm>
            <a:off x="8401420" y="2728971"/>
            <a:ext cx="3610471" cy="23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7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290945"/>
            <a:ext cx="66778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До хімічних дезінфікуючих речовин належать: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хлор і 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</a:rPr>
              <a:t>хлорвмісні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 сполуки (сухе хлорне вапно, розчини хлорного вапна, </a:t>
            </a:r>
            <a:br>
              <a:rPr lang="uk-UA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хлорамін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Б); 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спирти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(етиловий, метиловий); 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альдегіди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(формальдегід, формалін); 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кислоти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хлоридна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, сульфатна, нітратна,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мурашина, оцтова, молочна); 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луги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(каустична сода, кальцинована сода); </a:t>
            </a:r>
            <a:endParaRPr lang="uk-UA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солі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важких металів (ртуті </a:t>
            </a:r>
            <a:r>
              <a:rPr lang="uk-UA" sz="2400" dirty="0" err="1">
                <a:solidFill>
                  <a:schemeClr val="accent4">
                    <a:lumMod val="50000"/>
                  </a:schemeClr>
                </a:solidFill>
              </a:rPr>
              <a:t>дихлорид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, срібла нітрат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дезінфікуючі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засоби побутового призначення та ін.</a:t>
            </a:r>
          </a:p>
          <a:p>
            <a:endParaRPr lang="uk-UA" dirty="0"/>
          </a:p>
        </p:txBody>
      </p:sp>
      <p:pic>
        <p:nvPicPr>
          <p:cNvPr id="4098" name="Picture 2" descr="Каустическая сода Гидроксид натрия — Купить в Ровно на Flagma.ua #431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49" y="429491"/>
            <a:ext cx="1850896" cy="2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Хлорамін Б купити, ціна оптом - Systo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0176"/>
          <a:stretch/>
        </p:blipFill>
        <p:spPr bwMode="auto">
          <a:xfrm>
            <a:off x="9535071" y="290945"/>
            <a:ext cx="232442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астосування кислот — урок. Хімія, 8 кла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96" y="4624008"/>
            <a:ext cx="2473053" cy="22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зотна (нітратна) кислота, 58%, 10л/14кг, чи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32" y="3187880"/>
            <a:ext cx="2643043" cy="26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рмалин формалін 37 % раствор формальдегида 5,5кг — Купить в Львове на  Flagma.ua #944160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b="10574"/>
          <a:stretch/>
        </p:blipFill>
        <p:spPr bwMode="auto">
          <a:xfrm>
            <a:off x="9542358" y="3996782"/>
            <a:ext cx="2317133" cy="25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ациллол АФ 500 мл - дезінфікуючі засоби, для швидкої дезінфекції виробів  медичного призначення, ціна 212.40 грн - Prom.ua (ID#631484634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12790" r="13060" b="5531"/>
          <a:stretch/>
        </p:blipFill>
        <p:spPr bwMode="auto">
          <a:xfrm>
            <a:off x="3754771" y="5289818"/>
            <a:ext cx="1360867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7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53065"/>
              </p:ext>
            </p:extLst>
          </p:nvPr>
        </p:nvGraphicFramePr>
        <p:xfrm>
          <a:off x="723322" y="845128"/>
          <a:ext cx="10152496" cy="57509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72244">
                  <a:extLst>
                    <a:ext uri="{9D8B030D-6E8A-4147-A177-3AD203B41FA5}">
                      <a16:colId xmlns:a16="http://schemas.microsoft.com/office/drawing/2014/main" val="2956391054"/>
                    </a:ext>
                  </a:extLst>
                </a:gridCol>
                <a:gridCol w="2672950">
                  <a:extLst>
                    <a:ext uri="{9D8B030D-6E8A-4147-A177-3AD203B41FA5}">
                      <a16:colId xmlns:a16="http://schemas.microsoft.com/office/drawing/2014/main" val="978350126"/>
                    </a:ext>
                  </a:extLst>
                </a:gridCol>
                <a:gridCol w="2672950">
                  <a:extLst>
                    <a:ext uri="{9D8B030D-6E8A-4147-A177-3AD203B41FA5}">
                      <a16:colId xmlns:a16="http://schemas.microsoft.com/office/drawing/2014/main" val="54253440"/>
                    </a:ext>
                  </a:extLst>
                </a:gridCol>
                <a:gridCol w="2534352">
                  <a:extLst>
                    <a:ext uri="{9D8B030D-6E8A-4147-A177-3AD203B41FA5}">
                      <a16:colId xmlns:a16="http://schemas.microsoft.com/office/drawing/2014/main" val="1593164813"/>
                    </a:ext>
                  </a:extLst>
                </a:gridCol>
              </a:tblGrid>
              <a:tr h="347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Назва 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Концентрація,%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Призначення 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Спосіб приготування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3557937499"/>
                  </a:ext>
                </a:extLst>
              </a:tr>
              <a:tr h="784453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Хлорне вапно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 (вихідний)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обробки контейнерів харчових відходів, для приготування робочих розчинів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кг хлорного вапна (СаО</a:t>
                      </a:r>
                      <a:r>
                        <a:rPr lang="en-US" sz="1400">
                          <a:effectLst/>
                        </a:rPr>
                        <a:t>Cl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r>
                        <a:rPr lang="uk-UA" sz="1400">
                          <a:effectLst/>
                        </a:rPr>
                        <a:t> розчиняють у 10 л води</a:t>
                      </a:r>
                      <a:r>
                        <a:rPr lang="ru-RU" sz="1400">
                          <a:effectLst/>
                        </a:rPr>
                        <a:t>, відстоюють 24 год, зливають у темний посуд з кришкою 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2563058578"/>
                  </a:ext>
                </a:extLst>
              </a:tr>
              <a:tr h="3660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 (робочий)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обробки умивальників, унітазів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 л вихідного розчину розчиняють у 10 л води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1875817882"/>
                  </a:ext>
                </a:extLst>
              </a:tr>
              <a:tr h="63657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 (робочий)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Для дезінфекції яєць, обладнання, інвентарю кондитерського цеху, </a:t>
                      </a:r>
                      <a:r>
                        <a:rPr lang="uk-UA" sz="1400" dirty="0" err="1">
                          <a:effectLst/>
                        </a:rPr>
                        <a:t>прибирального</a:t>
                      </a:r>
                      <a:r>
                        <a:rPr lang="uk-UA" sz="1400" dirty="0">
                          <a:effectLst/>
                        </a:rPr>
                        <a:t> інвентарю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 л вихідного розчину розчиняють у 10 л води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1081125855"/>
                  </a:ext>
                </a:extLst>
              </a:tr>
              <a:tr h="3660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(робочий)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Для обробки приміщень (стін, підлоги, дверей)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л вихідного розчину розчиняють у 10 л води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2625435782"/>
                  </a:ext>
                </a:extLst>
              </a:tr>
              <a:tr h="5490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 (робочий)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дезінфекції обладнання у виробничих цехах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 л вихідного розчину розчиняють у 10 л води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1139435328"/>
                  </a:ext>
                </a:extLst>
              </a:tr>
              <a:tr h="3660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 (робочий)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обробки столового посуду, рук персоналу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0,2 л вихідного розчину розчиняють у 10 л води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283005570"/>
                  </a:ext>
                </a:extLst>
              </a:tr>
              <a:tr h="3660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Хлорамін Б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обробки столового посуду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 г (1 ст. л.) розчиняють у 10 л води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478558623"/>
                  </a:ext>
                </a:extLst>
              </a:tr>
              <a:tr h="5490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дезінфекції обладнання та приміщень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50 г (2,5 ст. л.) розчиняють у 10 л води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1785351387"/>
                  </a:ext>
                </a:extLst>
              </a:tr>
              <a:tr h="36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</a:rPr>
                        <a:t>Бінохлорид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Для дезінфекції столового посуду</a:t>
                      </a:r>
                      <a:endParaRPr lang="uk-UA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 г (1 ч. л.) розчиняють у 10 л води</a:t>
                      </a:r>
                      <a:endParaRPr lang="uk-U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6" marR="59676" marT="0" marB="0"/>
                </a:tc>
                <a:extLst>
                  <a:ext uri="{0D108BD9-81ED-4DB2-BD59-A6C34878D82A}">
                    <a16:rowId xmlns:a16="http://schemas.microsoft.com/office/drawing/2014/main" val="170452777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33054" y="217709"/>
            <a:ext cx="913303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PSMT"/>
                <a:cs typeface="Times New Roman" panose="02020603050405020304" pitchFamily="18" charset="0"/>
              </a:rPr>
              <a:t>Способи приготування та застосування дезінфікуючих засобів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6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9163" y="346363"/>
            <a:ext cx="4793673" cy="15932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Дезінфекційні заходи боротьби зі шкідниками поділяються на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018" y="2147455"/>
            <a:ext cx="3158837" cy="1773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Д</a:t>
            </a:r>
            <a:r>
              <a:rPr lang="uk-UA" sz="2400" b="1" i="1" dirty="0" smtClean="0">
                <a:solidFill>
                  <a:schemeClr val="tx1"/>
                </a:solidFill>
              </a:rPr>
              <a:t>езінсекція </a:t>
            </a:r>
          </a:p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(</a:t>
            </a:r>
            <a:r>
              <a:rPr lang="uk-UA" sz="2400" b="1" i="1" dirty="0">
                <a:solidFill>
                  <a:schemeClr val="tx1"/>
                </a:solidFill>
              </a:rPr>
              <a:t>знищення мух, тарганів та інших комах)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9600" y="2147454"/>
            <a:ext cx="3158837" cy="1773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Д</a:t>
            </a:r>
            <a:r>
              <a:rPr lang="uk-UA" sz="2400" b="1" i="1" dirty="0" smtClean="0">
                <a:solidFill>
                  <a:schemeClr val="tx1"/>
                </a:solidFill>
              </a:rPr>
              <a:t>ератизація </a:t>
            </a:r>
            <a:r>
              <a:rPr lang="uk-UA" sz="2400" b="1" i="1" dirty="0">
                <a:solidFill>
                  <a:schemeClr val="tx1"/>
                </a:solidFill>
              </a:rPr>
              <a:t>(знищення гризунів)</a:t>
            </a:r>
            <a:endParaRPr lang="uk-UA" sz="240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flipH="1">
            <a:off x="2244436" y="1143000"/>
            <a:ext cx="1454727" cy="100445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  <a:endCxn id="4" idx="0"/>
          </p:cNvCxnSpPr>
          <p:nvPr/>
        </p:nvCxnSpPr>
        <p:spPr>
          <a:xfrm>
            <a:off x="8492836" y="1143000"/>
            <a:ext cx="1316183" cy="100445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Дезінсекція - знищення клпів, тарганів, кліщів, та ін. комах - Інше -  Послуги Київ на board.if.ua код оголошення 57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86280"/>
            <a:ext cx="5160817" cy="27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ратизация | Российский аграрный порта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r="13197"/>
          <a:stretch/>
        </p:blipFill>
        <p:spPr bwMode="auto">
          <a:xfrm>
            <a:off x="7225145" y="4086280"/>
            <a:ext cx="3851564" cy="25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9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1" y="304800"/>
            <a:ext cx="1147156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uk-UA" sz="2400" b="1" dirty="0" smtClean="0"/>
              <a:t>1. Гігієнічне </a:t>
            </a:r>
            <a:r>
              <a:rPr lang="uk-UA" sz="2400" b="1" dirty="0"/>
              <a:t>значення навколишнього середовища для життєдіяльності людини. Гігієнічні показники повітря, води та ґрунту.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1537855"/>
            <a:ext cx="4239491" cy="9282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Чинники навколишнього середовища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1" y="2466110"/>
            <a:ext cx="2701636" cy="25215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/>
              <a:t>Фізичні:</a:t>
            </a:r>
          </a:p>
          <a:p>
            <a:pPr algn="ctr"/>
            <a:r>
              <a:rPr lang="uk-UA" dirty="0" smtClean="0"/>
              <a:t>сонячна радіація, температура, </a:t>
            </a:r>
            <a:r>
              <a:rPr lang="uk-UA" b="1" dirty="0" smtClean="0"/>
              <a:t> </a:t>
            </a:r>
            <a:r>
              <a:rPr lang="uk-UA" dirty="0"/>
              <a:t>вологість та швидкість руху повітря, атмосферний тиск, шум, </a:t>
            </a:r>
            <a:r>
              <a:rPr lang="uk-UA" dirty="0" smtClean="0"/>
              <a:t>вібрація, </a:t>
            </a:r>
            <a:r>
              <a:rPr lang="uk-UA" dirty="0"/>
              <a:t>іонізуюче випромінювання, </a:t>
            </a:r>
            <a:r>
              <a:rPr lang="uk-UA" dirty="0" smtClean="0"/>
              <a:t>погода, клімат.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3474" y="3678382"/>
            <a:ext cx="2701636" cy="1704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/>
              <a:t>Хімічні: </a:t>
            </a:r>
            <a:r>
              <a:rPr lang="uk-UA" dirty="0"/>
              <a:t> </a:t>
            </a:r>
            <a:r>
              <a:rPr lang="uk-UA" dirty="0" smtClean="0"/>
              <a:t>елементи та хімічні </a:t>
            </a:r>
            <a:r>
              <a:rPr lang="uk-UA" dirty="0"/>
              <a:t>сполуки, які входять до складу повітря, води, ґрунту, </a:t>
            </a:r>
            <a:r>
              <a:rPr lang="uk-UA" dirty="0" smtClean="0"/>
              <a:t>продуктів.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03374" y="3678382"/>
            <a:ext cx="2701636" cy="1704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/>
              <a:t>Біологічні: </a:t>
            </a:r>
            <a:r>
              <a:rPr lang="uk-UA" dirty="0"/>
              <a:t>мікроорганізми, віруси, гельмінти, гриби, </a:t>
            </a:r>
            <a:r>
              <a:rPr lang="uk-UA" dirty="0" smtClean="0"/>
              <a:t>рослини.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13274" y="2466110"/>
            <a:ext cx="2701636" cy="17041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/>
              <a:t>Психологічні: </a:t>
            </a:r>
            <a:r>
              <a:rPr lang="uk-UA" dirty="0" smtClean="0"/>
              <a:t>слово</a:t>
            </a:r>
            <a:r>
              <a:rPr lang="uk-UA" dirty="0"/>
              <a:t>, мова, звук, музика, колір, зображення</a:t>
            </a:r>
          </a:p>
        </p:txBody>
      </p:sp>
      <p:cxnSp>
        <p:nvCxnSpPr>
          <p:cNvPr id="9" name="Прямая со стрелкой 8"/>
          <p:cNvCxnSpPr>
            <a:stCxn id="3" idx="1"/>
            <a:endCxn id="4" idx="0"/>
          </p:cNvCxnSpPr>
          <p:nvPr/>
        </p:nvCxnSpPr>
        <p:spPr>
          <a:xfrm flipH="1">
            <a:off x="1655619" y="2001983"/>
            <a:ext cx="2001981" cy="46412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3"/>
          </p:cNvCxnSpPr>
          <p:nvPr/>
        </p:nvCxnSpPr>
        <p:spPr>
          <a:xfrm>
            <a:off x="7897091" y="2001983"/>
            <a:ext cx="2327564" cy="46412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4357255" y="2466110"/>
            <a:ext cx="1420091" cy="12122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</p:cNvCxnSpPr>
          <p:nvPr/>
        </p:nvCxnSpPr>
        <p:spPr>
          <a:xfrm>
            <a:off x="5777346" y="2466110"/>
            <a:ext cx="1884218" cy="121227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70908" y="5579099"/>
            <a:ext cx="8610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За даними ВООЗ на здоров'я населення впливає спосіб життя (50%), навколишнє середовище (20%), спадковість (20%), якість медичної допомоги (10%). </a:t>
            </a:r>
          </a:p>
        </p:txBody>
      </p:sp>
      <p:pic>
        <p:nvPicPr>
          <p:cNvPr id="2050" name="Picture 2" descr="Персона с восклицательным знаком Иллюстрация штока - иллюстрации  насчитывающей мужчина, проиллюстрировано: 5386759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7" r="20318"/>
          <a:stretch/>
        </p:blipFill>
        <p:spPr bwMode="auto">
          <a:xfrm>
            <a:off x="756809" y="5066480"/>
            <a:ext cx="1562098" cy="16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6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195" y="2349925"/>
            <a:ext cx="3501196" cy="24564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З гігієнічних позицій розрізняють такі види повітря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76200"/>
            <a:ext cx="3588327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Атмосферне повітря</a:t>
            </a:r>
            <a:endParaRPr lang="uk-UA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71856" y="1634256"/>
            <a:ext cx="3588327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Повітря промислових приміщень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41819" y="3578146"/>
            <a:ext cx="3200400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Повітря житлових будинків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14802" y="5278582"/>
            <a:ext cx="3283526" cy="1399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Повітря громадських будівель</a:t>
            </a:r>
            <a:endParaRPr lang="uk-UA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572000" y="1475509"/>
            <a:ext cx="1579418" cy="1697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2"/>
          </p:cNvCxnSpPr>
          <p:nvPr/>
        </p:nvCxnSpPr>
        <p:spPr>
          <a:xfrm flipV="1">
            <a:off x="4572000" y="2333911"/>
            <a:ext cx="2299856" cy="83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2000" y="3192312"/>
            <a:ext cx="969819" cy="964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3172691"/>
            <a:ext cx="568036" cy="2105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26130" y="5278582"/>
            <a:ext cx="266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Мікроклімат приміщень – повітря закритих приміщень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8520545" y="4977455"/>
            <a:ext cx="3491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гігієнічної оцінки повітря враховують: </a:t>
            </a:r>
          </a:p>
          <a:p>
            <a:pPr marL="342900" indent="-342900">
              <a:buAutoNum type="arabicPeriod"/>
            </a:pPr>
            <a:r>
              <a:rPr lang="uk-UA" dirty="0" smtClean="0"/>
              <a:t>Фізичні властивості</a:t>
            </a:r>
          </a:p>
          <a:p>
            <a:pPr marL="342900" indent="-342900">
              <a:buAutoNum type="arabicPeriod"/>
            </a:pPr>
            <a:r>
              <a:rPr lang="uk-UA" dirty="0" smtClean="0"/>
              <a:t>Хімічний склад</a:t>
            </a:r>
          </a:p>
          <a:p>
            <a:pPr marL="342900" indent="-342900">
              <a:buAutoNum type="arabicPeriod"/>
            </a:pPr>
            <a:r>
              <a:rPr lang="uk-UA" dirty="0" smtClean="0"/>
              <a:t>Бактеріальна забрудненість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77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" y="180110"/>
            <a:ext cx="11887200" cy="9282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Гігієнічні показники, що характеризують мікроклімат виробничих приміщень: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" y="1593273"/>
            <a:ext cx="5500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температура </a:t>
            </a:r>
            <a:r>
              <a:rPr lang="uk-UA" sz="2400" b="1" dirty="0" smtClean="0"/>
              <a:t>повітря 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температура поверхонь </a:t>
            </a:r>
            <a:r>
              <a:rPr lang="uk-UA" sz="2400" b="1" dirty="0"/>
              <a:t>(стін, стель, підлоги, екранів, технологічного обладнання та </a:t>
            </a:r>
            <a:r>
              <a:rPr lang="uk-UA" sz="2400" b="1" dirty="0" err="1"/>
              <a:t>ін</a:t>
            </a:r>
            <a:r>
              <a:rPr lang="uk-UA" sz="2400" b="1" dirty="0" smtClean="0"/>
              <a:t>) </a:t>
            </a:r>
          </a:p>
          <a:p>
            <a:endParaRPr lang="uk-UA" sz="2400" b="1" dirty="0"/>
          </a:p>
          <a:p>
            <a:r>
              <a:rPr lang="uk-UA" sz="2400" b="1" dirty="0" smtClean="0"/>
              <a:t>відносна </a:t>
            </a:r>
            <a:r>
              <a:rPr lang="uk-UA" sz="2400" b="1" dirty="0"/>
              <a:t>вологість </a:t>
            </a:r>
            <a:r>
              <a:rPr lang="uk-UA" sz="2400" b="1" dirty="0" smtClean="0"/>
              <a:t>повітря 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швидкість </a:t>
            </a:r>
            <a:r>
              <a:rPr lang="uk-UA" sz="2400" b="1" dirty="0"/>
              <a:t>руху </a:t>
            </a:r>
            <a:r>
              <a:rPr lang="uk-UA" sz="2400" b="1" dirty="0" smtClean="0"/>
              <a:t>повітря 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інтенсивність </a:t>
            </a:r>
            <a:r>
              <a:rPr lang="uk-UA" sz="2400" b="1" dirty="0"/>
              <a:t>теплового обладнання</a:t>
            </a:r>
            <a:endParaRPr lang="uk-UA" sz="2400" dirty="0"/>
          </a:p>
        </p:txBody>
      </p:sp>
      <p:pic>
        <p:nvPicPr>
          <p:cNvPr id="4098" name="Picture 2" descr="Яка комфортна температура в приміщенні для людини: необхідна температура  для підтримання умов життя - Zpr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r="17202"/>
          <a:stretch/>
        </p:blipFill>
        <p:spPr bwMode="auto">
          <a:xfrm>
            <a:off x="4260417" y="4458821"/>
            <a:ext cx="2588735" cy="21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1,5°С тепліше: за тридцять років в Україні зросте середня температура  повітря, фото - Погля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85" y="1753319"/>
            <a:ext cx="3228998" cy="20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ослини і вологість повітря. обприскування росли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16" y="2088874"/>
            <a:ext cx="3159929" cy="236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Обладнання та інвентар гарячого цеху. Теплове обладнання для ресторанів.  Визначення виробничої програми гарячого цех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96" y="4535535"/>
            <a:ext cx="3345584" cy="20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0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526473"/>
            <a:ext cx="111667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/>
              <a:t>Гігієнічні нормативи мікроклімату регламентується Законом України </a:t>
            </a:r>
            <a:r>
              <a:rPr lang="uk-UA" sz="2800" b="1" dirty="0"/>
              <a:t>«Про охорону навколишнього середовища»</a:t>
            </a:r>
            <a:r>
              <a:rPr lang="uk-UA" sz="2800" dirty="0"/>
              <a:t> (2707-12) прийнятим у 1992 р. </a:t>
            </a:r>
            <a:r>
              <a:rPr lang="uk-UA" sz="2800" dirty="0" smtClean="0"/>
              <a:t>та </a:t>
            </a:r>
            <a:r>
              <a:rPr lang="uk-UA" sz="2800" dirty="0"/>
              <a:t>змінами до закону </a:t>
            </a:r>
            <a:r>
              <a:rPr lang="uk-UA" sz="2800" b="1" dirty="0"/>
              <a:t>«Про охорону атмосферного повітря»</a:t>
            </a:r>
            <a:r>
              <a:rPr lang="uk-UA" sz="2800" dirty="0"/>
              <a:t> (від 05. 08. 2021 р.), а також відновленим документом ГОСТ 12.1.005-88 ССБТ </a:t>
            </a:r>
            <a:r>
              <a:rPr lang="uk-UA" sz="2800" b="1" dirty="0"/>
              <a:t>«Загальні санітарні вимоги до повітря робочої зони», </a:t>
            </a:r>
            <a:r>
              <a:rPr lang="uk-UA" sz="2800" dirty="0"/>
              <a:t>від 26.04.2019, термін дії якого завершується 01.01.2022 р. </a:t>
            </a:r>
          </a:p>
          <a:p>
            <a:endParaRPr lang="uk-UA" dirty="0"/>
          </a:p>
        </p:txBody>
      </p:sp>
      <p:pic>
        <p:nvPicPr>
          <p:cNvPr id="5122" name="Picture 2" descr="Закон України про охорону навколишнього середовищ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r="11376"/>
          <a:stretch/>
        </p:blipFill>
        <p:spPr bwMode="auto">
          <a:xfrm>
            <a:off x="8751534" y="3290309"/>
            <a:ext cx="2572408" cy="33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уково-практичний коментар Закону України &amp;quot;Про охорону атмосферного повітря&amp;quot;  - Купить кодексы, комментарии к законам, книги в Киеве, Харькове, Одессе,  Львов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21416" b="4485"/>
          <a:stretch/>
        </p:blipFill>
        <p:spPr bwMode="auto">
          <a:xfrm>
            <a:off x="5837021" y="3325090"/>
            <a:ext cx="2448237" cy="32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хорона атмосферного повітря – ВінЕКОcоф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4" y="3715042"/>
            <a:ext cx="4793051" cy="28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1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5745" y="235527"/>
            <a:ext cx="3269673" cy="9975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Мікрокліматичні умови</a:t>
            </a:r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2256" y="1523999"/>
            <a:ext cx="5084618" cy="2313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Допустимі мікрокліматичні умови</a:t>
            </a:r>
            <a:r>
              <a:rPr lang="uk-UA" dirty="0"/>
              <a:t>, це показники мікроклімату, які при тривалому і систематичному впливі на людину можуть викликати тимчасові зміни функціонального і теплового стану організму, що не виходить за межі фізіологічних пристосувальних можливостей.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5962" y="1524000"/>
            <a:ext cx="4655127" cy="23137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Оптимальні мікрокліматичні умови</a:t>
            </a:r>
            <a:r>
              <a:rPr lang="uk-UA" dirty="0"/>
              <a:t> – сукупність параметрів мікроклімату, які при тривалому і систематичному впливі на людину забезпечують збереження нормального функціонального і теплового стану організму без напруги реакції терморегуляції</a:t>
            </a:r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flipH="1">
            <a:off x="2646218" y="734291"/>
            <a:ext cx="1759527" cy="7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7675418" y="734291"/>
            <a:ext cx="1607127" cy="7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Как работать энергично | Блог Trud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1" y="4128655"/>
            <a:ext cx="4858613" cy="250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Діагностика мігрені за допомогою МРТ | СімМе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33" y="4126055"/>
            <a:ext cx="4441248" cy="25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0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263236"/>
            <a:ext cx="63176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Гігієнічні вимоги </a:t>
            </a:r>
            <a:r>
              <a:rPr lang="uk-UA" sz="2800" b="1" dirty="0"/>
              <a:t>до питної </a:t>
            </a:r>
            <a:r>
              <a:rPr lang="uk-UA" sz="2800" b="1" dirty="0" smtClean="0"/>
              <a:t>води:</a:t>
            </a:r>
            <a:r>
              <a:rPr lang="uk-UA" sz="2800" dirty="0" smtClean="0"/>
              <a:t> </a:t>
            </a:r>
            <a:endParaRPr lang="uk-UA" sz="2800" dirty="0"/>
          </a:p>
          <a:p>
            <a:r>
              <a:rPr lang="uk-UA" sz="2800" dirty="0"/>
              <a:t>· бездоганні органолептичні та фізичні якості; </a:t>
            </a:r>
          </a:p>
          <a:p>
            <a:r>
              <a:rPr lang="uk-UA" sz="2800" dirty="0"/>
              <a:t>· оптимальний хімічний склад</a:t>
            </a:r>
            <a:r>
              <a:rPr lang="uk-UA" sz="2800" dirty="0" smtClean="0"/>
              <a:t>;</a:t>
            </a:r>
            <a:endParaRPr lang="uk-UA" sz="2800" dirty="0"/>
          </a:p>
          <a:p>
            <a:r>
              <a:rPr lang="uk-UA" sz="2800" dirty="0"/>
              <a:t> · неспроможність погіршення біологічної цінності їжі; </a:t>
            </a:r>
          </a:p>
          <a:p>
            <a:r>
              <a:rPr lang="uk-UA" sz="2800" dirty="0"/>
              <a:t>· оптимальна жорсткість; </a:t>
            </a:r>
          </a:p>
          <a:p>
            <a:r>
              <a:rPr lang="uk-UA" sz="2800" dirty="0"/>
              <a:t>· вміст радіоактивних та токсичних хімічних речовин не повинен перевищувати ГДК та ГДР (гранично допустимий рівень); </a:t>
            </a:r>
          </a:p>
          <a:p>
            <a:r>
              <a:rPr lang="uk-UA" sz="2800" dirty="0"/>
              <a:t>· відсутність патогенних мікроорганізмів. </a:t>
            </a:r>
          </a:p>
          <a:p>
            <a:endParaRPr lang="uk-UA" sz="2400" dirty="0"/>
          </a:p>
        </p:txBody>
      </p:sp>
      <p:pic>
        <p:nvPicPr>
          <p:cNvPr id="1028" name="Picture 4" descr="Україну за декілька років очікує дефіцит питної води – Agro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/>
          <a:stretch/>
        </p:blipFill>
        <p:spPr bwMode="auto">
          <a:xfrm>
            <a:off x="6816436" y="387758"/>
            <a:ext cx="3846080" cy="24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итна вода в Україні небезпечна - 1NEWS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5" y="3200400"/>
            <a:ext cx="4607469" cy="28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7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07818"/>
            <a:ext cx="11097491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Основні захворювання, що виникають при споживанні недоброякісної води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055" y="1399309"/>
            <a:ext cx="3685309" cy="2826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кишкові інфекції бактеріальної природи 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холера, </a:t>
            </a:r>
            <a:r>
              <a:rPr lang="uk-UA" sz="2400" i="1" dirty="0">
                <a:solidFill>
                  <a:schemeClr val="tx1"/>
                </a:solidFill>
              </a:rPr>
              <a:t>черевний тиф</a:t>
            </a:r>
            <a:r>
              <a:rPr lang="uk-UA" sz="2400" dirty="0">
                <a:solidFill>
                  <a:schemeClr val="tx1"/>
                </a:solidFill>
              </a:rPr>
              <a:t>, паратифи А і В, дизентерія, різні </a:t>
            </a:r>
            <a:r>
              <a:rPr lang="uk-UA" sz="2400" dirty="0" err="1">
                <a:solidFill>
                  <a:schemeClr val="tx1"/>
                </a:solidFill>
              </a:rPr>
              <a:t>ентерити</a:t>
            </a:r>
            <a:r>
              <a:rPr lang="uk-UA" sz="2400" dirty="0">
                <a:solidFill>
                  <a:schemeClr val="tx1"/>
                </a:solidFill>
              </a:rPr>
              <a:t> і </a:t>
            </a:r>
            <a:r>
              <a:rPr lang="uk-UA" sz="2400" dirty="0" err="1">
                <a:solidFill>
                  <a:schemeClr val="tx1"/>
                </a:solidFill>
              </a:rPr>
              <a:t>ентероколіти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4963" y="1399309"/>
            <a:ext cx="3546764" cy="26323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вірусні захворювання 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інфекційний </a:t>
            </a:r>
            <a:r>
              <a:rPr lang="uk-UA" sz="2400" dirty="0" smtClean="0">
                <a:solidFill>
                  <a:schemeClr val="tx1"/>
                </a:solidFill>
              </a:rPr>
              <a:t>гепатит А </a:t>
            </a:r>
            <a:r>
              <a:rPr lang="uk-UA" sz="2400" dirty="0">
                <a:solidFill>
                  <a:schemeClr val="tx1"/>
                </a:solidFill>
              </a:rPr>
              <a:t>(</a:t>
            </a:r>
            <a:r>
              <a:rPr lang="uk-UA" sz="2400" i="1" dirty="0">
                <a:solidFill>
                  <a:schemeClr val="tx1"/>
                </a:solidFill>
              </a:rPr>
              <a:t>хвороба Боткіна</a:t>
            </a:r>
            <a:r>
              <a:rPr lang="uk-UA" sz="2400" dirty="0">
                <a:solidFill>
                  <a:schemeClr val="tx1"/>
                </a:solidFill>
              </a:rPr>
              <a:t>), поліомієліт, аденовірусні і </a:t>
            </a:r>
            <a:r>
              <a:rPr lang="uk-UA" sz="2400" dirty="0" err="1">
                <a:solidFill>
                  <a:schemeClr val="tx1"/>
                </a:solidFill>
              </a:rPr>
              <a:t>ентеровірусні</a:t>
            </a:r>
            <a:r>
              <a:rPr lang="uk-UA" sz="2400" dirty="0">
                <a:solidFill>
                  <a:schemeClr val="tx1"/>
                </a:solidFill>
              </a:rPr>
              <a:t> інфекції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57309" y="1399309"/>
            <a:ext cx="3546764" cy="2410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>
                <a:solidFill>
                  <a:schemeClr val="tx1"/>
                </a:solidFill>
              </a:rPr>
              <a:t>бактеріальні зоонозні інфекції </a:t>
            </a:r>
            <a:endParaRPr lang="uk-UA" sz="2400" b="1" u="sng" dirty="0" smtClean="0">
              <a:solidFill>
                <a:schemeClr val="tx1"/>
              </a:solidFill>
            </a:endParaRPr>
          </a:p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i="1" dirty="0">
                <a:solidFill>
                  <a:schemeClr val="tx1"/>
                </a:solidFill>
              </a:rPr>
              <a:t>туляремія</a:t>
            </a:r>
            <a:r>
              <a:rPr lang="uk-UA" sz="2400" dirty="0">
                <a:solidFill>
                  <a:schemeClr val="tx1"/>
                </a:solidFill>
              </a:rPr>
              <a:t>, бруцельоз, туберкульоз, сибірська виразка; </a:t>
            </a:r>
          </a:p>
        </p:txBody>
      </p:sp>
      <p:pic>
        <p:nvPicPr>
          <p:cNvPr id="2052" name="Picture 4" descr="Аналіз на черевний тиф: як і звідки беруть к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4449387"/>
            <a:ext cx="2906279" cy="21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Як не заразитися хворобою Боткіна і як її лікуват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3" y="4225637"/>
            <a:ext cx="3650673" cy="23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Туляремия - причины, симптомы, диагностика и леч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792" y="4239490"/>
            <a:ext cx="2573771" cy="20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3990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895</TotalTime>
  <Words>1923</Words>
  <Application>Microsoft Office PowerPoint</Application>
  <PresentationFormat>Широкоэкранный</PresentationFormat>
  <Paragraphs>283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Rockwell</vt:lpstr>
      <vt:lpstr>Times New Roman</vt:lpstr>
      <vt:lpstr>TimesNewRomanPSMT</vt:lpstr>
      <vt:lpstr>Wingdings</vt:lpstr>
      <vt:lpstr>Atlas</vt:lpstr>
      <vt:lpstr>Санітарно-гігієнічні вимоги до навколишнього середовища, системи забезпечення, розміщення закладів готельно-ресторанного господарства та особистої гігієни працівників. Методи дезінфекції.</vt:lpstr>
      <vt:lpstr>Презентация PowerPoint</vt:lpstr>
      <vt:lpstr>Презентация PowerPoint</vt:lpstr>
      <vt:lpstr>З гігієнічних позицій розрізняють такі види повітря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Санітарно-гігієнічні вимоги до навколишнього середовища, системи забезпечення, розміщення закладів готельно-ресторанного господарства та особистої гігієни працівників. Методи дезінфекції.</dc:title>
  <dc:creator>Vitos Pavlenko</dc:creator>
  <cp:lastModifiedBy>Vitos Pavlenko</cp:lastModifiedBy>
  <cp:revision>37</cp:revision>
  <dcterms:created xsi:type="dcterms:W3CDTF">2022-01-12T13:43:12Z</dcterms:created>
  <dcterms:modified xsi:type="dcterms:W3CDTF">2022-01-15T13:46:27Z</dcterms:modified>
</cp:coreProperties>
</file>