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4594522"/>
          </a:xfrm>
        </p:spPr>
        <p:txBody>
          <a:bodyPr>
            <a:normAutofit fontScale="90000"/>
          </a:bodyPr>
          <a:lstStyle/>
          <a:p>
            <a:pPr algn="l"/>
            <a:r>
              <a:rPr lang="uk-UA" b="1" i="1" dirty="0" smtClean="0"/>
              <a:t>                 Вікова періодизація</a:t>
            </a:r>
            <a:br>
              <a:rPr lang="uk-UA" b="1" i="1" dirty="0" smtClean="0"/>
            </a:br>
            <a:r>
              <a:rPr lang="uk-UA" b="1" i="1" dirty="0" smtClean="0"/>
              <a:t/>
            </a:r>
            <a:br>
              <a:rPr lang="uk-UA" b="1" i="1" dirty="0" smtClean="0"/>
            </a:br>
            <a:r>
              <a:rPr lang="uk-UA" sz="3600" dirty="0" smtClean="0"/>
              <a:t>1.Поняття розвитку і віку </a:t>
            </a:r>
            <a:br>
              <a:rPr lang="uk-UA" sz="3600" dirty="0" smtClean="0"/>
            </a:br>
            <a:r>
              <a:rPr lang="uk-UA" sz="3600" dirty="0" smtClean="0"/>
              <a:t>2.Вікова періодизація</a:t>
            </a:r>
            <a:br>
              <a:rPr lang="uk-UA" sz="3600" dirty="0" smtClean="0"/>
            </a:br>
            <a:r>
              <a:rPr lang="uk-UA" sz="3600" dirty="0" smtClean="0"/>
              <a:t>3.Закономірності розвитку дитини за Виготським </a:t>
            </a:r>
            <a:br>
              <a:rPr lang="uk-UA" sz="3600" dirty="0" smtClean="0"/>
            </a:br>
            <a:r>
              <a:rPr lang="uk-UA" sz="3600" dirty="0" smtClean="0"/>
              <a:t>4.</a:t>
            </a:r>
            <a:r>
              <a:rPr lang="ru-RU" sz="3600" dirty="0"/>
              <a:t> </a:t>
            </a:r>
            <a:r>
              <a:rPr lang="ru-RU" sz="3600" dirty="0"/>
              <a:t>Провідна</a:t>
            </a:r>
            <a:r>
              <a:rPr lang="ru-RU" sz="3600" dirty="0"/>
              <a:t> </a:t>
            </a:r>
            <a:r>
              <a:rPr lang="ru-RU" sz="3600" dirty="0"/>
              <a:t>діяльність</a:t>
            </a:r>
            <a:r>
              <a:rPr lang="ru-RU" sz="3600" dirty="0"/>
              <a:t> та </a:t>
            </a:r>
            <a:r>
              <a:rPr lang="ru-RU" sz="3600" dirty="0"/>
              <a:t>періодизація</a:t>
            </a:r>
            <a:r>
              <a:rPr lang="ru-RU" sz="3600" dirty="0"/>
              <a:t> за </a:t>
            </a:r>
            <a:r>
              <a:rPr lang="ru-RU" sz="3600" dirty="0"/>
              <a:t>Ельконіним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86624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515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 fontScale="70000" lnSpcReduction="20000"/>
          </a:bodyPr>
          <a:lstStyle/>
          <a:p>
            <a:r>
              <a:rPr lang="uk-UA" dirty="0"/>
              <a:t>Ельконін асоціює різні періоди розвитку дитини із провідними видами діяльності.</a:t>
            </a:r>
          </a:p>
          <a:p>
            <a:r>
              <a:rPr lang="uk-UA" dirty="0"/>
              <a:t>•	Вік немовляти з безпосередньо-емоційним спілкуванням дитини і дорослого.</a:t>
            </a:r>
          </a:p>
          <a:p>
            <a:r>
              <a:rPr lang="uk-UA" dirty="0"/>
              <a:t>•	Ранній вік (від 1-го року до 3-х років) з предметною діяльністю.</a:t>
            </a:r>
          </a:p>
          <a:p>
            <a:r>
              <a:rPr lang="uk-UA" dirty="0"/>
              <a:t>•	Дошкільний вік (від 3-х до 7-ми років) з рольовою грою.</a:t>
            </a:r>
          </a:p>
          <a:p>
            <a:r>
              <a:rPr lang="uk-UA" dirty="0"/>
              <a:t>•	Молодший шкільний вік (від 8-ми до 12-ти років) з навчальною діяльністю.</a:t>
            </a:r>
          </a:p>
          <a:p>
            <a:r>
              <a:rPr lang="uk-UA" dirty="0"/>
              <a:t>•	Підлітковий вік (від 11 до 15 років) з </a:t>
            </a:r>
            <a:r>
              <a:rPr lang="uk-UA" dirty="0" err="1"/>
              <a:t>інтимно</a:t>
            </a:r>
            <a:r>
              <a:rPr lang="uk-UA" dirty="0"/>
              <a:t>-особистим спілкуванням з однолітками.</a:t>
            </a:r>
          </a:p>
          <a:p>
            <a:r>
              <a:rPr lang="uk-UA" dirty="0"/>
              <a:t>•	Юність.</a:t>
            </a:r>
          </a:p>
          <a:p>
            <a:r>
              <a:rPr lang="uk-UA" dirty="0"/>
              <a:t>Усередині провідної діяльності виникають і розвиваються так звані психологічні новоутворення. При заміні однієї провідної діяльності іншою (коли, наприклад, ігрова діяльність дошкільного віку заміщається іншою провідною діяльністю – навчальною, характерною вже для молодшого шкільного віку) відбувається криза. Залежно від змісту виокремлюють кризи взаємин (3 роки і 11 років) і кризи світогляду (1 рік, 7 і 15 років).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82664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275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08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159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830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643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05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692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392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26" y="-1513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305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487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116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898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090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611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916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31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272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428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182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 smtClean="0"/>
              <a:t>Розвиток – це процес формування і зміни внутрішніх якостей людини</a:t>
            </a:r>
            <a:endParaRPr lang="uk-UA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>
              <a:lnSpc>
                <a:spcPct val="115000"/>
              </a:lnSpc>
              <a:spcAft>
                <a:spcPts val="765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Виокремлюють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кілька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аспектів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розвитку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а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саме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біологічний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психічний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соціальний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і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духовний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моральний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).</a:t>
            </a:r>
            <a:endParaRPr lang="uk-UA" sz="2400" dirty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Біологічний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розвиток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виявляється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дозріванні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анатомо-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фізіологічних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структур, у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зміні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функцій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різних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систем і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органів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людини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uk-UA" sz="2400" dirty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Психічний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розвиток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виражається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ускладненні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психічних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процесів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і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здібностей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-–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почуттів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відчуттів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сприймання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мислення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пам'яті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уяви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в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ускладненні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таких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психічних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утворень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як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здібності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та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мотиви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діяльності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потреби й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інтереси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ціннісні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орієнтації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uk-UA" sz="2400" dirty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Соціальний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розвиток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–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це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поступове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входження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людини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різні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види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відносин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–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економічні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правові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суспільні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виробничі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Людина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стає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членом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суспільства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засвоюючи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всі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ці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види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відносин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і за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допомогою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їх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–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свої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функції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uk-UA" sz="2400" dirty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Духовний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моральний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розвиток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виявляється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осмисленні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людиною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життєвого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призначення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uk-UA" sz="2400" dirty="0">
              <a:ea typeface="Times New Roman"/>
              <a:cs typeface="Times New Roman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67670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746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9542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073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 smtClean="0"/>
              <a:t>Вік – це категорія, що слугує для позначення характеристик індивідуального розвитку</a:t>
            </a:r>
            <a:endParaRPr lang="uk-UA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70000" lnSpcReduction="20000"/>
          </a:bodyPr>
          <a:lstStyle/>
          <a:p>
            <a:r>
              <a:rPr lang="uk-UA" dirty="0"/>
              <a:t>Виокремлюють поняття хронологічного, біологічного, психологічного та соціального віку.</a:t>
            </a:r>
          </a:p>
          <a:p>
            <a:r>
              <a:rPr lang="uk-UA" dirty="0"/>
              <a:t>Хронологічний вік виражається кількістю календарних років, місяців і днів від моменту народження.</a:t>
            </a:r>
          </a:p>
          <a:p>
            <a:r>
              <a:rPr lang="uk-UA" dirty="0"/>
              <a:t>Індивідуальні відмінності біологічного, психологічного та соціального розвитку від середніх показників стали підставою для введення понять: «біологічний вік», «психологічний вік», «соціальний вік».</a:t>
            </a:r>
          </a:p>
          <a:p>
            <a:r>
              <a:rPr lang="uk-UA" dirty="0"/>
              <a:t>Біологічний вік визначається станом обміну речовин і функцій організму порівняно із середньостатистичними показниками.</a:t>
            </a:r>
          </a:p>
          <a:p>
            <a:r>
              <a:rPr lang="uk-UA" dirty="0"/>
              <a:t>Психологічний вік встановлюють співвіднесенням рівня психічного (інтелектуального й емоційного) розвитку індивіда з відповідним нормативним рівнем.</a:t>
            </a:r>
          </a:p>
          <a:p>
            <a:r>
              <a:rPr lang="uk-UA" dirty="0"/>
              <a:t>Соціальний вік вимірюється за допомогою співвіднесення рівня соціального розвитку людини (наприклад, володіння певним набором соціальних ролей) з тим, що статистично нормально для її однолітків.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85932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Autofit/>
          </a:bodyPr>
          <a:lstStyle/>
          <a:p>
            <a:r>
              <a:rPr lang="uk-UA" sz="2800" b="1" dirty="0"/>
              <a:t>Вікова періодизація</a:t>
            </a:r>
            <a:r>
              <a:rPr lang="uk-UA" sz="2800" dirty="0"/>
              <a:t> – це спроба виокремити загальні закономірності, яким підпорядковується життєвий цикл людини.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fontScale="47500" lnSpcReduction="20000"/>
          </a:bodyPr>
          <a:lstStyle/>
          <a:p>
            <a:r>
              <a:rPr lang="uk-UA" sz="4200" dirty="0"/>
              <a:t>Поділ життєвого шляху на періоди дає змогу краще зрозуміти закономірності розвитку і специфіку окремих вікових етапів.</a:t>
            </a:r>
          </a:p>
          <a:p>
            <a:r>
              <a:rPr lang="uk-UA" sz="4200" dirty="0"/>
              <a:t>Фізіологічна періодизація, ухвалена на Міжнародному симпозіумі з вікової фізіології у 1965 році, виокремлює сім періодів розвитку в дитинстві та юнацтві:</a:t>
            </a:r>
          </a:p>
          <a:p>
            <a:r>
              <a:rPr lang="uk-UA" sz="4200" dirty="0"/>
              <a:t>•	період </a:t>
            </a:r>
            <a:r>
              <a:rPr lang="uk-UA" sz="4200" dirty="0"/>
              <a:t>новонародженості</a:t>
            </a:r>
            <a:r>
              <a:rPr lang="uk-UA" sz="4200" dirty="0"/>
              <a:t> (з 1-го по 10-й день після народження);</a:t>
            </a:r>
          </a:p>
          <a:p>
            <a:r>
              <a:rPr lang="uk-UA" sz="4200" dirty="0"/>
              <a:t>•	грудний вік (з 11-го дня до року);</a:t>
            </a:r>
          </a:p>
          <a:p>
            <a:r>
              <a:rPr lang="uk-UA" sz="4200" dirty="0"/>
              <a:t>•	раннє дитинство (з 1-го року до 3-х років);</a:t>
            </a:r>
          </a:p>
          <a:p>
            <a:r>
              <a:rPr lang="uk-UA" sz="4200" dirty="0"/>
              <a:t>•	перший період дитинства (від 3-х до 8-ми років);</a:t>
            </a:r>
          </a:p>
          <a:p>
            <a:r>
              <a:rPr lang="uk-UA" sz="4200" dirty="0"/>
              <a:t>•	другий період дитинства (у хлопчиків з 8 до 12 років, у </a:t>
            </a:r>
            <a:r>
              <a:rPr lang="uk-UA" sz="4200" dirty="0"/>
              <a:t>дівчаток</a:t>
            </a:r>
            <a:r>
              <a:rPr lang="uk-UA" sz="4200" dirty="0"/>
              <a:t> – з 8 до 11 років);</a:t>
            </a:r>
          </a:p>
          <a:p>
            <a:r>
              <a:rPr lang="uk-UA" sz="4200" dirty="0"/>
              <a:t>•	підлітковий вік (у хлопчиків з 13 до 16 років, у </a:t>
            </a:r>
            <a:r>
              <a:rPr lang="uk-UA" sz="4200" dirty="0"/>
              <a:t>дівчаток</a:t>
            </a:r>
            <a:r>
              <a:rPr lang="uk-UA" sz="4200" dirty="0"/>
              <a:t> – з 12 до 15 років);</a:t>
            </a:r>
          </a:p>
          <a:p>
            <a:r>
              <a:rPr lang="uk-UA" sz="4200" dirty="0"/>
              <a:t>•	юнацький вік (у юнаків від 17 до 21 року, а у дівчат - від 16 до 20 років).</a:t>
            </a:r>
          </a:p>
          <a:p>
            <a:r>
              <a:rPr lang="uk-UA" sz="4200" dirty="0"/>
              <a:t>Психологічні періодизації залежно від критерію виокремлюють різні періоди в житті людини. Однак, незважаючи на різні критерії періодизацій розвитку, більшість теорій виокремлюють схожі вікові етапи.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12241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48072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4200" b="1" dirty="0"/>
              <a:t>Закономірності</a:t>
            </a:r>
            <a:r>
              <a:rPr lang="ru-RU" sz="4200" b="1" dirty="0"/>
              <a:t> </a:t>
            </a:r>
            <a:r>
              <a:rPr lang="ru-RU" sz="4200" b="1" dirty="0"/>
              <a:t>розвитку</a:t>
            </a:r>
            <a:r>
              <a:rPr lang="ru-RU" sz="4200" b="1" dirty="0"/>
              <a:t> </a:t>
            </a:r>
            <a:r>
              <a:rPr lang="ru-RU" sz="4200" b="1" dirty="0"/>
              <a:t>дитини</a:t>
            </a:r>
            <a:r>
              <a:rPr lang="ru-RU" sz="4200" b="1" dirty="0"/>
              <a:t> за </a:t>
            </a:r>
            <a:r>
              <a:rPr lang="ru-RU" sz="4200" b="1" dirty="0"/>
              <a:t>Виготським</a:t>
            </a:r>
            <a:endParaRPr lang="uk-UA" sz="4200" b="1" dirty="0" smtClean="0"/>
          </a:p>
          <a:p>
            <a:r>
              <a:rPr lang="uk-UA" sz="4200" dirty="0" smtClean="0"/>
              <a:t>Відомий </a:t>
            </a:r>
            <a:r>
              <a:rPr lang="uk-UA" sz="4200" dirty="0"/>
              <a:t>психолог Л. С. Виготський (1896-1934) встановив чотири основні закономірності, або особливості дитячого розвитку:</a:t>
            </a:r>
          </a:p>
          <a:p>
            <a:r>
              <a:rPr lang="uk-UA" sz="4200" b="1" dirty="0"/>
              <a:t>Циклічність.</a:t>
            </a:r>
            <a:r>
              <a:rPr lang="uk-UA" sz="4200" dirty="0"/>
              <a:t> Розвиток має складну організацію в часі, темп і зміст розвитку змінюються впродовж дитинства. Піднесення, інтенсивний розвиток змінюються уповільненням, згасанням. Цінність місяця в житті дитини визначається тим, яке місце він займає в циклах розвитку: місяць у дитинстві не тотожний місяцю в підлітковому віці.</a:t>
            </a:r>
          </a:p>
          <a:p>
            <a:r>
              <a:rPr lang="uk-UA" sz="4200" b="1" dirty="0"/>
              <a:t>Нерівномірність розвитку.</a:t>
            </a:r>
            <a:r>
              <a:rPr lang="uk-UA" sz="4200" dirty="0"/>
              <a:t> Різні якості особистості, зокрема психічні функції, розвиваються нерівномірно. Є періоди, коли функція домінує, зокрема, це період її найбільш інтенсивного, оптимального </a:t>
            </a:r>
            <a:r>
              <a:rPr lang="uk-UA" sz="4200" dirty="0" smtClean="0"/>
              <a:t>розвитку.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00830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640960" cy="6408712"/>
          </a:xfrm>
        </p:spPr>
        <p:txBody>
          <a:bodyPr>
            <a:normAutofit fontScale="85000" lnSpcReduction="10000"/>
          </a:bodyPr>
          <a:lstStyle/>
          <a:p>
            <a:r>
              <a:rPr lang="uk-UA" dirty="0"/>
              <a:t>За Виготським</a:t>
            </a:r>
            <a:r>
              <a:rPr lang="uk-UA" b="1" dirty="0"/>
              <a:t>, рушійна сила (чинник) психічного розвитку – це навчання.</a:t>
            </a:r>
            <a:r>
              <a:rPr lang="uk-UA" dirty="0"/>
              <a:t> Не кожне навчання виконує роль рушійної сили розвитку, може трапитися і таке, що воно виявиться даремним або навіть загальмує розвиток. Щоб навчання було розвивальним, воно повинно орієнтуватися не на завершені вже цикли розвитку, а на ті, що виникають, на зону найближчого розвитку дитини. </a:t>
            </a:r>
            <a:endParaRPr lang="uk-UA" dirty="0" smtClean="0"/>
          </a:p>
          <a:p>
            <a:r>
              <a:rPr lang="uk-UA" b="1" dirty="0" smtClean="0"/>
              <a:t>Зону </a:t>
            </a:r>
            <a:r>
              <a:rPr lang="uk-UA" b="1" dirty="0"/>
              <a:t>найближчого розумового розвитку </a:t>
            </a:r>
            <a:r>
              <a:rPr lang="uk-UA" dirty="0"/>
              <a:t>Виготський визначає як різницю, «відстань» між рівнем актуального розвитку дитини і рівнем її потенційного розвитку. Рівень складності завдань, що їх вирішує дитина самостійно, визначає актуальний рівень розвитку. Рівень складності завдань, що їх вирішує під керівництвом дорослого, визначає потенційний рівень. 	</a:t>
            </a:r>
            <a:r>
              <a:rPr lang="uk-UA" dirty="0" smtClean="0"/>
              <a:t>				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20128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624736"/>
          </a:xfrm>
        </p:spPr>
        <p:txBody>
          <a:bodyPr>
            <a:normAutofit fontScale="70000" lnSpcReduction="20000"/>
          </a:bodyPr>
          <a:lstStyle/>
          <a:p>
            <a:r>
              <a:rPr lang="uk-UA" dirty="0"/>
              <a:t>Лев Виготський поділяє періоди розвитку дитини відповідно до психологічного віку, який визначається до початку кожного вікового періоду соціальною ситуацією розвитку – своєрідним, специфічним для даного віку, особливим ставленням дитини до навколишнього середовища, способом життя дитини, її «соціальним буттям</a:t>
            </a:r>
            <a:r>
              <a:rPr lang="uk-UA" dirty="0" smtClean="0"/>
              <a:t>».</a:t>
            </a:r>
          </a:p>
          <a:p>
            <a:r>
              <a:rPr lang="uk-UA" dirty="0"/>
              <a:t>Періодизація, запропонована Виготським, включає такі періоди:</a:t>
            </a:r>
          </a:p>
          <a:p>
            <a:r>
              <a:rPr lang="uk-UA" dirty="0"/>
              <a:t>•	криза </a:t>
            </a:r>
            <a:r>
              <a:rPr lang="uk-UA" dirty="0" err="1"/>
              <a:t>новонародженості</a:t>
            </a:r>
            <a:r>
              <a:rPr lang="uk-UA" dirty="0"/>
              <a:t>;</a:t>
            </a:r>
          </a:p>
          <a:p>
            <a:r>
              <a:rPr lang="uk-UA" dirty="0"/>
              <a:t>•	дитинство (від 2-х місяців до 1-го року);</a:t>
            </a:r>
          </a:p>
          <a:p>
            <a:r>
              <a:rPr lang="uk-UA" dirty="0"/>
              <a:t>•	криза 1-го року;</a:t>
            </a:r>
          </a:p>
          <a:p>
            <a:r>
              <a:rPr lang="uk-UA" dirty="0"/>
              <a:t>•	раннє дитинство (від 1-го року до 3-х років);</a:t>
            </a:r>
          </a:p>
          <a:p>
            <a:r>
              <a:rPr lang="uk-UA" dirty="0"/>
              <a:t>•	криза 3-х років;</a:t>
            </a:r>
          </a:p>
          <a:p>
            <a:r>
              <a:rPr lang="uk-UA" dirty="0"/>
              <a:t>•	дошкільний вік (від 3-х до 7-ми років);</a:t>
            </a:r>
          </a:p>
          <a:p>
            <a:r>
              <a:rPr lang="uk-UA" dirty="0"/>
              <a:t>•	криза 7-ми років;</a:t>
            </a:r>
          </a:p>
          <a:p>
            <a:r>
              <a:rPr lang="uk-UA" dirty="0"/>
              <a:t>•	шкільний вік (від 8-ми до 12-ти років);</a:t>
            </a:r>
          </a:p>
          <a:p>
            <a:r>
              <a:rPr lang="uk-UA" dirty="0"/>
              <a:t>•	криза 13-ти років;</a:t>
            </a:r>
          </a:p>
          <a:p>
            <a:r>
              <a:rPr lang="uk-UA" dirty="0"/>
              <a:t>•	пубертатний вік (від 14 до 17-ти років);</a:t>
            </a:r>
          </a:p>
          <a:p>
            <a:r>
              <a:rPr lang="uk-UA" dirty="0"/>
              <a:t>•	криза 17-ти років.</a:t>
            </a:r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9949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3967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510</Words>
  <Application>Microsoft Office PowerPoint</Application>
  <PresentationFormat>Экран (4:3)</PresentationFormat>
  <Paragraphs>52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                 Вікова періодизація  1.Поняття розвитку і віку  2.Вікова періодизація 3.Закономірності розвитку дитини за Виготським  4. Провідна діяльність та періодизація за Ельконіним</vt:lpstr>
      <vt:lpstr>Презентация PowerPoint</vt:lpstr>
      <vt:lpstr>Розвиток – це процес формування і зміни внутрішніх якостей людини</vt:lpstr>
      <vt:lpstr>Вік – це категорія, що слугує для позначення характеристик індивідуального розвитку</vt:lpstr>
      <vt:lpstr>Вікова періодизація – це спроба виокремити загальні закономірності, яким підпорядковується життєвий цикл людини.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Вікова періодизація 1.</dc:title>
  <dc:creator>Admin</dc:creator>
  <cp:lastModifiedBy>Admin</cp:lastModifiedBy>
  <cp:revision>8</cp:revision>
  <dcterms:created xsi:type="dcterms:W3CDTF">2021-04-01T19:33:27Z</dcterms:created>
  <dcterms:modified xsi:type="dcterms:W3CDTF">2021-04-01T20:47:15Z</dcterms:modified>
</cp:coreProperties>
</file>