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367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hyperlink" Target="https://learningapps.org/display?v=pf14o061j1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drive.google.com/file/d/1lZLeQZOliD2QJs21Z5VMp6bhh2cUPgvQ/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3%D0%B0%D0%BB%D1%96%D0%BB%D0%B5%D0%BE_%D0%93%D0%B0%D0%BB%D1%96%D0%BB%D0%B5%D0%B9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s://uk.wikipedia.org/wiki/%D0%90%D1%80%D1%96%D1%81%D1%82%D0%BE%D1%82%D0%B5%D0%BB%D1%8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107950" y="4987925"/>
            <a:ext cx="4418013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2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763713" y="1076325"/>
            <a:ext cx="10298112" cy="213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Явище інерції. Інертність тіла. Маса тіла</a:t>
            </a:r>
            <a:endParaRPr/>
          </a:p>
        </p:txBody>
      </p:sp>
      <p:pic>
        <p:nvPicPr>
          <p:cNvPr id="88" name="Google Shape;88;p13" descr="D:\ЕКУ\Физика 7 класс\Figure\F-04\6iWEIl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32982">
            <a:off x="1325563" y="3149600"/>
            <a:ext cx="2227262" cy="2743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/>
          <p:nvPr/>
        </p:nvSpPr>
        <p:spPr>
          <a:xfrm>
            <a:off x="512763" y="944563"/>
            <a:ext cx="11166475" cy="2328862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Інерція</a:t>
            </a:r>
            <a:r>
              <a:rPr lang="uk-UA" sz="37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— це явище зберігання швидкості руху тіла за відсутності або скомпенсованості дії на нього інших тіл.</a:t>
            </a: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-239713" y="-52388"/>
            <a:ext cx="12465051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Інерція</a:t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 rotWithShape="1">
          <a:blip r:embed="rId4">
            <a:alphaModFix/>
          </a:blip>
          <a:srcRect b="6877"/>
          <a:stretch/>
        </p:blipFill>
        <p:spPr>
          <a:xfrm>
            <a:off x="3379788" y="3500438"/>
            <a:ext cx="4995862" cy="2952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Проблемні питання</a:t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>
            <a:off x="390525" y="912813"/>
            <a:ext cx="5407025" cy="1651000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 Галілея у науці панували помилкові уявлення грецького вченого Арістотеля.</a:t>
            </a:r>
            <a:endParaRPr sz="2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p23" descr="Результат пошуку зображень за запитом &quot;гранітна брила&quot;"/>
          <p:cNvSpPr/>
          <p:nvPr/>
        </p:nvSpPr>
        <p:spPr>
          <a:xfrm>
            <a:off x="131763" y="-122238"/>
            <a:ext cx="258762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00" tIns="38700" rIns="77400" bIns="3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 descr="Результат пошуку зображень за запитом &quot;гранітна брила&quot;"/>
          <p:cNvSpPr/>
          <p:nvPr/>
        </p:nvSpPr>
        <p:spPr>
          <a:xfrm>
            <a:off x="131763" y="-122238"/>
            <a:ext cx="258762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00" tIns="38700" rIns="77400" bIns="3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5889625" y="873125"/>
            <a:ext cx="6040438" cy="1712913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Він вважав, що тіла можуть зберігати тільки стан спокою, а рух, у тому числі й рівномірний, можливий лише під дією сил.</a:t>
            </a:r>
            <a:endParaRPr sz="2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3194050" y="2692400"/>
            <a:ext cx="5511800" cy="1296988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Санчата слід тягти, автомобіль рухається від дії двигуна</a:t>
            </a:r>
            <a:endParaRPr sz="28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825" y="3813175"/>
            <a:ext cx="2901950" cy="23447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8" name="Google Shape;20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9388" y="3803650"/>
            <a:ext cx="3592512" cy="22304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9" name="Google Shape;209;p23"/>
          <p:cNvSpPr/>
          <p:nvPr/>
        </p:nvSpPr>
        <p:spPr>
          <a:xfrm>
            <a:off x="3133725" y="5246688"/>
            <a:ext cx="5511800" cy="1273175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Але і на санчата, і на автомобіль діє сила тертя та інші сили.</a:t>
            </a:r>
            <a:endParaRPr sz="28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/>
          <p:nvPr/>
        </p:nvSpPr>
        <p:spPr>
          <a:xfrm>
            <a:off x="322263" y="1125538"/>
            <a:ext cx="11472862" cy="2578100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1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Інертність</a:t>
            </a:r>
            <a:r>
              <a:rPr lang="uk-UA" sz="3600" b="1" i="1" u="none" strike="noStrike" cap="none">
                <a:solidFill>
                  <a:srgbClr val="00003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—</a:t>
            </a:r>
            <a:r>
              <a:rPr lang="uk-UA" sz="3600" b="1" i="0" u="none" strike="noStrike" cap="none">
                <a:solidFill>
                  <a:srgbClr val="00003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властивість, яка полягає в тому, що для зміни швидкості тіла на задану величину необхідно, щоб дія на нього іншого тіла тривала деякий час. </a:t>
            </a:r>
            <a:endParaRPr/>
          </a:p>
        </p:txBody>
      </p:sp>
      <p:sp>
        <p:nvSpPr>
          <p:cNvPr id="215" name="Google Shape;215;p24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Інертність</a:t>
            </a: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3050" y="4032250"/>
            <a:ext cx="9139238" cy="24098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 txBox="1"/>
          <p:nvPr/>
        </p:nvSpPr>
        <p:spPr>
          <a:xfrm>
            <a:off x="989013" y="-31750"/>
            <a:ext cx="10806112" cy="830263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Гра «Хто швидше?»</a:t>
            </a:r>
            <a:endParaRPr sz="4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412750" y="892175"/>
            <a:ext cx="11474450" cy="1255713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9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Необхідно із склянки з водою за допомогою ложки перенести воду у пусту склянку.</a:t>
            </a:r>
            <a:endParaRPr sz="29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781050" y="5526088"/>
            <a:ext cx="10720388" cy="1093787"/>
          </a:xfrm>
          <a:prstGeom prst="rect">
            <a:avLst/>
          </a:prstGeom>
          <a:solidFill>
            <a:srgbClr val="2F549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Поясніть, чому воду потрібно переносити повільно і обережно.</a:t>
            </a:r>
            <a:endParaRPr sz="3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4825" y="2609850"/>
            <a:ext cx="3233738" cy="2422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9" name="Google Shape;22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1288" y="2670175"/>
            <a:ext cx="3938587" cy="2333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 txBox="1"/>
          <p:nvPr/>
        </p:nvSpPr>
        <p:spPr>
          <a:xfrm>
            <a:off x="954088" y="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Поняття інертності</a:t>
            </a:r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693738" y="1249363"/>
            <a:ext cx="10955337" cy="3216275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Всі тіла інертні</a:t>
            </a:r>
            <a:r>
              <a:rPr lang="uk-UA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але інертність різних тіл різна. Із двох тіл, що взаємодіють, інертність більша у того тіла, яке в результаті взаємодії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повільніше змінює швидкість. </a:t>
            </a:r>
            <a:endParaRPr sz="36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8" name="Google Shape;238;p26" descr="D:\ЕКУ\Физика 7 класс\Figure\F-11\albert-einstein-243x3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5625" y="3821113"/>
            <a:ext cx="23145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/>
        </p:nvSpPr>
        <p:spPr>
          <a:xfrm>
            <a:off x="989013" y="-31750"/>
            <a:ext cx="10806112" cy="830263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Маса</a:t>
            </a: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373063" y="912813"/>
            <a:ext cx="11447462" cy="2074862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	Маса тіла 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— це фізична величина, яка є мірою інертності та мірою гравітаційних властивостей тіла.</a:t>
            </a:r>
            <a:endParaRPr sz="36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942895" y="3119279"/>
            <a:ext cx="5449174" cy="35374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38100" cap="flat" cmpd="sng">
            <a:solidFill>
              <a:srgbClr val="22744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48" name="Google Shape;24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4175" y="3479800"/>
            <a:ext cx="4767263" cy="26781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Одиниці маси</a:t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1225271" y="2967113"/>
            <a:ext cx="9887021" cy="31913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38100" cap="flat" cmpd="sng">
            <a:solidFill>
              <a:srgbClr val="22744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542925" y="1336675"/>
            <a:ext cx="11252200" cy="744538"/>
          </a:xfrm>
          <a:prstGeom prst="rect">
            <a:avLst/>
          </a:prstGeom>
          <a:solidFill>
            <a:srgbClr val="C55A11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Кратні та частинні </a:t>
            </a:r>
            <a:r>
              <a:rPr lang="uk-UA" sz="4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одиниці маси.</a:t>
            </a:r>
            <a:endParaRPr sz="44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9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Маса</a:t>
            </a: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288925" y="912813"/>
            <a:ext cx="11614150" cy="1843087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2508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визначення маси тіла використовують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терези та ваги.</a:t>
            </a:r>
            <a:endParaRPr/>
          </a:p>
        </p:txBody>
      </p:sp>
      <p:pic>
        <p:nvPicPr>
          <p:cNvPr id="266" name="Google Shape;266;p29" descr="http://vertex.co.ua/images/catalog/cas-lpr-15_big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2238" y="3286125"/>
            <a:ext cx="2768600" cy="3089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7" name="Google Shape;267;p29" descr="D:\ЕКУ\Физика 7 класс\Figure\F-05\yak-obchisliti-masu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9350" y="3017838"/>
            <a:ext cx="3424238" cy="34242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0"/>
          <p:cNvSpPr txBox="1"/>
          <p:nvPr/>
        </p:nvSpPr>
        <p:spPr>
          <a:xfrm>
            <a:off x="989013" y="-31750"/>
            <a:ext cx="10806112" cy="7699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Зв’язок мас тіл зі змінами їх швидкостей</a:t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427038" y="2370138"/>
            <a:ext cx="11433175" cy="1804987"/>
          </a:xfrm>
          <a:prstGeom prst="rect">
            <a:avLst/>
          </a:prstGeom>
          <a:solidFill>
            <a:srgbClr val="C55A11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2508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Маси двох тіл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обернено пропорційні модулям швидкостей</a:t>
            </a:r>
            <a:r>
              <a:rPr lang="uk-UA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яких вони набувають під час взаємодії:</a:t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427038" y="982663"/>
            <a:ext cx="11433175" cy="1254125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Масу тіл 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можна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виміряти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ґрунтуючись на їх інертній властивості.</a:t>
            </a:r>
            <a:endParaRPr sz="3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3888700" y="4441133"/>
            <a:ext cx="4449525" cy="200094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38100" cap="flat" cmpd="sng">
            <a:solidFill>
              <a:srgbClr val="22744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/>
          <p:nvPr/>
        </p:nvSpPr>
        <p:spPr>
          <a:xfrm>
            <a:off x="61913" y="90488"/>
            <a:ext cx="11960225" cy="803275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/>
          <p:nvPr/>
        </p:nvSpPr>
        <p:spPr>
          <a:xfrm>
            <a:off x="990600" y="107950"/>
            <a:ext cx="10806113" cy="79692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Відповіді на питання</a:t>
            </a: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427038" y="960438"/>
            <a:ext cx="11310937" cy="1939925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Чому коса при швидкому русі перерізає стебла рослин, а при повільному не може цього зробити? </a:t>
            </a:r>
            <a:endParaRPr sz="36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5699125" y="3308350"/>
            <a:ext cx="5573713" cy="3133725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Трава має масу, а отже, й </a:t>
            </a:r>
            <a:r>
              <a:rPr lang="uk-UA" sz="2800" b="1" i="0" u="sng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інерцію</a:t>
            </a:r>
            <a:r>
              <a:rPr lang="uk-UA"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При повільному русі коси трава встигає змінити швидкість і пригинається</a:t>
            </a:r>
            <a:endParaRPr sz="28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7" name="Google Shape;28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1275" y="3375025"/>
            <a:ext cx="3402013" cy="27828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989013" y="5662613"/>
            <a:ext cx="10282237" cy="981075"/>
          </a:xfrm>
          <a:prstGeom prst="rect">
            <a:avLst/>
          </a:prstGeom>
          <a:solidFill>
            <a:srgbClr val="6C992B"/>
          </a:solidFill>
          <a:ln w="38100" cap="flat" cmpd="sng">
            <a:solidFill>
              <a:srgbClr val="6C992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Чи потрібно взагалі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щось, щоб підтримувати рух? 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19050" y="-79375"/>
            <a:ext cx="12463463" cy="8318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8" y="74613"/>
            <a:ext cx="534987" cy="53498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Проблемні питання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300038" y="3736975"/>
            <a:ext cx="11341100" cy="1054100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Завдяки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чому триває 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кожен із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цих рухів?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6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300038" y="4983163"/>
            <a:ext cx="11341100" cy="609600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C6310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Чи існує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причина</a:t>
            </a:r>
            <a:r>
              <a:rPr lang="uk-UA" sz="3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виникнення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цих рухів? </a:t>
            </a:r>
            <a:endParaRPr sz="36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8663" y="1058863"/>
            <a:ext cx="3292475" cy="26114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0038" y="1057275"/>
            <a:ext cx="3321050" cy="24876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1750" y="1208088"/>
            <a:ext cx="4284663" cy="2235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>
            <a:off x="61913" y="90488"/>
            <a:ext cx="11960225" cy="803275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2"/>
          <p:cNvSpPr txBox="1"/>
          <p:nvPr/>
        </p:nvSpPr>
        <p:spPr>
          <a:xfrm>
            <a:off x="990600" y="107950"/>
            <a:ext cx="10806113" cy="79692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Відповіді на питання</a:t>
            </a:r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409575" y="960438"/>
            <a:ext cx="11415713" cy="1939925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Чому під час прополювання бур’яни слід витягати з ґрунту повільно, уникаючи ривків?</a:t>
            </a:r>
            <a:endParaRPr sz="36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901700" y="3178175"/>
            <a:ext cx="6135688" cy="3476625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Повільно витягуючи бур’ян, виполюємо його з корінням. Якщо ж тягнути ривком, то коріння, внаслідок </a:t>
            </a:r>
            <a:r>
              <a:rPr lang="uk-UA" sz="2800" b="1" i="0" u="sng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інерції</a:t>
            </a:r>
            <a:r>
              <a:rPr lang="uk-UA"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не встигає прийти в рух і, обриваючись, залишається в ґрунті.</a:t>
            </a:r>
            <a:endParaRPr sz="28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7" name="Google Shape;29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3414713"/>
            <a:ext cx="3805238" cy="2743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3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Розв’язування задач</a:t>
            </a:r>
            <a:endParaRPr/>
          </a:p>
        </p:txBody>
      </p:sp>
      <p:sp>
        <p:nvSpPr>
          <p:cNvPr id="305" name="Google Shape;305;p33"/>
          <p:cNvSpPr/>
          <p:nvPr/>
        </p:nvSpPr>
        <p:spPr>
          <a:xfrm>
            <a:off x="414338" y="985838"/>
            <a:ext cx="11309350" cy="2543175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З гармати масою 3 т вистрілили в горизонтальному напрямку ядром масою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20 кг. При цьому ядро набуло швидкості 300 м/с. Якої </a:t>
            </a:r>
            <a:r>
              <a:rPr lang="uk-UA" sz="3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швидкості</a:t>
            </a:r>
            <a:r>
              <a:rPr lang="uk-UA" sz="3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набула гармата при віддачі?</a:t>
            </a:r>
            <a:endParaRPr sz="3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1111" y="3716134"/>
            <a:ext cx="3268484" cy="2834494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Розв’язування задач</a:t>
            </a: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452438" y="912813"/>
            <a:ext cx="11342687" cy="2203450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Хлопчик масою 40 кг стрибнув із нерухомого човна на берег. Швидкість хлопчика 3 м/с. Якою є </a:t>
            </a:r>
            <a:r>
              <a:rPr lang="uk-UA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маса човна</a:t>
            </a:r>
            <a:r>
              <a:rPr lang="uk-UA"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якщо він набрав швидкість, що дорівнює 2 м/с.</a:t>
            </a:r>
            <a:endParaRPr sz="3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1275" y="4021138"/>
            <a:ext cx="4391025" cy="2355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5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Розв’язування задач</a:t>
            </a:r>
            <a:endParaRPr/>
          </a:p>
        </p:txBody>
      </p:sp>
      <p:sp>
        <p:nvSpPr>
          <p:cNvPr id="323" name="Google Shape;323;p35"/>
          <p:cNvSpPr/>
          <p:nvPr/>
        </p:nvSpPr>
        <p:spPr>
          <a:xfrm>
            <a:off x="463550" y="1068388"/>
            <a:ext cx="11331575" cy="2197100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 нерухомого плота масою 30 кг на берег стрибає хлопчик масою 45 кг. Пліт набуває швидкості 2 м/с. Яка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швидкість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хлопчика?</a:t>
            </a:r>
            <a:endParaRPr sz="3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4" name="Google Shape;32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8500" y="3533775"/>
            <a:ext cx="3209925" cy="277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6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Розв’язування задач</a:t>
            </a: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385763" y="985838"/>
            <a:ext cx="11409362" cy="2197100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Два візки після взаємодії набули швидкості 4 см/с і 60 см/с. Маса якого візка більша і у скільки разів? </a:t>
            </a:r>
            <a:endParaRPr sz="3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3" name="Google Shape;333;p36"/>
          <p:cNvPicPr preferRelativeResize="0"/>
          <p:nvPr/>
        </p:nvPicPr>
        <p:blipFill rotWithShape="1">
          <a:blip r:embed="rId4">
            <a:alphaModFix/>
          </a:blip>
          <a:srcRect b="22742"/>
          <a:stretch/>
        </p:blipFill>
        <p:spPr>
          <a:xfrm>
            <a:off x="2293938" y="4337050"/>
            <a:ext cx="7299325" cy="125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7"/>
          <p:cNvSpPr txBox="1"/>
          <p:nvPr/>
        </p:nvSpPr>
        <p:spPr>
          <a:xfrm>
            <a:off x="989013" y="-31750"/>
            <a:ext cx="10806112" cy="7699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uk-UA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Бесіда за питаннями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407988" y="804863"/>
            <a:ext cx="11376025" cy="904875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Які приклади </a:t>
            </a:r>
            <a:r>
              <a:rPr lang="uk-UA" sz="34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взаємодії тіл </a:t>
            </a:r>
            <a:r>
              <a:rPr lang="uk-UA" sz="3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 можете навести?</a:t>
            </a:r>
            <a:r>
              <a:rPr lang="uk-UA" sz="3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3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37"/>
          <p:cNvSpPr/>
          <p:nvPr/>
        </p:nvSpPr>
        <p:spPr>
          <a:xfrm>
            <a:off x="411163" y="1828800"/>
            <a:ext cx="11376025" cy="652463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C6310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Що таке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інерція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3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7"/>
          <p:cNvSpPr/>
          <p:nvPr/>
        </p:nvSpPr>
        <p:spPr>
          <a:xfrm>
            <a:off x="444500" y="2519363"/>
            <a:ext cx="11356975" cy="668337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rgbClr val="6C992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Що таке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інертність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? </a:t>
            </a:r>
            <a:endParaRPr sz="3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4" name="Google Shape;344;p37"/>
          <p:cNvSpPr/>
          <p:nvPr/>
        </p:nvSpPr>
        <p:spPr>
          <a:xfrm>
            <a:off x="466725" y="3292475"/>
            <a:ext cx="11376025" cy="1454150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Що таке </a:t>
            </a:r>
            <a:r>
              <a:rPr lang="uk-UA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маса</a:t>
            </a:r>
            <a:r>
              <a:rPr lang="uk-UA"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означення, позначення, одиниці вимірювання, прилад для вимірювання?</a:t>
            </a:r>
            <a:endParaRPr sz="3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37"/>
          <p:cNvSpPr/>
          <p:nvPr/>
        </p:nvSpPr>
        <p:spPr>
          <a:xfrm>
            <a:off x="503238" y="4846638"/>
            <a:ext cx="11376025" cy="1630362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Як пов’язані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відношення мас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двох тіл, що взаємодіють з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відношенням змін швидкостей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їх рухів?</a:t>
            </a:r>
            <a:endParaRPr sz="3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8"/>
          <p:cNvSpPr txBox="1"/>
          <p:nvPr/>
        </p:nvSpPr>
        <p:spPr>
          <a:xfrm>
            <a:off x="989013" y="-31750"/>
            <a:ext cx="10806112" cy="7699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uk-UA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Виконання інтерактивної вправи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481013" y="2652713"/>
            <a:ext cx="11376025" cy="1630362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«Інерція» </a:t>
            </a:r>
            <a:r>
              <a:rPr lang="uk-UA" sz="36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на платформі LearningApps</a:t>
            </a:r>
            <a:endParaRPr sz="36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4" name="Google Shape;354;p38" descr="C:\Users\teacher\Pictures\Без названия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1275" y="4476750"/>
            <a:ext cx="2238375" cy="223996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8"/>
          <p:cNvSpPr/>
          <p:nvPr/>
        </p:nvSpPr>
        <p:spPr>
          <a:xfrm>
            <a:off x="3195638" y="1492250"/>
            <a:ext cx="1798637" cy="1009650"/>
          </a:xfrm>
          <a:prstGeom prst="wedgeRoundRectCallout">
            <a:avLst>
              <a:gd name="adj1" fmla="val -33114"/>
              <a:gd name="adj2" fmla="val 126041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Тисни тут ☺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9"/>
          <p:cNvSpPr txBox="1"/>
          <p:nvPr/>
        </p:nvSpPr>
        <p:spPr>
          <a:xfrm>
            <a:off x="989013" y="-31750"/>
            <a:ext cx="10806112" cy="830263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Інерція і… класична література</a:t>
            </a:r>
            <a:endParaRPr sz="4572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9"/>
          <p:cNvSpPr/>
          <p:nvPr/>
        </p:nvSpPr>
        <p:spPr>
          <a:xfrm>
            <a:off x="474663" y="1436688"/>
            <a:ext cx="11320462" cy="4229100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Жаба, дриґаючи усіма чотирма лапками, швидко падала на землю; але оскільки качки летіли дуже швидко, то вона впала не прямо на те місце, над яким закричала і де була тверда дорога, а набагато далі...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(В. М. Гаршин. «Жаба-мандрівниця»)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0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solidFill>
            <a:srgbClr val="C55A11"/>
          </a:solidFill>
          <a:ln>
            <a:noFill/>
          </a:ln>
        </p:spPr>
      </p:pic>
      <p:sp>
        <p:nvSpPr>
          <p:cNvPr id="370" name="Google Shape;370;p40"/>
          <p:cNvSpPr txBox="1"/>
          <p:nvPr/>
        </p:nvSpPr>
        <p:spPr>
          <a:xfrm>
            <a:off x="989013" y="-31750"/>
            <a:ext cx="10806112" cy="7699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uk-UA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Розгадайте ребус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40"/>
          <p:cNvSpPr/>
          <p:nvPr/>
        </p:nvSpPr>
        <p:spPr>
          <a:xfrm>
            <a:off x="3979863" y="5214938"/>
            <a:ext cx="6491287" cy="1238250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60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Інертність</a:t>
            </a:r>
            <a:endParaRPr sz="6000" b="1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2" name="Google Shape;372;p40"/>
          <p:cNvPicPr preferRelativeResize="0"/>
          <p:nvPr/>
        </p:nvPicPr>
        <p:blipFill rotWithShape="1">
          <a:blip r:embed="rId4">
            <a:alphaModFix/>
          </a:blip>
          <a:srcRect l="18391" t="29007" r="20733" b="34197"/>
          <a:stretch/>
        </p:blipFill>
        <p:spPr>
          <a:xfrm>
            <a:off x="1095375" y="1768475"/>
            <a:ext cx="9701213" cy="32956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450850" y="5332413"/>
            <a:ext cx="11160125" cy="1406525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6C992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Чому під час прополювання бур’яни слід витягати з ґрунту повільно, уникаючи ривків? </a:t>
            </a:r>
            <a:endParaRPr sz="3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19050" y="-79375"/>
            <a:ext cx="12463463" cy="83185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8" y="74613"/>
            <a:ext cx="534987" cy="53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Проблемні питання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450850" y="3500438"/>
            <a:ext cx="11160125" cy="1711325"/>
          </a:xfrm>
          <a:prstGeom prst="rect">
            <a:avLst/>
          </a:prstGeom>
          <a:solidFill>
            <a:srgbClr val="00B0F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Чому коса при </a:t>
            </a:r>
            <a:r>
              <a:rPr lang="uk-UA" sz="36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швидкому русі</a:t>
            </a:r>
            <a:r>
              <a:rPr lang="uk-UA" sz="36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перерізає стебла рослин, а при повільному не може цього зробити? </a:t>
            </a:r>
            <a:endParaRPr sz="36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2863" y="747713"/>
            <a:ext cx="3803650" cy="2743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6675" y="698500"/>
            <a:ext cx="3402013" cy="27828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989013" y="-31750"/>
            <a:ext cx="10806112" cy="744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34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Дискусія вчителів та учнів</a:t>
            </a:r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 r="1322" b="10443"/>
          <a:stretch/>
        </p:blipFill>
        <p:spPr>
          <a:xfrm>
            <a:off x="8193088" y="1066800"/>
            <a:ext cx="3502025" cy="23542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325" y="1130300"/>
            <a:ext cx="3117850" cy="22542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 l="6187" t="2744" r="4390" b="22588"/>
          <a:stretch/>
        </p:blipFill>
        <p:spPr>
          <a:xfrm>
            <a:off x="4348163" y="1111250"/>
            <a:ext cx="3373437" cy="2255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3" name="Google Shape;123;p16" descr="D:\ЕКУ\Физика 7 класс\00\bike-drop-boy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1638" y="3679825"/>
            <a:ext cx="3143250" cy="27733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56025" y="3668713"/>
            <a:ext cx="3898900" cy="27733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42250" y="3679825"/>
            <a:ext cx="3952875" cy="277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Вивчення нового матеріалу</a:t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439738" y="952500"/>
            <a:ext cx="11183937" cy="1055688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 повсякденному житті ми постійно маємо справу з різними видами дії одних тіл на інші. </a:t>
            </a:r>
            <a:endParaRPr sz="28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6432550" y="2066925"/>
            <a:ext cx="4949825" cy="1190625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C6310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Сідаючи на стілець, ми діємо на нього.</a:t>
            </a:r>
            <a:endParaRPr sz="24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657225" y="2062163"/>
            <a:ext cx="5375275" cy="1195387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22744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Щоб відчинити двері, ми діємо на них рукою; завдяки дії ноги м’яч летить у ворота.</a:t>
            </a:r>
            <a:endParaRPr sz="20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17" descr="Результат пошуку зображень за запитом &quot;гранітна брила&quot;"/>
          <p:cNvSpPr/>
          <p:nvPr/>
        </p:nvSpPr>
        <p:spPr>
          <a:xfrm>
            <a:off x="131763" y="-122238"/>
            <a:ext cx="258762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00" tIns="38700" rIns="77400" bIns="3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 descr="Результат пошуку зображень за запитом &quot;гранітна брила&quot;"/>
          <p:cNvSpPr/>
          <p:nvPr/>
        </p:nvSpPr>
        <p:spPr>
          <a:xfrm>
            <a:off x="131763" y="-122238"/>
            <a:ext cx="258762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00" tIns="38700" rIns="77400" bIns="3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989013" y="5445125"/>
            <a:ext cx="10036175" cy="1162050"/>
          </a:xfrm>
          <a:prstGeom prst="rect">
            <a:avLst/>
          </a:prstGeom>
          <a:solidFill>
            <a:srgbClr val="C55A11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Дія</a:t>
            </a:r>
            <a:r>
              <a:rPr lang="uk-UA"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завжди є </a:t>
            </a:r>
            <a:r>
              <a:rPr lang="uk-UA" sz="32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взаємодією</a:t>
            </a:r>
            <a:r>
              <a:rPr lang="uk-UA"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якщо одне тіло діє на друге, то й друге тіло діє на перше</a:t>
            </a:r>
            <a:endParaRPr sz="32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875" y="3349625"/>
            <a:ext cx="3235325" cy="20177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0" name="Google Shape;140;p17" descr="D:\ЕКУ\Физика 7 класс\Figure\F-11\2880x1800_730485_[www.ArtFile.ru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9313" y="3398838"/>
            <a:ext cx="3181350" cy="198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 descr="C:\Users\teacher\Pictures\images (4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12175" y="3319463"/>
            <a:ext cx="2366963" cy="2068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F4B08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803275" y="-31750"/>
            <a:ext cx="10807700" cy="795338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Демонстрація</a:t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2097088" y="889000"/>
            <a:ext cx="7585075" cy="622300"/>
          </a:xfrm>
          <a:prstGeom prst="rect">
            <a:avLst/>
          </a:prstGeom>
          <a:solidFill>
            <a:srgbClr val="C55A11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Відеодослід</a:t>
            </a:r>
            <a:endParaRPr sz="37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18" descr="Результат пошуку зображень за запитом &quot;гранітна брила&quot;"/>
          <p:cNvSpPr/>
          <p:nvPr/>
        </p:nvSpPr>
        <p:spPr>
          <a:xfrm>
            <a:off x="131763" y="-122238"/>
            <a:ext cx="258762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00" tIns="38700" rIns="77400" bIns="3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 descr="Результат пошуку зображень за запитом &quot;гранітна брила&quot;"/>
          <p:cNvSpPr/>
          <p:nvPr/>
        </p:nvSpPr>
        <p:spPr>
          <a:xfrm>
            <a:off x="131763" y="-122238"/>
            <a:ext cx="258762" cy="25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400" tIns="38700" rIns="77400" bIns="3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747713" y="5746750"/>
            <a:ext cx="10698162" cy="1000125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Причиною зупинки кульки є </a:t>
            </a:r>
            <a:r>
              <a:rPr lang="uk-UA" sz="28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тертя</a:t>
            </a:r>
            <a:r>
              <a:rPr lang="uk-UA" sz="28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: чим воно менше, тим більший шлях проходить кулька.</a:t>
            </a:r>
            <a:endParaRPr sz="28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3" name="Google Shape;153;p18" title="відеодослід.wm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8500" y="1511300"/>
            <a:ext cx="6160325" cy="42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334963" y="944563"/>
            <a:ext cx="11166475" cy="1460500"/>
          </a:xfrm>
          <a:prstGeom prst="rect">
            <a:avLst/>
          </a:prstGeom>
          <a:solidFill>
            <a:srgbClr val="C55A11"/>
          </a:solidFill>
          <a:ln w="381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 Землі неможливо створити умови, за яких тіло не взаємодіяло б з іншими тілами.</a:t>
            </a:r>
            <a:endParaRPr sz="35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-196850" y="-49213"/>
            <a:ext cx="12465051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Взаємодія тіл</a:t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334963" y="2568575"/>
            <a:ext cx="11166475" cy="1758950"/>
          </a:xfrm>
          <a:prstGeom prst="rect">
            <a:avLst/>
          </a:prstGeom>
          <a:solidFill>
            <a:srgbClr val="2E75B5"/>
          </a:solidFill>
          <a:ln w="381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Результатом взаємодії є </a:t>
            </a:r>
            <a:r>
              <a:rPr lang="uk-UA" sz="37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зміна швидкості взаємодіючих тіл або деформація.</a:t>
            </a:r>
            <a:endParaRPr/>
          </a:p>
        </p:txBody>
      </p:sp>
      <p:pic>
        <p:nvPicPr>
          <p:cNvPr id="163" name="Google Shape;163;p19" descr="http://udoktora.net/file/image/2013/05/20130522519c7d3fed814-680x5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0088" y="4491038"/>
            <a:ext cx="2967037" cy="22288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4" name="Google Shape;164;p19" descr="http://www.vseodetyah.com/editorfiles/detskii-batut-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0" y="4487863"/>
            <a:ext cx="3241675" cy="22320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Інерція</a:t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427038" y="912813"/>
            <a:ext cx="11374437" cy="1182687"/>
          </a:xfrm>
          <a:prstGeom prst="rect">
            <a:avLst/>
          </a:prstGeom>
          <a:solidFill>
            <a:srgbClr val="C55A11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Що необхідно для того, щоб </a:t>
            </a:r>
            <a:r>
              <a:rPr lang="uk-UA" sz="37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швидкість тіла була незмінною?</a:t>
            </a:r>
            <a:endParaRPr sz="37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989013" y="5110163"/>
            <a:ext cx="4930775" cy="1658937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C6310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Аристотель: </a:t>
            </a:r>
            <a:r>
              <a:rPr lang="uk-UA" sz="37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«Тіло потрібно штовхати»</a:t>
            </a:r>
            <a:endParaRPr sz="37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6392863" y="5110163"/>
            <a:ext cx="4929187" cy="1658937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22744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7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Галілей: </a:t>
            </a:r>
            <a:r>
              <a:rPr lang="uk-UA" sz="37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«Тілу не потрібно заважати»</a:t>
            </a:r>
            <a:endParaRPr/>
          </a:p>
        </p:txBody>
      </p:sp>
      <p:pic>
        <p:nvPicPr>
          <p:cNvPr id="175" name="Google Shape;175;p20" descr="http://samboslava.ru/pub/images/thinking/23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8660" r="10320"/>
          <a:stretch/>
        </p:blipFill>
        <p:spPr>
          <a:xfrm>
            <a:off x="1570038" y="2209800"/>
            <a:ext cx="3768725" cy="27749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6" name="Google Shape;176;p20" descr="http://all-biography.ru/wp-content/uploads/2014/08/Galiley-Galileo.jp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72363" y="2209800"/>
            <a:ext cx="2770187" cy="27701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>
            <a:off x="-134938" y="-31750"/>
            <a:ext cx="12463463" cy="830263"/>
          </a:xfrm>
          <a:prstGeom prst="rect">
            <a:avLst/>
          </a:prstGeom>
          <a:solidFill>
            <a:srgbClr val="C55A11"/>
          </a:solidFill>
          <a:ln w="12700" cap="flat" cmpd="sng">
            <a:solidFill>
              <a:srgbClr val="BF9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26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" y="82550"/>
            <a:ext cx="534988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989013" y="-31750"/>
            <a:ext cx="10806112" cy="795338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57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Інерція</a:t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420688" y="912813"/>
            <a:ext cx="11374437" cy="1163637"/>
          </a:xfrm>
          <a:prstGeom prst="rect">
            <a:avLst/>
          </a:prstGeom>
          <a:solidFill>
            <a:srgbClr val="0070C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Розв’яжіть цю наукову суперечку, яка тривала століттями.</a:t>
            </a:r>
            <a:endParaRPr sz="37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407988" y="2538413"/>
            <a:ext cx="11376025" cy="3427412"/>
          </a:xfrm>
          <a:prstGeom prst="rect">
            <a:avLst/>
          </a:prstGeom>
          <a:solidFill>
            <a:srgbClr val="00B050"/>
          </a:solidFill>
          <a:ln w="38100" cap="flat" cmpd="sng">
            <a:solidFill>
              <a:srgbClr val="7F6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Будь-яке </a:t>
            </a:r>
            <a:r>
              <a:rPr lang="uk-UA" sz="40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тіло</a:t>
            </a:r>
            <a:r>
              <a:rPr lang="uk-UA" sz="4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40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зберігає свій початковий стан </a:t>
            </a:r>
            <a:r>
              <a:rPr lang="uk-UA" sz="4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відносного спокою або прямолінійного рівномірного руху доти, </a:t>
            </a:r>
            <a:r>
              <a:rPr lang="uk-UA" sz="4000" b="1" i="0" u="none" strike="noStrike" cap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поки дія інших тіл </a:t>
            </a:r>
            <a:r>
              <a:rPr lang="uk-UA" sz="4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не виведе його з цього стану.</a:t>
            </a:r>
            <a:endParaRPr sz="3700" b="1" i="0" u="none" strike="noStrike" cap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736</Words>
  <Application>Microsoft Office PowerPoint</Application>
  <PresentationFormat>Произвольный</PresentationFormat>
  <Paragraphs>86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Natalya</cp:lastModifiedBy>
  <cp:revision>1</cp:revision>
  <dcterms:modified xsi:type="dcterms:W3CDTF">2022-02-02T13:01:55Z</dcterms:modified>
</cp:coreProperties>
</file>