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0" r:id="rId3"/>
    <p:sldId id="261" r:id="rId4"/>
    <p:sldId id="269" r:id="rId5"/>
    <p:sldId id="268" r:id="rId6"/>
    <p:sldId id="271" r:id="rId7"/>
    <p:sldId id="262" r:id="rId8"/>
    <p:sldId id="263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2319"/>
    <a:srgbClr val="003374"/>
    <a:srgbClr val="173A8D"/>
    <a:srgbClr val="C9A093"/>
    <a:srgbClr val="F1F1F1"/>
    <a:srgbClr val="385592"/>
    <a:srgbClr val="3A5896"/>
    <a:srgbClr val="1D3C7A"/>
    <a:srgbClr val="21396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193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673"/>
          <a:stretch/>
        </p:blipFill>
        <p:spPr>
          <a:xfrm>
            <a:off x="0" y="4783791"/>
            <a:ext cx="9144000" cy="207420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63"/>
          <a:stretch/>
        </p:blipFill>
        <p:spPr>
          <a:xfrm>
            <a:off x="0" y="0"/>
            <a:ext cx="9144000" cy="607807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9144000" cy="163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8" r="534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23" y="721179"/>
            <a:ext cx="9199623" cy="919962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24" y="-8067507"/>
            <a:ext cx="9199623" cy="9199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614" y="1306114"/>
            <a:ext cx="5718411" cy="687260"/>
          </a:xfrm>
          <a:effectLst/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54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C</a:t>
            </a:r>
            <a:r>
              <a:rPr lang="uk-UA" sz="54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ПІЛКУВАННЯ ТА ЙОГО СТРУКТУРА</a:t>
            </a:r>
            <a:endParaRPr lang="en-US" sz="5400" b="1" cap="all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423581" y="354668"/>
            <a:ext cx="8296837" cy="6148663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7650" y="215152"/>
            <a:ext cx="8661026" cy="1072733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err="1" smtClean="0"/>
              <a:t>Перцептивна</a:t>
            </a:r>
            <a:r>
              <a:rPr lang="uk-UA" sz="4000" dirty="0" smtClean="0"/>
              <a:t> сторона</a:t>
            </a:r>
            <a:endParaRPr lang="uk-UA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7663" y="1704886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Це сприймання і розуміння людьми один одного. Розуміння іншої людини включає сприймання зовнішності, співвіднесення її із особистісними якостями людини.</a:t>
            </a:r>
            <a:endParaRPr lang="uk-U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52900" y="3376612"/>
            <a:ext cx="47557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/>
              <a:t>Уявлення про іншого тим багатші, чим повніше уявлення людини про саму себе (її самосвідомість), але й самосвідомість збагачується завдяки порівнянню з іншою людиною. Взаєморозуміння людей відбувається на основі механізмів ідентифікації, емпатії, </a:t>
            </a:r>
            <a:r>
              <a:rPr lang="uk-UA" sz="2200" dirty="0" err="1" smtClean="0"/>
              <a:t>рефлекції</a:t>
            </a:r>
            <a:r>
              <a:rPr lang="uk-UA" sz="2200" dirty="0" smtClean="0"/>
              <a:t>.</a:t>
            </a:r>
            <a:endParaRPr lang="uk-UA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4300" y="3319464"/>
            <a:ext cx="5734051" cy="296963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0" name="Picture 2" descr="C:\Users\Home\Downloads\542857_15618357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7851"/>
            <a:ext cx="3543300" cy="307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471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7650" y="215152"/>
            <a:ext cx="8661026" cy="1072733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Комунікативний процес</a:t>
            </a:r>
            <a:endParaRPr lang="uk-UA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7663" y="1704886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Це процес обміну інформацією між двома або більше людьми. Його мета – забезпечити передачу і розуміння інформації, що є предметом обміну.</a:t>
            </a:r>
            <a:endParaRPr lang="uk-U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3448050"/>
            <a:ext cx="436245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/>
              <a:t>Якщо взаємне розуміння не досягається, то комунікація не відбулася, з чого випливає, що обидві сторони грають у ній активну роль. Комунікативний процес – це взаємодія сукупності елементів.</a:t>
            </a:r>
            <a:endParaRPr lang="uk-UA" sz="2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819151" y="3409951"/>
            <a:ext cx="5734051" cy="25193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867" y="3101578"/>
            <a:ext cx="3987134" cy="30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8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758766" y="2796307"/>
            <a:ext cx="5718411" cy="687260"/>
          </a:xfrm>
          <a:prstGeom prst="rect">
            <a:avLst/>
          </a:prstGeom>
          <a:effectLst/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54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ДЯКУЮ ЗА УВАГУ!</a:t>
            </a:r>
            <a:endParaRPr lang="en-US" sz="5400" b="1" cap="all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82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0" y="0"/>
            <a:ext cx="9138092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530" y="-1"/>
            <a:ext cx="9137562" cy="128788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План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83288" y="1923846"/>
            <a:ext cx="4163526" cy="422085"/>
            <a:chOff x="1422" y="1296"/>
            <a:chExt cx="3040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681" y="1342"/>
              <a:ext cx="2633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1600" dirty="0" smtClean="0">
                  <a:solidFill>
                    <a:srgbClr val="000000"/>
                  </a:solidFill>
                </a:rPr>
                <a:t>Спілкування.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83287" y="2566483"/>
            <a:ext cx="4163526" cy="422085"/>
            <a:chOff x="1422" y="1776"/>
            <a:chExt cx="3040" cy="334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681" y="1824"/>
              <a:ext cx="2781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1600" dirty="0" smtClean="0">
                  <a:solidFill>
                    <a:srgbClr val="000000"/>
                  </a:solidFill>
                </a:rPr>
                <a:t>Поняття про спілкування, його структура.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408673" y="3222519"/>
            <a:ext cx="4163526" cy="422085"/>
            <a:chOff x="1422" y="2247"/>
            <a:chExt cx="3040" cy="334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829" y="2295"/>
              <a:ext cx="2633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1600" dirty="0" smtClean="0">
                  <a:solidFill>
                    <a:srgbClr val="000000"/>
                  </a:solidFill>
                </a:rPr>
                <a:t>Комунікативна складова.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415817" y="3871960"/>
            <a:ext cx="4163526" cy="422085"/>
            <a:chOff x="1422" y="2727"/>
            <a:chExt cx="3040" cy="334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824" y="2775"/>
              <a:ext cx="2633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1600" dirty="0" smtClean="0">
                  <a:solidFill>
                    <a:srgbClr val="000000"/>
                  </a:solidFill>
                </a:rPr>
                <a:t>Інтерактивна складова.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299135" y="4535479"/>
            <a:ext cx="4258028" cy="422085"/>
            <a:chOff x="1349" y="3207"/>
            <a:chExt cx="3109" cy="334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825" y="3255"/>
              <a:ext cx="2633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1600" dirty="0" err="1" smtClean="0">
                  <a:solidFill>
                    <a:srgbClr val="000000"/>
                  </a:solidFill>
                </a:rPr>
                <a:t>Перцептивна</a:t>
              </a:r>
              <a:r>
                <a:rPr lang="uk-UA" sz="1600" dirty="0" smtClean="0">
                  <a:solidFill>
                    <a:srgbClr val="000000"/>
                  </a:solidFill>
                </a:rPr>
                <a:t> складова.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pic>
          <p:nvPicPr>
            <p:cNvPr id="55" name="Picture 90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9" y="3256"/>
              <a:ext cx="174" cy="1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Прямоугольник 56"/>
          <p:cNvSpPr/>
          <p:nvPr/>
        </p:nvSpPr>
        <p:spPr>
          <a:xfrm>
            <a:off x="530" y="6529589"/>
            <a:ext cx="9143470" cy="328411"/>
          </a:xfrm>
          <a:prstGeom prst="rect">
            <a:avLst/>
          </a:prstGeom>
          <a:solidFill>
            <a:schemeClr val="tx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59" name="Group 96"/>
          <p:cNvGrpSpPr>
            <a:grpSpLocks/>
          </p:cNvGrpSpPr>
          <p:nvPr/>
        </p:nvGrpSpPr>
        <p:grpSpPr bwMode="auto">
          <a:xfrm>
            <a:off x="2402261" y="5182977"/>
            <a:ext cx="4175853" cy="422085"/>
            <a:chOff x="1418" y="3207"/>
            <a:chExt cx="3049" cy="334"/>
          </a:xfrm>
        </p:grpSpPr>
        <p:sp>
          <p:nvSpPr>
            <p:cNvPr id="60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Text Box 52"/>
            <p:cNvSpPr txBox="1">
              <a:spLocks noChangeArrowheads="1"/>
            </p:cNvSpPr>
            <p:nvPr/>
          </p:nvSpPr>
          <p:spPr bwMode="gray">
            <a:xfrm>
              <a:off x="1834" y="3255"/>
              <a:ext cx="2633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1600" dirty="0" smtClean="0">
                  <a:solidFill>
                    <a:srgbClr val="000000"/>
                  </a:solidFill>
                </a:rPr>
                <a:t>Комунікативний процес.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179682" y="1964475"/>
            <a:ext cx="359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</a:t>
            </a:r>
            <a:endParaRPr lang="uk-UA" dirty="0"/>
          </a:p>
        </p:txBody>
      </p:sp>
      <p:sp>
        <p:nvSpPr>
          <p:cNvPr id="70" name="TextBox 69"/>
          <p:cNvSpPr txBox="1"/>
          <p:nvPr/>
        </p:nvSpPr>
        <p:spPr>
          <a:xfrm>
            <a:off x="2179682" y="2610287"/>
            <a:ext cx="359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2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71" name="TextBox 70"/>
          <p:cNvSpPr txBox="1"/>
          <p:nvPr/>
        </p:nvSpPr>
        <p:spPr>
          <a:xfrm>
            <a:off x="2497266" y="3266323"/>
            <a:ext cx="56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2.1.</a:t>
            </a:r>
            <a:endParaRPr lang="uk-UA" dirty="0"/>
          </a:p>
        </p:txBody>
      </p:sp>
      <p:sp>
        <p:nvSpPr>
          <p:cNvPr id="72" name="TextBox 71"/>
          <p:cNvSpPr txBox="1"/>
          <p:nvPr/>
        </p:nvSpPr>
        <p:spPr>
          <a:xfrm>
            <a:off x="2512040" y="3915944"/>
            <a:ext cx="59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2.2.</a:t>
            </a:r>
            <a:endParaRPr lang="uk-UA" dirty="0"/>
          </a:p>
        </p:txBody>
      </p:sp>
      <p:sp>
        <p:nvSpPr>
          <p:cNvPr id="73" name="TextBox 72"/>
          <p:cNvSpPr txBox="1"/>
          <p:nvPr/>
        </p:nvSpPr>
        <p:spPr>
          <a:xfrm>
            <a:off x="2497265" y="4569758"/>
            <a:ext cx="56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2.3.</a:t>
            </a:r>
            <a:endParaRPr lang="uk-UA" dirty="0"/>
          </a:p>
        </p:txBody>
      </p:sp>
      <p:sp>
        <p:nvSpPr>
          <p:cNvPr id="74" name="TextBox 73"/>
          <p:cNvSpPr txBox="1"/>
          <p:nvPr/>
        </p:nvSpPr>
        <p:spPr>
          <a:xfrm>
            <a:off x="2497266" y="5217256"/>
            <a:ext cx="56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2.4.</a:t>
            </a:r>
            <a:endParaRPr lang="uk-UA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5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38092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0" y="0"/>
            <a:ext cx="9137562" cy="1809750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0" y="6529589"/>
            <a:ext cx="9143470" cy="328411"/>
          </a:xfrm>
          <a:prstGeom prst="rect">
            <a:avLst/>
          </a:prstGeom>
          <a:solidFill>
            <a:schemeClr val="tx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683111" y="508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СПІЛКУВАННЯ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35074" y="2501950"/>
            <a:ext cx="4800600" cy="2936030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слухаючи</a:t>
            </a:r>
            <a:r>
              <a:rPr lang="ru-RU" dirty="0"/>
              <a:t> вас, </a:t>
            </a:r>
            <a:r>
              <a:rPr lang="ru-RU" dirty="0" err="1"/>
              <a:t>дивляться</a:t>
            </a:r>
            <a:r>
              <a:rPr lang="ru-RU" dirty="0"/>
              <a:t> вам в </a:t>
            </a:r>
            <a:r>
              <a:rPr lang="ru-RU" dirty="0" err="1"/>
              <a:t>обличчя</a:t>
            </a:r>
            <a:r>
              <a:rPr lang="ru-RU" dirty="0"/>
              <a:t>, </a:t>
            </a:r>
            <a:r>
              <a:rPr lang="ru-RU" dirty="0" err="1"/>
              <a:t>реагують</a:t>
            </a:r>
            <a:r>
              <a:rPr lang="ru-RU" dirty="0"/>
              <a:t> на </a:t>
            </a:r>
            <a:r>
              <a:rPr lang="ru-RU" dirty="0" err="1"/>
              <a:t>ваші</a:t>
            </a:r>
            <a:r>
              <a:rPr lang="ru-RU" dirty="0"/>
              <a:t> слова, </a:t>
            </a:r>
            <a:r>
              <a:rPr lang="ru-RU" dirty="0" err="1"/>
              <a:t>погляд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вам в </a:t>
            </a:r>
            <a:r>
              <a:rPr lang="ru-RU" dirty="0" err="1"/>
              <a:t>очі</a:t>
            </a:r>
            <a:r>
              <a:rPr lang="ru-RU" dirty="0"/>
              <a:t> – будьте </a:t>
            </a:r>
            <a:r>
              <a:rPr lang="ru-RU" dirty="0" err="1"/>
              <a:t>впевнені</a:t>
            </a:r>
            <a:r>
              <a:rPr lang="ru-RU" dirty="0"/>
              <a:t> </a:t>
            </a:r>
            <a:r>
              <a:rPr lang="en-US" dirty="0"/>
              <a:t>:</a:t>
            </a:r>
            <a:r>
              <a:rPr lang="uk-UA" dirty="0"/>
              <a:t> ви спілкуєтеся</a:t>
            </a:r>
            <a:r>
              <a:rPr lang="ru-RU" dirty="0"/>
              <a:t>».</a:t>
            </a:r>
          </a:p>
          <a:p>
            <a:r>
              <a:rPr lang="ru-RU" dirty="0"/>
              <a:t>                                            М. І. </a:t>
            </a:r>
            <a:r>
              <a:rPr lang="ru-RU" dirty="0" err="1"/>
              <a:t>Лісна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823230" y="3010690"/>
            <a:ext cx="5436884" cy="248444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8" y="2247897"/>
            <a:ext cx="3093252" cy="404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38092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66292" y="1664217"/>
            <a:ext cx="75534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Спілкування – це взаємодія двох або більше людей, під час якої виникає психічний контакт, що проявляється в обміні інформацією, взаємовпливі, взаєморозумінні та </a:t>
            </a:r>
            <a:r>
              <a:rPr lang="uk-UA" sz="2800" dirty="0" err="1" smtClean="0"/>
              <a:t>взаємопереживанні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287885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169" y="4139586"/>
            <a:ext cx="4081703" cy="271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04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59216" y="2335903"/>
            <a:ext cx="60558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Серед чинників, що формують особистість, у психології виділяють насамперед трудову діяльність, пізнання і </a:t>
            </a:r>
            <a:r>
              <a:rPr lang="uk-UA" sz="2000" b="1" dirty="0" smtClean="0"/>
              <a:t>спілкування</a:t>
            </a:r>
            <a:r>
              <a:rPr lang="uk-UA" sz="2000" dirty="0" smtClean="0"/>
              <a:t>. Якщо формами і методами трудової діяльності, а також способами пізнання світу людина оволодіває протягом досить тривалого часу, то мистецтву спілкування особистість не навчається ніколи й ніде. Велика кількість проблем у житті, зокрема в сім</a:t>
            </a:r>
            <a:r>
              <a:rPr lang="en-US" sz="2000" dirty="0" smtClean="0"/>
              <a:t>’</a:t>
            </a:r>
            <a:r>
              <a:rPr lang="uk-UA" sz="2000" dirty="0" smtClean="0"/>
              <a:t>ї, школі, на роботі, виникають саме тому, що люди не знають механізмів, законів спілкування, не є соціально компетентними. </a:t>
            </a:r>
            <a:r>
              <a:rPr lang="uk-UA" sz="2000" b="1" dirty="0" smtClean="0"/>
              <a:t>Спілкування є важливою духовною потребою особистості як суспільної істоти.</a:t>
            </a:r>
            <a:endParaRPr lang="uk-UA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0" y="0"/>
            <a:ext cx="9137562" cy="2070100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9216" y="430306"/>
            <a:ext cx="8225565" cy="182002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спілкування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структура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0" y="6529589"/>
            <a:ext cx="9143470" cy="328411"/>
          </a:xfrm>
          <a:prstGeom prst="rect">
            <a:avLst/>
          </a:prstGeom>
          <a:solidFill>
            <a:schemeClr val="tx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2335904"/>
            <a:ext cx="6161794" cy="378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66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69016" y="2614406"/>
            <a:ext cx="60558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У психології існують суперечливі трактування співвідношення понять спілкування та діяльності. Одні автори вважають спілкування різновидом діяльності, оскільки вміщує  в себе стандартну структуру діяльності. Інші припускають, що спілкування – компонент будь-якої діяльності. Імовірніше, зо виступаючи окремою психологічною категорією, спілкування однак тісно </a:t>
            </a:r>
            <a:r>
              <a:rPr lang="uk-UA" sz="2000" dirty="0" err="1" smtClean="0"/>
              <a:t>пов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язане</a:t>
            </a:r>
            <a:r>
              <a:rPr lang="uk-UA" sz="2000" dirty="0" smtClean="0"/>
              <a:t> з діяльністю, а саме – виступає способом організації діяльності (настанови дорослих щодо дій дітей).</a:t>
            </a:r>
            <a:endParaRPr lang="uk-UA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0" y="0"/>
            <a:ext cx="9137562" cy="2070100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1378" y="2335904"/>
            <a:ext cx="6161794" cy="378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3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4671518" y="2771128"/>
            <a:ext cx="3960440" cy="977408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4659610"/>
            <a:ext cx="3814169" cy="977408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Прямоугольник 16"/>
          <p:cNvSpPr/>
          <p:nvPr/>
        </p:nvSpPr>
        <p:spPr>
          <a:xfrm>
            <a:off x="4671518" y="4659610"/>
            <a:ext cx="3986216" cy="977408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786480"/>
            <a:ext cx="3780606" cy="977408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530" y="0"/>
            <a:ext cx="9137562" cy="139065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8137" y="372159"/>
            <a:ext cx="8007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</a:rPr>
              <a:t>Структура спілкування</a:t>
            </a:r>
            <a:endParaRPr lang="uk-UA" sz="3600" dirty="0">
              <a:solidFill>
                <a:schemeClr val="bg1"/>
              </a:solidFill>
            </a:endParaRPr>
          </a:p>
        </p:txBody>
      </p:sp>
      <p:sp>
        <p:nvSpPr>
          <p:cNvPr id="8" name="Text Box 1029"/>
          <p:cNvSpPr txBox="1">
            <a:spLocks noChangeArrowheads="1"/>
          </p:cNvSpPr>
          <p:nvPr/>
        </p:nvSpPr>
        <p:spPr bwMode="auto">
          <a:xfrm>
            <a:off x="1519647" y="2185169"/>
            <a:ext cx="167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3200" dirty="0" err="1" smtClean="0">
                <a:solidFill>
                  <a:srgbClr val="000000"/>
                </a:solidFill>
                <a:cs typeface="Times New Roman" charset="0"/>
              </a:rPr>
              <a:t>Суб</a:t>
            </a:r>
            <a:r>
              <a:rPr lang="en-US" sz="3200" dirty="0" smtClean="0">
                <a:solidFill>
                  <a:srgbClr val="000000"/>
                </a:solidFill>
                <a:cs typeface="Times New Roman" charset="0"/>
              </a:rPr>
              <a:t>’</a:t>
            </a:r>
            <a:r>
              <a:rPr lang="uk-UA" sz="3200" dirty="0" err="1" smtClean="0">
                <a:solidFill>
                  <a:srgbClr val="000000"/>
                </a:solidFill>
                <a:cs typeface="Times New Roman" charset="0"/>
              </a:rPr>
              <a:t>єкти</a:t>
            </a:r>
            <a:endParaRPr lang="ru-RU" sz="3200" dirty="0"/>
          </a:p>
        </p:txBody>
      </p:sp>
      <p:sp>
        <p:nvSpPr>
          <p:cNvPr id="9" name="Text Box 1030"/>
          <p:cNvSpPr txBox="1">
            <a:spLocks noChangeArrowheads="1"/>
          </p:cNvSpPr>
          <p:nvPr/>
        </p:nvSpPr>
        <p:spPr bwMode="auto">
          <a:xfrm>
            <a:off x="442686" y="2755776"/>
            <a:ext cx="3839028" cy="1008112"/>
          </a:xfrm>
          <a:prstGeom prst="rect">
            <a:avLst/>
          </a:prstGeom>
          <a:solidFill>
            <a:schemeClr val="bg1">
              <a:alpha val="72000"/>
            </a:schemeClr>
          </a:solidFill>
          <a:ln w="57150" cmpd="thinThick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2800" dirty="0"/>
              <a:t>л</a:t>
            </a:r>
            <a:r>
              <a:rPr lang="uk-UA" sz="2800" dirty="0" smtClean="0"/>
              <a:t>юди</a:t>
            </a:r>
          </a:p>
          <a:p>
            <a:pPr algn="ctr" eaLnBrk="0" hangingPunct="0"/>
            <a:r>
              <a:rPr lang="uk-UA" sz="2800" dirty="0" smtClean="0"/>
              <a:t>групи</a:t>
            </a:r>
            <a:endParaRPr lang="ru-RU" sz="2800" dirty="0"/>
          </a:p>
        </p:txBody>
      </p:sp>
      <p:sp>
        <p:nvSpPr>
          <p:cNvPr id="10" name="Text Box 1032"/>
          <p:cNvSpPr txBox="1">
            <a:spLocks noChangeArrowheads="1"/>
          </p:cNvSpPr>
          <p:nvPr/>
        </p:nvSpPr>
        <p:spPr bwMode="auto">
          <a:xfrm>
            <a:off x="4671518" y="2755776"/>
            <a:ext cx="3960440" cy="1008112"/>
          </a:xfrm>
          <a:prstGeom prst="rect">
            <a:avLst/>
          </a:prstGeom>
          <a:noFill/>
          <a:ln w="57150" cmpd="thinThick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uk-UA" sz="2800" dirty="0"/>
              <a:t>і</a:t>
            </a:r>
            <a:r>
              <a:rPr lang="uk-UA" sz="2800" dirty="0" smtClean="0"/>
              <a:t>нформація, дії,</a:t>
            </a:r>
          </a:p>
          <a:p>
            <a:pPr algn="ctr" eaLnBrk="0" hangingPunct="0"/>
            <a:r>
              <a:rPr lang="uk-UA" sz="2800" dirty="0" smtClean="0"/>
              <a:t>емоції, почуття</a:t>
            </a:r>
            <a:endParaRPr lang="en-US" sz="2800" dirty="0"/>
          </a:p>
        </p:txBody>
      </p:sp>
      <p:sp>
        <p:nvSpPr>
          <p:cNvPr id="11" name="Rectangle 1034"/>
          <p:cNvSpPr>
            <a:spLocks noChangeArrowheads="1"/>
          </p:cNvSpPr>
          <p:nvPr/>
        </p:nvSpPr>
        <p:spPr bwMode="auto">
          <a:xfrm>
            <a:off x="6141690" y="2209428"/>
            <a:ext cx="11735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srgbClr val="000000"/>
                </a:solidFill>
              </a:rPr>
              <a:t>Зміст</a:t>
            </a:r>
            <a:endParaRPr lang="en-US" sz="3200" dirty="0"/>
          </a:p>
        </p:txBody>
      </p:sp>
      <p:sp>
        <p:nvSpPr>
          <p:cNvPr id="12" name="Text Box 1036"/>
          <p:cNvSpPr txBox="1">
            <a:spLocks noChangeArrowheads="1"/>
          </p:cNvSpPr>
          <p:nvPr/>
        </p:nvSpPr>
        <p:spPr bwMode="auto">
          <a:xfrm>
            <a:off x="467544" y="4659610"/>
            <a:ext cx="3814170" cy="1008112"/>
          </a:xfrm>
          <a:prstGeom prst="rect">
            <a:avLst/>
          </a:prstGeom>
          <a:noFill/>
          <a:ln w="57150" cmpd="thinThick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uk-UA" sz="2800" dirty="0"/>
              <a:t>в</a:t>
            </a:r>
            <a:r>
              <a:rPr lang="uk-UA" sz="2800" dirty="0" smtClean="0"/>
              <a:t>ербальні,</a:t>
            </a:r>
          </a:p>
          <a:p>
            <a:pPr algn="ctr" eaLnBrk="0" hangingPunct="0"/>
            <a:r>
              <a:rPr lang="uk-UA" sz="2800" dirty="0" smtClean="0"/>
              <a:t>невербальні</a:t>
            </a:r>
            <a:endParaRPr lang="en-US" sz="2800" dirty="0"/>
          </a:p>
        </p:txBody>
      </p:sp>
      <p:sp>
        <p:nvSpPr>
          <p:cNvPr id="13" name="Rectangle 1038"/>
          <p:cNvSpPr>
            <a:spLocks noChangeArrowheads="1"/>
          </p:cNvSpPr>
          <p:nvPr/>
        </p:nvSpPr>
        <p:spPr bwMode="auto">
          <a:xfrm>
            <a:off x="1743894" y="4088110"/>
            <a:ext cx="172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0000"/>
                </a:solidFill>
              </a:rPr>
              <a:t>З</a:t>
            </a:r>
            <a:r>
              <a:rPr lang="uk-UA" sz="3200" dirty="0" smtClean="0">
                <a:solidFill>
                  <a:srgbClr val="000000"/>
                </a:solidFill>
              </a:rPr>
              <a:t>асоби</a:t>
            </a:r>
            <a:endParaRPr lang="en-US" sz="3200" dirty="0"/>
          </a:p>
        </p:txBody>
      </p:sp>
      <p:sp>
        <p:nvSpPr>
          <p:cNvPr id="14" name="Rectangle 1039"/>
          <p:cNvSpPr>
            <a:spLocks noChangeArrowheads="1"/>
          </p:cNvSpPr>
          <p:nvPr/>
        </p:nvSpPr>
        <p:spPr bwMode="auto">
          <a:xfrm>
            <a:off x="5832326" y="4113262"/>
            <a:ext cx="21877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srgbClr val="000000"/>
                </a:solidFill>
                <a:cs typeface="Times New Roman" charset="0"/>
              </a:rPr>
              <a:t>Результат</a:t>
            </a:r>
            <a:endParaRPr lang="ru-RU" sz="4400" dirty="0"/>
          </a:p>
        </p:txBody>
      </p:sp>
      <p:sp>
        <p:nvSpPr>
          <p:cNvPr id="15" name="Text Box 1040"/>
          <p:cNvSpPr txBox="1">
            <a:spLocks noChangeArrowheads="1"/>
          </p:cNvSpPr>
          <p:nvPr/>
        </p:nvSpPr>
        <p:spPr bwMode="auto">
          <a:xfrm>
            <a:off x="4671518" y="4659610"/>
            <a:ext cx="3986216" cy="1008112"/>
          </a:xfrm>
          <a:prstGeom prst="rect">
            <a:avLst/>
          </a:prstGeom>
          <a:noFill/>
          <a:ln w="57150" cmpd="thinThick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r>
              <a:rPr lang="ru-RU" sz="2800" dirty="0" err="1"/>
              <a:t>п</a:t>
            </a:r>
            <a:r>
              <a:rPr lang="ru-RU" sz="2800" dirty="0" err="1" smtClean="0"/>
              <a:t>рактичні</a:t>
            </a:r>
            <a:r>
              <a:rPr lang="ru-RU" sz="2800" dirty="0" smtClean="0"/>
              <a:t>, </a:t>
            </a:r>
          </a:p>
          <a:p>
            <a:pPr algn="ctr" eaLnBrk="0" hangingPunct="0"/>
            <a:r>
              <a:rPr lang="ru-RU" sz="2800" dirty="0" err="1" smtClean="0"/>
              <a:t>психологічні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0" y="6529589"/>
            <a:ext cx="9143470" cy="328411"/>
          </a:xfrm>
          <a:prstGeom prst="rect">
            <a:avLst/>
          </a:prstGeom>
          <a:solidFill>
            <a:schemeClr val="tx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Стрелка вправо 22"/>
          <p:cNvSpPr/>
          <p:nvPr/>
        </p:nvSpPr>
        <p:spPr>
          <a:xfrm>
            <a:off x="3733800" y="2344206"/>
            <a:ext cx="1581150" cy="278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Стрелка вправо 23"/>
          <p:cNvSpPr/>
          <p:nvPr/>
        </p:nvSpPr>
        <p:spPr>
          <a:xfrm>
            <a:off x="3705225" y="4266539"/>
            <a:ext cx="1581150" cy="278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085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7650" y="215152"/>
            <a:ext cx="8661026" cy="1072733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Комунікативна складова</a:t>
            </a:r>
            <a:endParaRPr lang="uk-UA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704886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Полягає</a:t>
            </a:r>
            <a:r>
              <a:rPr lang="ru-RU" sz="2400" dirty="0" smtClean="0"/>
              <a:t> у </a:t>
            </a:r>
            <a:r>
              <a:rPr lang="ru-RU" sz="2400" dirty="0" err="1" smtClean="0"/>
              <a:t>передачі</a:t>
            </a:r>
            <a:r>
              <a:rPr lang="ru-RU" sz="2400" dirty="0" smtClean="0"/>
              <a:t>, </a:t>
            </a:r>
            <a:r>
              <a:rPr lang="ru-RU" sz="2400" dirty="0" err="1" smtClean="0"/>
              <a:t>формуванні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розвиткові</a:t>
            </a:r>
            <a:r>
              <a:rPr lang="ru-RU" sz="2400" dirty="0" smtClean="0"/>
              <a:t>, </a:t>
            </a:r>
            <a:r>
              <a:rPr lang="ru-RU" sz="2400" dirty="0" err="1" smtClean="0"/>
              <a:t>уточенні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38599" y="3238500"/>
            <a:ext cx="46605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/>
              <a:t>Обмін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інформацією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змінює</a:t>
            </a:r>
            <a:r>
              <a:rPr lang="ru-RU" sz="2200" dirty="0" smtClean="0"/>
              <a:t> </a:t>
            </a:r>
            <a:r>
              <a:rPr lang="ru-RU" sz="2200" dirty="0" err="1" smtClean="0"/>
              <a:t>взаємини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</a:t>
            </a:r>
            <a:r>
              <a:rPr lang="ru-RU" sz="2200" dirty="0" err="1" smtClean="0"/>
              <a:t>учасниками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спілкування</a:t>
            </a:r>
            <a:r>
              <a:rPr lang="ru-RU" sz="2200" dirty="0" smtClean="0"/>
              <a:t>. Тому </a:t>
            </a:r>
            <a:r>
              <a:rPr lang="ru-RU" sz="2200" dirty="0" err="1" smtClean="0"/>
              <a:t>кожен</a:t>
            </a:r>
            <a:r>
              <a:rPr lang="ru-RU" sz="2200" dirty="0" smtClean="0"/>
              <a:t> з них </a:t>
            </a:r>
            <a:r>
              <a:rPr lang="ru-RU" sz="2200" dirty="0" err="1" smtClean="0"/>
              <a:t>враховує</a:t>
            </a:r>
            <a:r>
              <a:rPr lang="ru-RU" sz="2200" dirty="0" smtClean="0"/>
              <a:t> як </a:t>
            </a:r>
            <a:r>
              <a:rPr lang="ru-RU" sz="2200" dirty="0" err="1" smtClean="0"/>
              <a:t>свої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мотиви</a:t>
            </a:r>
            <a:r>
              <a:rPr lang="ru-RU" sz="2200" dirty="0" smtClean="0"/>
              <a:t>, так і </a:t>
            </a:r>
            <a:r>
              <a:rPr lang="ru-RU" sz="2200" dirty="0" err="1" smtClean="0"/>
              <a:t>мотиви</a:t>
            </a:r>
            <a:r>
              <a:rPr lang="ru-RU" sz="2200" dirty="0" smtClean="0"/>
              <a:t> партнера. </a:t>
            </a:r>
            <a:r>
              <a:rPr lang="ru-RU" sz="2200" dirty="0" err="1" smtClean="0"/>
              <a:t>Обмін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інформацією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можливий</a:t>
            </a:r>
            <a:r>
              <a:rPr lang="ru-RU" sz="2200" dirty="0" smtClean="0"/>
              <a:t>, </a:t>
            </a:r>
            <a:r>
              <a:rPr lang="ru-RU" sz="2200" dirty="0" err="1" smtClean="0"/>
              <a:t>якщо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комуніканти</a:t>
            </a:r>
            <a:r>
              <a:rPr lang="ru-RU" sz="2200" dirty="0" smtClean="0"/>
              <a:t> </a:t>
            </a:r>
            <a:r>
              <a:rPr lang="ru-RU" sz="2200" dirty="0" err="1" smtClean="0"/>
              <a:t>користуються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єдиною</a:t>
            </a:r>
            <a:r>
              <a:rPr lang="ru-RU" sz="2200" dirty="0" smtClean="0"/>
              <a:t> </a:t>
            </a:r>
            <a:r>
              <a:rPr lang="ru-RU" sz="2200" dirty="0" err="1" smtClean="0"/>
              <a:t>мовою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спілкування</a:t>
            </a:r>
            <a:r>
              <a:rPr lang="ru-RU" sz="2200" dirty="0" smtClean="0"/>
              <a:t>.</a:t>
            </a:r>
            <a:endParaRPr lang="uk-UA" sz="2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81449" y="3143251"/>
            <a:ext cx="5734051" cy="268604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07" y="2914650"/>
            <a:ext cx="3641707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4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5086"/>
            <a:ext cx="9153319" cy="685291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7650" y="215152"/>
            <a:ext cx="8661026" cy="1072733"/>
          </a:xfrm>
          <a:prstGeom prst="rect">
            <a:avLst/>
          </a:prstGeom>
          <a:solidFill>
            <a:schemeClr val="tx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Інтерактивна складова</a:t>
            </a:r>
            <a:endParaRPr lang="uk-UA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323" y="215153"/>
            <a:ext cx="8673353" cy="6427694"/>
          </a:xfrm>
          <a:prstGeom prst="rect">
            <a:avLst/>
          </a:prstGeom>
          <a:noFill/>
          <a:ln w="50800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7663" y="1704886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взаємодія</a:t>
            </a:r>
            <a:r>
              <a:rPr lang="ru-RU" sz="2400" dirty="0" smtClean="0"/>
              <a:t> </a:t>
            </a:r>
            <a:r>
              <a:rPr lang="ru-RU" sz="2400" dirty="0" err="1" smtClean="0"/>
              <a:t>учасників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. Людям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обмінятися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інформацією</a:t>
            </a:r>
            <a:r>
              <a:rPr lang="ru-RU" sz="2400" dirty="0" smtClean="0"/>
              <a:t>, але й </a:t>
            </a:r>
            <a:r>
              <a:rPr lang="ru-RU" sz="2400" dirty="0" err="1" smtClean="0"/>
              <a:t>потрібно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планувати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спільну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узгодити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виконати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" y="3390900"/>
            <a:ext cx="436245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/>
              <a:t>Взаємодія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розгортається</a:t>
            </a:r>
            <a:r>
              <a:rPr lang="ru-RU" sz="2200" dirty="0" smtClean="0"/>
              <a:t>  як </a:t>
            </a:r>
            <a:r>
              <a:rPr lang="ru-RU" sz="2200" dirty="0" err="1" smtClean="0"/>
              <a:t>кооперація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конкуренція</a:t>
            </a:r>
            <a:r>
              <a:rPr lang="ru-RU" sz="2200" dirty="0" smtClean="0"/>
              <a:t>. Перша </a:t>
            </a:r>
            <a:r>
              <a:rPr lang="ru-RU" sz="2200" dirty="0" err="1" smtClean="0"/>
              <a:t>активізує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спільну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діяльність</a:t>
            </a:r>
            <a:r>
              <a:rPr lang="ru-RU" sz="2200" dirty="0" smtClean="0"/>
              <a:t>, а друга </a:t>
            </a:r>
            <a:r>
              <a:rPr lang="ru-RU" sz="2200" dirty="0" err="1" smtClean="0"/>
              <a:t>гальмує</a:t>
            </a:r>
            <a:r>
              <a:rPr lang="ru-RU" sz="2200" dirty="0" smtClean="0"/>
              <a:t> </a:t>
            </a:r>
            <a:r>
              <a:rPr lang="ru-RU" sz="2200" dirty="0" err="1" smtClean="0"/>
              <a:t>її</a:t>
            </a:r>
            <a:r>
              <a:rPr lang="ru-RU" sz="2200" dirty="0" smtClean="0"/>
              <a:t>. У </a:t>
            </a:r>
            <a:r>
              <a:rPr lang="ru-RU" sz="2200" dirty="0" err="1" smtClean="0"/>
              <a:t>високорозвинених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групах</a:t>
            </a:r>
            <a:r>
              <a:rPr lang="ru-RU" sz="2200" dirty="0" smtClean="0"/>
              <a:t> людей </a:t>
            </a:r>
            <a:r>
              <a:rPr lang="ru-RU" sz="2200" dirty="0" err="1" smtClean="0"/>
              <a:t>поєднуються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ознаки</a:t>
            </a:r>
            <a:r>
              <a:rPr lang="ru-RU" sz="2200" dirty="0" smtClean="0"/>
              <a:t> </a:t>
            </a:r>
            <a:r>
              <a:rPr lang="ru-RU" sz="2200" dirty="0" err="1" smtClean="0"/>
              <a:t>кооперації</a:t>
            </a:r>
            <a:r>
              <a:rPr lang="ru-RU" sz="2200" dirty="0" smtClean="0"/>
              <a:t> й </a:t>
            </a:r>
            <a:r>
              <a:rPr lang="ru-RU" sz="2200" dirty="0" err="1" smtClean="0"/>
              <a:t>конкуренції</a:t>
            </a:r>
            <a:r>
              <a:rPr lang="ru-RU" sz="2200" dirty="0" smtClean="0"/>
              <a:t>.</a:t>
            </a:r>
            <a:endParaRPr lang="uk-UA" sz="2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819151" y="3295651"/>
            <a:ext cx="5734051" cy="268604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C:\Users\Home\Downloads\9639185_m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823" y="3114348"/>
            <a:ext cx="3818177" cy="304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09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593</TotalTime>
  <Words>481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CПІЛКУВАННЯ ТА ЙОГО СТРУКТУРА</vt:lpstr>
      <vt:lpstr>План</vt:lpstr>
      <vt:lpstr>СПІЛКУВАННЯ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Admin</cp:lastModifiedBy>
  <cp:revision>72</cp:revision>
  <dcterms:created xsi:type="dcterms:W3CDTF">2016-11-18T14:12:19Z</dcterms:created>
  <dcterms:modified xsi:type="dcterms:W3CDTF">2021-04-12T13:17:06Z</dcterms:modified>
</cp:coreProperties>
</file>