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8" r:id="rId3"/>
    <p:sldId id="257"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8A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90"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и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8" name="Date Placeholder 7"/>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50000"/>
              <a:lumOff val="5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8" name="Date Placeholder 7"/>
          <p:cNvSpPr>
            <a:spLocks noGrp="1"/>
          </p:cNvSpPr>
          <p:nvPr>
            <p:ph type="dt" sz="half" idx="10"/>
          </p:nvPr>
        </p:nvSpPr>
        <p:spPr/>
        <p:txBody>
          <a:bodyPr/>
          <a:lstStyle/>
          <a:p>
            <a:fld id="{5586B75A-687E-405C-8A0B-8D00578BA2C3}" type="datetimeFigureOut">
              <a:rPr lang="en-US" dirty="0"/>
              <a:pPr/>
              <a:t>1/24/2023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8" name="Rectangle 37"/>
          <p:cNvSpPr/>
          <p:nvPr/>
        </p:nvSpPr>
        <p:spPr>
          <a:xfrm>
            <a:off x="11815864" y="758952"/>
            <a:ext cx="384048" cy="5330952"/>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fld id="{5586B75A-687E-405C-8A0B-8D00578BA2C3}" type="datetimeFigureOut">
              <a:rPr lang="en-US" dirty="0"/>
              <a:pPr/>
              <a:t>1/24/2023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tabLst>
          <a:tab pos="1143000" algn="l"/>
        </a:tabLst>
        <a:defRPr sz="2000" kern="1200">
          <a:solidFill>
            <a:schemeClr val="bg2">
              <a:lumMod val="20000"/>
              <a:lumOff val="80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800" kern="1200">
          <a:solidFill>
            <a:schemeClr val="bg2">
              <a:lumMod val="20000"/>
              <a:lumOff val="80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600" kern="1200">
          <a:solidFill>
            <a:schemeClr val="bg2">
              <a:lumMod val="20000"/>
              <a:lumOff val="80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tabLst>
          <a:tab pos="1143000" algn="l"/>
        </a:tabLst>
        <a:defRPr sz="1400" kern="1200">
          <a:solidFill>
            <a:schemeClr val="bg2">
              <a:lumMod val="20000"/>
              <a:lumOff val="8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DA13C6-2628-416C-AB0A-160DE65E5CAB}"/>
              </a:ext>
            </a:extLst>
          </p:cNvPr>
          <p:cNvSpPr>
            <a:spLocks noGrp="1"/>
          </p:cNvSpPr>
          <p:nvPr>
            <p:ph type="ctrTitle"/>
          </p:nvPr>
        </p:nvSpPr>
        <p:spPr>
          <a:xfrm>
            <a:off x="62144" y="531903"/>
            <a:ext cx="7315200" cy="1135810"/>
          </a:xfrm>
        </p:spPr>
        <p:txBody>
          <a:bodyPr/>
          <a:lstStyle/>
          <a:p>
            <a:r>
              <a:rPr lang="uk-UA" dirty="0">
                <a:solidFill>
                  <a:srgbClr val="92D050"/>
                </a:solidFill>
              </a:rPr>
              <a:t>Діл</a:t>
            </a:r>
            <a:r>
              <a:rPr lang="uk-UA" dirty="0"/>
              <a:t>ов</a:t>
            </a:r>
            <a:r>
              <a:rPr lang="uk-UA" dirty="0">
                <a:solidFill>
                  <a:srgbClr val="FF0000"/>
                </a:solidFill>
              </a:rPr>
              <a:t>ий</a:t>
            </a:r>
            <a:r>
              <a:rPr lang="uk-UA" dirty="0"/>
              <a:t> </a:t>
            </a:r>
            <a:r>
              <a:rPr lang="uk-UA" dirty="0">
                <a:solidFill>
                  <a:srgbClr val="92D050"/>
                </a:solidFill>
              </a:rPr>
              <a:t>Ет</a:t>
            </a:r>
            <a:r>
              <a:rPr lang="uk-UA" dirty="0"/>
              <a:t>ик</a:t>
            </a:r>
            <a:r>
              <a:rPr lang="uk-UA" dirty="0">
                <a:solidFill>
                  <a:srgbClr val="FF0000"/>
                </a:solidFill>
              </a:rPr>
              <a:t>ет </a:t>
            </a:r>
            <a:r>
              <a:rPr lang="uk-UA" dirty="0">
                <a:solidFill>
                  <a:srgbClr val="92D050"/>
                </a:solidFill>
              </a:rPr>
              <a:t>Іт</a:t>
            </a:r>
            <a:r>
              <a:rPr lang="uk-UA" dirty="0"/>
              <a:t>ал</a:t>
            </a:r>
            <a:r>
              <a:rPr lang="uk-UA" dirty="0">
                <a:solidFill>
                  <a:srgbClr val="FF0000"/>
                </a:solidFill>
              </a:rPr>
              <a:t>ії</a:t>
            </a:r>
          </a:p>
        </p:txBody>
      </p:sp>
      <p:sp>
        <p:nvSpPr>
          <p:cNvPr id="3" name="Підзаголовок 2">
            <a:extLst>
              <a:ext uri="{FF2B5EF4-FFF2-40B4-BE49-F238E27FC236}">
                <a16:creationId xmlns:a16="http://schemas.microsoft.com/office/drawing/2014/main" id="{921F65F6-4FC3-49EB-A1E2-DB04F83815C8}"/>
              </a:ext>
            </a:extLst>
          </p:cNvPr>
          <p:cNvSpPr>
            <a:spLocks noGrp="1"/>
          </p:cNvSpPr>
          <p:nvPr>
            <p:ph type="subTitle" idx="1"/>
          </p:nvPr>
        </p:nvSpPr>
        <p:spPr>
          <a:xfrm>
            <a:off x="10202586" y="5797710"/>
            <a:ext cx="1989414" cy="914400"/>
          </a:xfrm>
        </p:spPr>
        <p:txBody>
          <a:bodyPr/>
          <a:lstStyle/>
          <a:p>
            <a:endParaRPr lang="uk-UA" dirty="0"/>
          </a:p>
        </p:txBody>
      </p:sp>
      <p:pic>
        <p:nvPicPr>
          <p:cNvPr id="4" name="Рисунок 3">
            <a:extLst>
              <a:ext uri="{FF2B5EF4-FFF2-40B4-BE49-F238E27FC236}">
                <a16:creationId xmlns:a16="http://schemas.microsoft.com/office/drawing/2014/main" id="{505A373C-BD69-4950-9779-86C043B06AFF}"/>
              </a:ext>
            </a:extLst>
          </p:cNvPr>
          <p:cNvPicPr>
            <a:picLocks noChangeAspect="1"/>
          </p:cNvPicPr>
          <p:nvPr/>
        </p:nvPicPr>
        <p:blipFill>
          <a:blip r:embed="rId4"/>
          <a:stretch>
            <a:fillRect/>
          </a:stretch>
        </p:blipFill>
        <p:spPr>
          <a:xfrm>
            <a:off x="3336709" y="1667713"/>
            <a:ext cx="5750937" cy="4409052"/>
          </a:xfrm>
          <a:prstGeom prst="rect">
            <a:avLst/>
          </a:prstGeom>
        </p:spPr>
      </p:pic>
      <p:pic>
        <p:nvPicPr>
          <p:cNvPr id="9" name="Аудіо 8">
            <a:hlinkClick r:id="" action="ppaction://media"/>
            <a:extLst>
              <a:ext uri="{FF2B5EF4-FFF2-40B4-BE49-F238E27FC236}">
                <a16:creationId xmlns:a16="http://schemas.microsoft.com/office/drawing/2014/main" id="{394424CE-414B-42F4-BF21-09C4B52EA1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55154538"/>
      </p:ext>
    </p:extLst>
  </p:cSld>
  <p:clrMapOvr>
    <a:masterClrMapping/>
  </p:clrMapOvr>
  <mc:AlternateContent xmlns:mc="http://schemas.openxmlformats.org/markup-compatibility/2006" xmlns:p14="http://schemas.microsoft.com/office/powerpoint/2010/main">
    <mc:Choice Requires="p14">
      <p:transition p14:dur="0" advTm="5781"/>
    </mc:Choice>
    <mc:Fallback xmlns="">
      <p:transition advTm="57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115A93-30AC-47FF-A767-79EA47E3B590}"/>
              </a:ext>
            </a:extLst>
          </p:cNvPr>
          <p:cNvSpPr>
            <a:spLocks noGrp="1"/>
          </p:cNvSpPr>
          <p:nvPr>
            <p:ph type="title"/>
          </p:nvPr>
        </p:nvSpPr>
        <p:spPr>
          <a:xfrm>
            <a:off x="3315715" y="608933"/>
            <a:ext cx="8331788" cy="4601183"/>
          </a:xfrm>
        </p:spPr>
        <p:txBody>
          <a:bodyPr>
            <a:normAutofit/>
          </a:bodyPr>
          <a:lstStyle/>
          <a:p>
            <a:r>
              <a:rPr lang="uk-UA" sz="8800" dirty="0"/>
              <a:t>Дякую за увагу!</a:t>
            </a:r>
          </a:p>
        </p:txBody>
      </p:sp>
      <p:pic>
        <p:nvPicPr>
          <p:cNvPr id="3" name="Аудіо 2">
            <a:hlinkClick r:id="" action="ppaction://media"/>
            <a:extLst>
              <a:ext uri="{FF2B5EF4-FFF2-40B4-BE49-F238E27FC236}">
                <a16:creationId xmlns:a16="http://schemas.microsoft.com/office/drawing/2014/main" id="{5BFA8E67-E30D-4B00-ABA9-8435335AD87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676847652"/>
      </p:ext>
    </p:extLst>
  </p:cSld>
  <p:clrMapOvr>
    <a:masterClrMapping/>
  </p:clrMapOvr>
  <mc:AlternateContent xmlns:mc="http://schemas.openxmlformats.org/markup-compatibility/2006" xmlns:p14="http://schemas.microsoft.com/office/powerpoint/2010/main">
    <mc:Choice Requires="p14">
      <p:transition spd="slow" p14:dur="2000" advTm="5819"/>
    </mc:Choice>
    <mc:Fallback xmlns="">
      <p:transition spd="slow" advTm="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CF54B11-1EE5-4B5A-ADB9-2225DDF34029}"/>
              </a:ext>
            </a:extLst>
          </p:cNvPr>
          <p:cNvPicPr>
            <a:picLocks noChangeAspect="1"/>
          </p:cNvPicPr>
          <p:nvPr/>
        </p:nvPicPr>
        <p:blipFill>
          <a:blip r:embed="rId4"/>
          <a:stretch>
            <a:fillRect/>
          </a:stretch>
        </p:blipFill>
        <p:spPr>
          <a:xfrm>
            <a:off x="267070" y="1572834"/>
            <a:ext cx="3380256" cy="4672614"/>
          </a:xfrm>
          <a:prstGeom prst="rect">
            <a:avLst/>
          </a:prstGeom>
        </p:spPr>
      </p:pic>
      <p:sp>
        <p:nvSpPr>
          <p:cNvPr id="3" name="Місце для вмісту 2">
            <a:extLst>
              <a:ext uri="{FF2B5EF4-FFF2-40B4-BE49-F238E27FC236}">
                <a16:creationId xmlns:a16="http://schemas.microsoft.com/office/drawing/2014/main" id="{07D7B696-D54D-417C-9813-04E3E325C12D}"/>
              </a:ext>
            </a:extLst>
          </p:cNvPr>
          <p:cNvSpPr>
            <a:spLocks noGrp="1"/>
          </p:cNvSpPr>
          <p:nvPr>
            <p:ph idx="1"/>
          </p:nvPr>
        </p:nvSpPr>
        <p:spPr>
          <a:xfrm>
            <a:off x="3460895" y="757576"/>
            <a:ext cx="7315200" cy="1630517"/>
          </a:xfrm>
        </p:spPr>
        <p:txBody>
          <a:bodyPr>
            <a:normAutofit/>
          </a:bodyPr>
          <a:lstStyle/>
          <a:p>
            <a:r>
              <a:rPr lang="uk-UA" dirty="0"/>
              <a:t>Європейцям давно відомо, що фактично існує дві Італії - </a:t>
            </a:r>
            <a:r>
              <a:rPr lang="uk-UA" dirty="0">
                <a:highlight>
                  <a:srgbClr val="008080"/>
                </a:highlight>
              </a:rPr>
              <a:t>північна та південна</a:t>
            </a:r>
            <a:r>
              <a:rPr lang="uk-UA" dirty="0"/>
              <a:t>, і, відповідно, два італійських народи. Мешканці Італії ідентифікують себе спочатку з флорентійцями, </a:t>
            </a:r>
            <a:r>
              <a:rPr lang="uk-UA" dirty="0" err="1"/>
              <a:t>міланцями</a:t>
            </a:r>
            <a:r>
              <a:rPr lang="uk-UA" dirty="0"/>
              <a:t>, венеціанцями, римлянами, </a:t>
            </a:r>
            <a:r>
              <a:rPr lang="uk-UA" dirty="0" err="1"/>
              <a:t>калабрійцями</a:t>
            </a:r>
            <a:r>
              <a:rPr lang="uk-UA" dirty="0"/>
              <a:t>, сицилійцями та ін., а вже потім - з італійцями.</a:t>
            </a:r>
          </a:p>
        </p:txBody>
      </p:sp>
      <p:sp>
        <p:nvSpPr>
          <p:cNvPr id="4" name="Прямокутник 3">
            <a:extLst>
              <a:ext uri="{FF2B5EF4-FFF2-40B4-BE49-F238E27FC236}">
                <a16:creationId xmlns:a16="http://schemas.microsoft.com/office/drawing/2014/main" id="{688997BF-E66D-428A-95D4-6047AD74B139}"/>
              </a:ext>
            </a:extLst>
          </p:cNvPr>
          <p:cNvSpPr/>
          <p:nvPr/>
        </p:nvSpPr>
        <p:spPr>
          <a:xfrm>
            <a:off x="5746811" y="4346098"/>
            <a:ext cx="6096000" cy="1754326"/>
          </a:xfrm>
          <a:prstGeom prst="rect">
            <a:avLst/>
          </a:prstGeom>
        </p:spPr>
        <p:txBody>
          <a:bodyPr>
            <a:spAutoFit/>
          </a:bodyPr>
          <a:lstStyle/>
          <a:p>
            <a:pPr algn="r"/>
            <a:r>
              <a:rPr lang="uk-UA" dirty="0">
                <a:highlight>
                  <a:srgbClr val="008080"/>
                </a:highlight>
                <a:latin typeface="Open Sans"/>
              </a:rPr>
              <a:t>Південні італійці галасливі та експансивні</a:t>
            </a:r>
            <a:r>
              <a:rPr lang="uk-UA" dirty="0">
                <a:latin typeface="Open Sans"/>
              </a:rPr>
              <a:t>, захоплюються мистецтвом і майже завжди в доброму гуморі. </a:t>
            </a:r>
            <a:r>
              <a:rPr lang="uk-UA" dirty="0">
                <a:highlight>
                  <a:srgbClr val="008080"/>
                </a:highlight>
                <a:latin typeface="Open Sans"/>
              </a:rPr>
              <a:t>На Півдні Італії панує культ Мадонни</a:t>
            </a:r>
            <a:r>
              <a:rPr lang="uk-UA" dirty="0">
                <a:latin typeface="Open Sans"/>
              </a:rPr>
              <a:t>, італійці тут дуже набожні. У неділю, щоб піти зранку на месу, а ввечері - на танці, італійці одягають найкращий одяг: яскраві білі сорочки та вишукані сукні. </a:t>
            </a:r>
            <a:endParaRPr lang="uk-UA" dirty="0"/>
          </a:p>
        </p:txBody>
      </p:sp>
      <p:pic>
        <p:nvPicPr>
          <p:cNvPr id="8" name="Аудіо 7">
            <a:hlinkClick r:id="" action="ppaction://media"/>
            <a:extLst>
              <a:ext uri="{FF2B5EF4-FFF2-40B4-BE49-F238E27FC236}">
                <a16:creationId xmlns:a16="http://schemas.microsoft.com/office/drawing/2014/main" id="{E64B3700-DDDF-48CE-A612-508841FC2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6554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130">
        <p15:prstTrans prst="airplane"/>
      </p:transition>
    </mc:Choice>
    <mc:Fallback xmlns="">
      <p:transition spd="slow" advTm="25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BCD1676D-9AB3-4864-9524-1EDA950D14BC}"/>
              </a:ext>
            </a:extLst>
          </p:cNvPr>
          <p:cNvSpPr/>
          <p:nvPr/>
        </p:nvSpPr>
        <p:spPr>
          <a:xfrm>
            <a:off x="328474" y="396317"/>
            <a:ext cx="7634796" cy="2308324"/>
          </a:xfrm>
          <a:prstGeom prst="rect">
            <a:avLst/>
          </a:prstGeom>
        </p:spPr>
        <p:txBody>
          <a:bodyPr wrap="square">
            <a:spAutoFit/>
          </a:bodyPr>
          <a:lstStyle/>
          <a:p>
            <a:r>
              <a:rPr lang="uk-UA" dirty="0"/>
              <a:t>Спілкування з партнерами У Італії широко поширене </a:t>
            </a:r>
            <a:r>
              <a:rPr lang="uk-UA" dirty="0">
                <a:highlight>
                  <a:srgbClr val="008080"/>
                </a:highlight>
              </a:rPr>
              <a:t>рукостискання. </a:t>
            </a:r>
            <a:r>
              <a:rPr lang="uk-UA" dirty="0"/>
              <a:t>Італійці люблять тиснути руки і жестикулювати при розмові.</a:t>
            </a:r>
            <a:r>
              <a:rPr lang="ru-RU" dirty="0"/>
              <a:t>  В </a:t>
            </a:r>
            <a:r>
              <a:rPr lang="ru-RU" dirty="0" err="1"/>
              <a:t>Італії</a:t>
            </a:r>
            <a:r>
              <a:rPr lang="ru-RU" dirty="0"/>
              <a:t> рукостисканням обмінюються </a:t>
            </a:r>
            <a:r>
              <a:rPr lang="uk-UA" dirty="0"/>
              <a:t>навіть</a:t>
            </a:r>
            <a:r>
              <a:rPr lang="ru-RU" dirty="0"/>
              <a:t> жінки.</a:t>
            </a:r>
            <a:r>
              <a:rPr lang="uk-UA" dirty="0"/>
              <a:t> Італійці експансивні і дуже товариські. Бізнесмени надають великого значення неформальним відносинам з партнерами по етикету Італії, вважаючи, що зустрічі в неформальній обстановці полегшують вироблення взаємоприйнятного рішення, дають можливість більш відверто критикувати партнера, не піддаючи переговорний процес небезпеки зриву.</a:t>
            </a:r>
          </a:p>
        </p:txBody>
      </p:sp>
      <p:sp>
        <p:nvSpPr>
          <p:cNvPr id="3" name="Прямокутник 2">
            <a:extLst>
              <a:ext uri="{FF2B5EF4-FFF2-40B4-BE49-F238E27FC236}">
                <a16:creationId xmlns:a16="http://schemas.microsoft.com/office/drawing/2014/main" id="{ABDBB82E-00DA-40FE-83C0-82AF261BD7FC}"/>
              </a:ext>
            </a:extLst>
          </p:cNvPr>
          <p:cNvSpPr/>
          <p:nvPr/>
        </p:nvSpPr>
        <p:spPr>
          <a:xfrm>
            <a:off x="5414884" y="4345125"/>
            <a:ext cx="6649375" cy="1477328"/>
          </a:xfrm>
          <a:prstGeom prst="rect">
            <a:avLst/>
          </a:prstGeom>
        </p:spPr>
        <p:txBody>
          <a:bodyPr wrap="square">
            <a:spAutoFit/>
          </a:bodyPr>
          <a:lstStyle/>
          <a:p>
            <a:pPr algn="r"/>
            <a:r>
              <a:rPr lang="uk-UA" dirty="0"/>
              <a:t>Кращий спосіб зав'язати жваву бесіду з італійцями і здобути їхню прихильність і симпатію </a:t>
            </a:r>
            <a:r>
              <a:rPr lang="uk-UA" dirty="0">
                <a:highlight>
                  <a:srgbClr val="008080"/>
                </a:highlight>
              </a:rPr>
              <a:t>проявити інтерес до італійської історії та культури</a:t>
            </a:r>
            <a:r>
              <a:rPr lang="uk-UA" dirty="0"/>
              <a:t>. Ця тема дійсно невичерпна. Італійці дуже пишаються досягненнями своїх предків, тим, що їх батьківщина справжній музей під відкритим небом.</a:t>
            </a:r>
          </a:p>
        </p:txBody>
      </p:sp>
      <p:pic>
        <p:nvPicPr>
          <p:cNvPr id="1026" name="Picture 2" descr="Build Stronger Business Relationships - The Hustle Grind - Medium">
            <a:extLst>
              <a:ext uri="{FF2B5EF4-FFF2-40B4-BE49-F238E27FC236}">
                <a16:creationId xmlns:a16="http://schemas.microsoft.com/office/drawing/2014/main" id="{CE12D0D4-29A1-420C-9D86-31A0A8CDF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23" y="3032171"/>
            <a:ext cx="4937661" cy="328872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56785C39-6648-4AE7-B292-665E3DC18AF2}"/>
              </a:ext>
            </a:extLst>
          </p:cNvPr>
          <p:cNvPicPr>
            <a:picLocks noChangeAspect="1"/>
          </p:cNvPicPr>
          <p:nvPr/>
        </p:nvPicPr>
        <p:blipFill>
          <a:blip r:embed="rId6"/>
          <a:stretch>
            <a:fillRect/>
          </a:stretch>
        </p:blipFill>
        <p:spPr>
          <a:xfrm>
            <a:off x="7807734" y="932156"/>
            <a:ext cx="4055792" cy="2703185"/>
          </a:xfrm>
          <a:prstGeom prst="rect">
            <a:avLst/>
          </a:prstGeom>
        </p:spPr>
      </p:pic>
      <p:pic>
        <p:nvPicPr>
          <p:cNvPr id="11" name="Аудіо 10">
            <a:hlinkClick r:id="" action="ppaction://media"/>
            <a:extLst>
              <a:ext uri="{FF2B5EF4-FFF2-40B4-BE49-F238E27FC236}">
                <a16:creationId xmlns:a16="http://schemas.microsoft.com/office/drawing/2014/main" id="{F14EAF87-6CDC-4CCA-BC14-689A092F716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68373332"/>
      </p:ext>
    </p:extLst>
  </p:cSld>
  <p:clrMapOvr>
    <a:masterClrMapping/>
  </p:clrMapOvr>
  <mc:AlternateContent xmlns:mc="http://schemas.openxmlformats.org/markup-compatibility/2006" xmlns:p14="http://schemas.microsoft.com/office/powerpoint/2010/main">
    <mc:Choice Requires="p14">
      <p:transition spd="slow" p14:dur="4000" advTm="50241">
        <p14:vortex dir="r"/>
      </p:transition>
    </mc:Choice>
    <mc:Fallback xmlns="">
      <p:transition spd="slow" advTm="502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FA5873-A576-469B-8DA7-DBF7213AE2CC}"/>
              </a:ext>
            </a:extLst>
          </p:cNvPr>
          <p:cNvSpPr>
            <a:spLocks noGrp="1"/>
          </p:cNvSpPr>
          <p:nvPr>
            <p:ph type="title"/>
          </p:nvPr>
        </p:nvSpPr>
        <p:spPr/>
        <p:txBody>
          <a:bodyPr>
            <a:normAutofit/>
          </a:bodyPr>
          <a:lstStyle/>
          <a:p>
            <a:r>
              <a:rPr lang="uk-UA" sz="5400" b="1" dirty="0"/>
              <a:t>Одяг</a:t>
            </a:r>
          </a:p>
        </p:txBody>
      </p:sp>
      <p:sp>
        <p:nvSpPr>
          <p:cNvPr id="3" name="Прямокутник 2">
            <a:extLst>
              <a:ext uri="{FF2B5EF4-FFF2-40B4-BE49-F238E27FC236}">
                <a16:creationId xmlns:a16="http://schemas.microsoft.com/office/drawing/2014/main" id="{0B04F321-B088-4EE7-9806-F08A6296F901}"/>
              </a:ext>
            </a:extLst>
          </p:cNvPr>
          <p:cNvSpPr/>
          <p:nvPr/>
        </p:nvSpPr>
        <p:spPr>
          <a:xfrm>
            <a:off x="3509637" y="820692"/>
            <a:ext cx="8244397" cy="1477328"/>
          </a:xfrm>
          <a:prstGeom prst="rect">
            <a:avLst/>
          </a:prstGeom>
        </p:spPr>
        <p:txBody>
          <a:bodyPr wrap="square">
            <a:spAutoFit/>
          </a:bodyPr>
          <a:lstStyle/>
          <a:p>
            <a:r>
              <a:rPr lang="uk-UA" dirty="0"/>
              <a:t>Італійські бізнесмени і бізнес-леді </a:t>
            </a:r>
            <a:r>
              <a:rPr lang="uk-UA" dirty="0">
                <a:highlight>
                  <a:srgbClr val="008080"/>
                </a:highlight>
              </a:rPr>
              <a:t>одягаються </a:t>
            </a:r>
            <a:r>
              <a:rPr lang="uk-UA" dirty="0" err="1">
                <a:highlight>
                  <a:srgbClr val="008080"/>
                </a:highlight>
              </a:rPr>
              <a:t>стильно</a:t>
            </a:r>
            <a:r>
              <a:rPr lang="uk-UA" dirty="0">
                <a:highlight>
                  <a:srgbClr val="008080"/>
                </a:highlight>
              </a:rPr>
              <a:t> й елегантно</a:t>
            </a:r>
            <a:r>
              <a:rPr lang="uk-UA" dirty="0"/>
              <a:t>, надаючи неабиякого значення поняттю "гарна фігура". Відомо, що Мілан та Флоренція належать до центрів європейської моди. Діловій жінці рекомендується одягатися для переговорів так, щоб в її одязі були присутні не більше трьох кольорів, не рахуючи напівтонів. Зачіски можуть бути найрізноманітніші.</a:t>
            </a:r>
          </a:p>
        </p:txBody>
      </p:sp>
      <p:pic>
        <p:nvPicPr>
          <p:cNvPr id="4" name="Рисунок 3">
            <a:extLst>
              <a:ext uri="{FF2B5EF4-FFF2-40B4-BE49-F238E27FC236}">
                <a16:creationId xmlns:a16="http://schemas.microsoft.com/office/drawing/2014/main" id="{B1C50C24-F880-44F2-9283-9D30B3A3A900}"/>
              </a:ext>
            </a:extLst>
          </p:cNvPr>
          <p:cNvPicPr>
            <a:picLocks noChangeAspect="1"/>
          </p:cNvPicPr>
          <p:nvPr/>
        </p:nvPicPr>
        <p:blipFill>
          <a:blip r:embed="rId5"/>
          <a:stretch>
            <a:fillRect/>
          </a:stretch>
        </p:blipFill>
        <p:spPr>
          <a:xfrm>
            <a:off x="2650595" y="2298020"/>
            <a:ext cx="2242298" cy="4350058"/>
          </a:xfrm>
          <a:prstGeom prst="rect">
            <a:avLst/>
          </a:prstGeom>
        </p:spPr>
      </p:pic>
      <p:pic>
        <p:nvPicPr>
          <p:cNvPr id="5" name="Рисунок 4">
            <a:extLst>
              <a:ext uri="{FF2B5EF4-FFF2-40B4-BE49-F238E27FC236}">
                <a16:creationId xmlns:a16="http://schemas.microsoft.com/office/drawing/2014/main" id="{F53643C9-16FF-4935-8D92-A8EBB9842CA7}"/>
              </a:ext>
            </a:extLst>
          </p:cNvPr>
          <p:cNvPicPr>
            <a:picLocks noChangeAspect="1"/>
          </p:cNvPicPr>
          <p:nvPr/>
        </p:nvPicPr>
        <p:blipFill>
          <a:blip r:embed="rId6"/>
          <a:stretch>
            <a:fillRect/>
          </a:stretch>
        </p:blipFill>
        <p:spPr>
          <a:xfrm>
            <a:off x="4491269" y="3669807"/>
            <a:ext cx="3810000" cy="2857500"/>
          </a:xfrm>
          <a:prstGeom prst="rect">
            <a:avLst/>
          </a:prstGeom>
        </p:spPr>
      </p:pic>
      <p:pic>
        <p:nvPicPr>
          <p:cNvPr id="9" name="Аудіо 8">
            <a:hlinkClick r:id="" action="ppaction://media"/>
            <a:extLst>
              <a:ext uri="{FF2B5EF4-FFF2-40B4-BE49-F238E27FC236}">
                <a16:creationId xmlns:a16="http://schemas.microsoft.com/office/drawing/2014/main" id="{3822FE95-CFC3-4F41-A823-28C59ECE23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910529747"/>
      </p:ext>
    </p:extLst>
  </p:cSld>
  <p:clrMapOvr>
    <a:masterClrMapping/>
  </p:clrMapOvr>
  <mc:AlternateContent xmlns:mc="http://schemas.openxmlformats.org/markup-compatibility/2006" xmlns:p14="http://schemas.microsoft.com/office/powerpoint/2010/main">
    <mc:Choice Requires="p14">
      <p:transition spd="slow" p14:dur="4400" advTm="24523">
        <p14:honeycomb/>
      </p:transition>
    </mc:Choice>
    <mc:Fallback xmlns="">
      <p:transition spd="slow" advTm="245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84DA96-6A79-429B-93C3-AF40C5104662}"/>
              </a:ext>
            </a:extLst>
          </p:cNvPr>
          <p:cNvSpPr>
            <a:spLocks noGrp="1"/>
          </p:cNvSpPr>
          <p:nvPr>
            <p:ph type="title"/>
          </p:nvPr>
        </p:nvSpPr>
        <p:spPr/>
        <p:txBody>
          <a:bodyPr/>
          <a:lstStyle/>
          <a:p>
            <a:r>
              <a:rPr lang="uk-UA" dirty="0"/>
              <a:t>Їжа на ділових </a:t>
            </a:r>
            <a:r>
              <a:rPr lang="uk-UA" dirty="0" err="1"/>
              <a:t>переговогах</a:t>
            </a:r>
            <a:endParaRPr lang="uk-UA" dirty="0"/>
          </a:p>
        </p:txBody>
      </p:sp>
      <p:sp>
        <p:nvSpPr>
          <p:cNvPr id="3" name="Прямокутник 2">
            <a:extLst>
              <a:ext uri="{FF2B5EF4-FFF2-40B4-BE49-F238E27FC236}">
                <a16:creationId xmlns:a16="http://schemas.microsoft.com/office/drawing/2014/main" id="{39BD098A-B7C2-44C2-BF1B-F49AA7956D50}"/>
              </a:ext>
            </a:extLst>
          </p:cNvPr>
          <p:cNvSpPr/>
          <p:nvPr/>
        </p:nvSpPr>
        <p:spPr>
          <a:xfrm>
            <a:off x="3411986" y="3583359"/>
            <a:ext cx="8420563" cy="2862322"/>
          </a:xfrm>
          <a:prstGeom prst="rect">
            <a:avLst/>
          </a:prstGeom>
        </p:spPr>
        <p:txBody>
          <a:bodyPr wrap="square">
            <a:spAutoFit/>
          </a:bodyPr>
          <a:lstStyle/>
          <a:p>
            <a:r>
              <a:rPr lang="uk-UA" dirty="0"/>
              <a:t>Страви та напої в Італії є </a:t>
            </a:r>
            <a:r>
              <a:rPr lang="uk-UA" dirty="0">
                <a:highlight>
                  <a:srgbClr val="008080"/>
                </a:highlight>
              </a:rPr>
              <a:t>невід'ємною частиною</a:t>
            </a:r>
            <a:r>
              <a:rPr lang="uk-UA" dirty="0"/>
              <a:t> переговорного процесу. Міцні напої тут майже не вживають. Кулінарні смаки італійців мало чим відрізняються від іспанської кухні. Це переважно страви із різноманітних морепродуктів. Італійцям до вподоби мариновані овочі, засмачені оливковою олією, маслом, перцем, оцтом і гірчицею.</a:t>
            </a:r>
          </a:p>
          <a:p>
            <a:endParaRPr lang="uk-UA" dirty="0"/>
          </a:p>
          <a:p>
            <a:r>
              <a:rPr lang="uk-UA" dirty="0"/>
              <a:t>Перші страви в Італії - неодмінно супи-пюре, супи з рису або локшини, солянки. У рибні або м'ясні супи, окрім овочів, італійські гурмани додають маслини, цикорій, мускатний горіх, стручковий перець, розсіл, часник і вино. Після супу варто запропонувати макарони або м'ясне рагу в томатному соусі та овочевий салат.</a:t>
            </a:r>
          </a:p>
        </p:txBody>
      </p:sp>
      <p:pic>
        <p:nvPicPr>
          <p:cNvPr id="4" name="Рисунок 3">
            <a:extLst>
              <a:ext uri="{FF2B5EF4-FFF2-40B4-BE49-F238E27FC236}">
                <a16:creationId xmlns:a16="http://schemas.microsoft.com/office/drawing/2014/main" id="{681744F4-D7A9-42B4-9367-ADDB026D425D}"/>
              </a:ext>
            </a:extLst>
          </p:cNvPr>
          <p:cNvPicPr>
            <a:picLocks noChangeAspect="1"/>
          </p:cNvPicPr>
          <p:nvPr/>
        </p:nvPicPr>
        <p:blipFill>
          <a:blip r:embed="rId5"/>
          <a:stretch>
            <a:fillRect/>
          </a:stretch>
        </p:blipFill>
        <p:spPr>
          <a:xfrm>
            <a:off x="4206674" y="97654"/>
            <a:ext cx="5372332" cy="3402468"/>
          </a:xfrm>
          <a:prstGeom prst="rect">
            <a:avLst/>
          </a:prstGeom>
        </p:spPr>
      </p:pic>
      <p:pic>
        <p:nvPicPr>
          <p:cNvPr id="6" name="Аудіо 5">
            <a:hlinkClick r:id="" action="ppaction://media"/>
            <a:extLst>
              <a:ext uri="{FF2B5EF4-FFF2-40B4-BE49-F238E27FC236}">
                <a16:creationId xmlns:a16="http://schemas.microsoft.com/office/drawing/2014/main" id="{1F2EE2D8-73E4-40AD-A3DA-CBD1DB118B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796384311"/>
      </p:ext>
    </p:extLst>
  </p:cSld>
  <p:clrMapOvr>
    <a:masterClrMapping/>
  </p:clrMapOvr>
  <mc:AlternateContent xmlns:mc="http://schemas.openxmlformats.org/markup-compatibility/2006" xmlns:p14="http://schemas.microsoft.com/office/powerpoint/2010/main">
    <mc:Choice Requires="p14">
      <p:transition spd="slow" p14:dur="3000" advTm="46157">
        <p14:shred/>
      </p:transition>
    </mc:Choice>
    <mc:Fallback xmlns="">
      <p:transition spd="slow" advTm="46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кутник 2">
            <a:extLst>
              <a:ext uri="{FF2B5EF4-FFF2-40B4-BE49-F238E27FC236}">
                <a16:creationId xmlns:a16="http://schemas.microsoft.com/office/drawing/2014/main" id="{5B536E82-38AF-4AA5-BB50-6F1A689E0934}"/>
              </a:ext>
            </a:extLst>
          </p:cNvPr>
          <p:cNvSpPr/>
          <p:nvPr/>
        </p:nvSpPr>
        <p:spPr>
          <a:xfrm>
            <a:off x="3388311" y="2336470"/>
            <a:ext cx="8803689" cy="2031325"/>
          </a:xfrm>
          <a:prstGeom prst="rect">
            <a:avLst/>
          </a:prstGeom>
        </p:spPr>
        <p:txBody>
          <a:bodyPr wrap="square">
            <a:spAutoFit/>
          </a:bodyPr>
          <a:lstStyle/>
          <a:p>
            <a:r>
              <a:rPr lang="uk-UA" dirty="0">
                <a:latin typeface="Open Sans"/>
              </a:rPr>
              <a:t>Італійці розмовляють дуже швидко, миттєво реагують на будь-яку репліку, можуть здогадатися про думку партнера, яку він ще не встиг висловити. Вони схильні переривати співрозмовника, досить імпульсивні. Значну увагу італійські бізнесмени приділяють відповідності ведення переговорів їхнім уявленням про етикет: люди, які беруть участь у переговорах, повинні мати однаковий соціальний і діловий статус. Отже, не слід дивуватися, якщо італійці ще до ділових контактів вимагатимуть трудову біографію співрозмовника.</a:t>
            </a:r>
            <a:endParaRPr lang="uk-UA" dirty="0"/>
          </a:p>
        </p:txBody>
      </p:sp>
      <p:pic>
        <p:nvPicPr>
          <p:cNvPr id="5" name="Рисунок 4">
            <a:extLst>
              <a:ext uri="{FF2B5EF4-FFF2-40B4-BE49-F238E27FC236}">
                <a16:creationId xmlns:a16="http://schemas.microsoft.com/office/drawing/2014/main" id="{C734030F-3A86-4C74-94DE-E79695F6AF48}"/>
              </a:ext>
            </a:extLst>
          </p:cNvPr>
          <p:cNvPicPr>
            <a:picLocks noChangeAspect="1"/>
          </p:cNvPicPr>
          <p:nvPr/>
        </p:nvPicPr>
        <p:blipFill>
          <a:blip r:embed="rId4"/>
          <a:stretch>
            <a:fillRect/>
          </a:stretch>
        </p:blipFill>
        <p:spPr>
          <a:xfrm>
            <a:off x="110000" y="1822973"/>
            <a:ext cx="3123911" cy="3423729"/>
          </a:xfrm>
          <a:prstGeom prst="rect">
            <a:avLst/>
          </a:prstGeom>
        </p:spPr>
      </p:pic>
      <p:pic>
        <p:nvPicPr>
          <p:cNvPr id="2" name="Аудіо 1">
            <a:hlinkClick r:id="" action="ppaction://media"/>
            <a:extLst>
              <a:ext uri="{FF2B5EF4-FFF2-40B4-BE49-F238E27FC236}">
                <a16:creationId xmlns:a16="http://schemas.microsoft.com/office/drawing/2014/main" id="{B26AC2A2-4A60-4D59-9C2B-DDAD810181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23342376"/>
      </p:ext>
    </p:extLst>
  </p:cSld>
  <p:clrMapOvr>
    <a:masterClrMapping/>
  </p:clrMapOvr>
  <mc:AlternateContent xmlns:mc="http://schemas.openxmlformats.org/markup-compatibility/2006" xmlns:p14="http://schemas.microsoft.com/office/powerpoint/2010/main">
    <mc:Choice Requires="p14">
      <p:transition spd="slow" p14:dur="1200" advTm="33908">
        <p14:prism/>
      </p:transition>
    </mc:Choice>
    <mc:Fallback xmlns="">
      <p:transition spd="slow" advTm="33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BBF08E-B111-4A8D-94C7-BE13FE04F8D2}"/>
              </a:ext>
            </a:extLst>
          </p:cNvPr>
          <p:cNvSpPr>
            <a:spLocks noGrp="1"/>
          </p:cNvSpPr>
          <p:nvPr>
            <p:ph type="title"/>
          </p:nvPr>
        </p:nvSpPr>
        <p:spPr/>
        <p:txBody>
          <a:bodyPr/>
          <a:lstStyle/>
          <a:p>
            <a:endParaRPr lang="uk-UA"/>
          </a:p>
        </p:txBody>
      </p:sp>
      <p:sp>
        <p:nvSpPr>
          <p:cNvPr id="3" name="Прямокутник 2">
            <a:extLst>
              <a:ext uri="{FF2B5EF4-FFF2-40B4-BE49-F238E27FC236}">
                <a16:creationId xmlns:a16="http://schemas.microsoft.com/office/drawing/2014/main" id="{42228435-36B7-4589-96DE-B2541510345E}"/>
              </a:ext>
            </a:extLst>
          </p:cNvPr>
          <p:cNvSpPr/>
          <p:nvPr/>
        </p:nvSpPr>
        <p:spPr>
          <a:xfrm>
            <a:off x="4955314" y="284487"/>
            <a:ext cx="7090299" cy="1200329"/>
          </a:xfrm>
          <a:prstGeom prst="rect">
            <a:avLst/>
          </a:prstGeom>
        </p:spPr>
        <p:txBody>
          <a:bodyPr wrap="square">
            <a:spAutoFit/>
          </a:bodyPr>
          <a:lstStyle/>
          <a:p>
            <a:r>
              <a:rPr lang="ru-RU" dirty="0" err="1">
                <a:latin typeface="Open Sans"/>
              </a:rPr>
              <a:t>Італія</a:t>
            </a:r>
            <a:r>
              <a:rPr lang="ru-RU" dirty="0">
                <a:latin typeface="Open Sans"/>
              </a:rPr>
              <a:t> </a:t>
            </a:r>
            <a:r>
              <a:rPr lang="ru-RU" dirty="0" err="1">
                <a:latin typeface="Open Sans"/>
              </a:rPr>
              <a:t>характеризується</a:t>
            </a:r>
            <a:r>
              <a:rPr lang="ru-RU" dirty="0">
                <a:latin typeface="Open Sans"/>
              </a:rPr>
              <a:t> </a:t>
            </a:r>
            <a:r>
              <a:rPr lang="ru-RU" dirty="0" err="1">
                <a:latin typeface="Open Sans"/>
              </a:rPr>
              <a:t>високоекспресивною</a:t>
            </a:r>
            <a:r>
              <a:rPr lang="ru-RU" dirty="0">
                <a:latin typeface="Open Sans"/>
              </a:rPr>
              <a:t> культурою, тут </a:t>
            </a:r>
            <a:r>
              <a:rPr lang="ru-RU" dirty="0" err="1">
                <a:latin typeface="Open Sans"/>
              </a:rPr>
              <a:t>цінують</a:t>
            </a:r>
            <a:r>
              <a:rPr lang="ru-RU" dirty="0">
                <a:latin typeface="Open Sans"/>
              </a:rPr>
              <a:t> </a:t>
            </a:r>
            <a:r>
              <a:rPr lang="ru-RU" dirty="0" err="1">
                <a:latin typeface="Open Sans"/>
              </a:rPr>
              <a:t>прямий</a:t>
            </a:r>
            <a:r>
              <a:rPr lang="ru-RU" dirty="0">
                <a:latin typeface="Open Sans"/>
              </a:rPr>
              <a:t> </a:t>
            </a:r>
            <a:r>
              <a:rPr lang="ru-RU" dirty="0" err="1">
                <a:latin typeface="Open Sans"/>
              </a:rPr>
              <a:t>зоровий</a:t>
            </a:r>
            <a:r>
              <a:rPr lang="ru-RU" dirty="0">
                <a:latin typeface="Open Sans"/>
              </a:rPr>
              <a:t> контакт (</a:t>
            </a:r>
            <a:r>
              <a:rPr lang="ru-RU" dirty="0" err="1">
                <a:latin typeface="Open Sans"/>
              </a:rPr>
              <a:t>здатність</a:t>
            </a:r>
            <a:r>
              <a:rPr lang="ru-RU" dirty="0">
                <a:latin typeface="Open Sans"/>
              </a:rPr>
              <a:t> "</a:t>
            </a:r>
            <a:r>
              <a:rPr lang="ru-RU" dirty="0" err="1">
                <a:latin typeface="Open Sans"/>
              </a:rPr>
              <a:t>читати</a:t>
            </a:r>
            <a:r>
              <a:rPr lang="ru-RU" dirty="0">
                <a:latin typeface="Open Sans"/>
              </a:rPr>
              <a:t>" по очах). </a:t>
            </a:r>
            <a:r>
              <a:rPr lang="ru-RU" dirty="0" err="1">
                <a:latin typeface="Open Sans"/>
              </a:rPr>
              <a:t>Якщо</a:t>
            </a:r>
            <a:r>
              <a:rPr lang="ru-RU" dirty="0">
                <a:latin typeface="Open Sans"/>
              </a:rPr>
              <a:t> </a:t>
            </a:r>
            <a:r>
              <a:rPr lang="ru-RU" dirty="0" err="1">
                <a:latin typeface="Open Sans"/>
              </a:rPr>
              <a:t>співрозмовник</a:t>
            </a:r>
            <a:r>
              <a:rPr lang="ru-RU" dirty="0">
                <a:latin typeface="Open Sans"/>
              </a:rPr>
              <a:t> </a:t>
            </a:r>
            <a:r>
              <a:rPr lang="ru-RU" dirty="0" err="1">
                <a:latin typeface="Open Sans"/>
              </a:rPr>
              <a:t>уникає</a:t>
            </a:r>
            <a:r>
              <a:rPr lang="ru-RU" dirty="0">
                <a:latin typeface="Open Sans"/>
              </a:rPr>
              <a:t> </a:t>
            </a:r>
            <a:r>
              <a:rPr lang="ru-RU" dirty="0" err="1">
                <a:latin typeface="Open Sans"/>
              </a:rPr>
              <a:t>зорового</a:t>
            </a:r>
            <a:r>
              <a:rPr lang="ru-RU" dirty="0">
                <a:latin typeface="Open Sans"/>
              </a:rPr>
              <a:t> контакту </a:t>
            </a:r>
            <a:r>
              <a:rPr lang="ru-RU" dirty="0" err="1">
                <a:latin typeface="Open Sans"/>
              </a:rPr>
              <a:t>зі</a:t>
            </a:r>
            <a:r>
              <a:rPr lang="ru-RU" dirty="0">
                <a:latin typeface="Open Sans"/>
              </a:rPr>
              <a:t> </a:t>
            </a:r>
            <a:r>
              <a:rPr lang="ru-RU" dirty="0" err="1">
                <a:latin typeface="Open Sans"/>
              </a:rPr>
              <a:t>своїм</a:t>
            </a:r>
            <a:r>
              <a:rPr lang="ru-RU" dirty="0">
                <a:latin typeface="Open Sans"/>
              </a:rPr>
              <a:t> партнером, то той </a:t>
            </a:r>
            <a:r>
              <a:rPr lang="ru-RU" dirty="0" err="1">
                <a:latin typeface="Open Sans"/>
              </a:rPr>
              <a:t>вирішить</a:t>
            </a:r>
            <a:r>
              <a:rPr lang="ru-RU" dirty="0">
                <a:latin typeface="Open Sans"/>
              </a:rPr>
              <a:t>, </a:t>
            </a:r>
            <a:r>
              <a:rPr lang="ru-RU" dirty="0" err="1">
                <a:latin typeface="Open Sans"/>
              </a:rPr>
              <a:t>що</a:t>
            </a:r>
            <a:r>
              <a:rPr lang="ru-RU" dirty="0">
                <a:latin typeface="Open Sans"/>
              </a:rPr>
              <a:t> до </a:t>
            </a:r>
            <a:r>
              <a:rPr lang="ru-RU" dirty="0" err="1">
                <a:latin typeface="Open Sans"/>
              </a:rPr>
              <a:t>нього</a:t>
            </a:r>
            <a:r>
              <a:rPr lang="ru-RU" dirty="0">
                <a:latin typeface="Open Sans"/>
              </a:rPr>
              <a:t> </a:t>
            </a:r>
            <a:r>
              <a:rPr lang="ru-RU" dirty="0" err="1">
                <a:latin typeface="Open Sans"/>
              </a:rPr>
              <a:t>байдуже</a:t>
            </a:r>
            <a:r>
              <a:rPr lang="ru-RU" dirty="0">
                <a:latin typeface="Open Sans"/>
              </a:rPr>
              <a:t> </a:t>
            </a:r>
            <a:r>
              <a:rPr lang="ru-RU" dirty="0" err="1">
                <a:latin typeface="Open Sans"/>
              </a:rPr>
              <a:t>ставляться</a:t>
            </a:r>
            <a:r>
              <a:rPr lang="ru-RU" dirty="0">
                <a:latin typeface="Open Sans"/>
              </a:rPr>
              <a:t>.</a:t>
            </a:r>
            <a:endParaRPr lang="uk-UA" dirty="0"/>
          </a:p>
        </p:txBody>
      </p:sp>
      <p:sp>
        <p:nvSpPr>
          <p:cNvPr id="4" name="Прямокутник 3">
            <a:extLst>
              <a:ext uri="{FF2B5EF4-FFF2-40B4-BE49-F238E27FC236}">
                <a16:creationId xmlns:a16="http://schemas.microsoft.com/office/drawing/2014/main" id="{8DB17AEE-BABF-445E-B5F9-AC3EF60D1E3C}"/>
              </a:ext>
            </a:extLst>
          </p:cNvPr>
          <p:cNvSpPr/>
          <p:nvPr/>
        </p:nvSpPr>
        <p:spPr>
          <a:xfrm>
            <a:off x="4848782" y="3036669"/>
            <a:ext cx="6940764" cy="3416320"/>
          </a:xfrm>
          <a:prstGeom prst="rect">
            <a:avLst/>
          </a:prstGeom>
        </p:spPr>
        <p:txBody>
          <a:bodyPr wrap="square">
            <a:spAutoFit/>
          </a:bodyPr>
          <a:lstStyle/>
          <a:p>
            <a:r>
              <a:rPr lang="uk-UA" dirty="0">
                <a:latin typeface="Open Sans"/>
              </a:rPr>
              <a:t>Італійці навіть за кермом автомобіля вважають за необхідне дивитися співрозмовнику у вічі. Так, аналізуючи бізнес-культуру Італії, Р. </a:t>
            </a:r>
            <a:r>
              <a:rPr lang="uk-UA" dirty="0" err="1">
                <a:latin typeface="Open Sans"/>
              </a:rPr>
              <a:t>Гестеланд</a:t>
            </a:r>
            <a:r>
              <a:rPr lang="uk-UA" dirty="0">
                <a:latin typeface="Open Sans"/>
              </a:rPr>
              <a:t> пригадує, як одного разу йому довелося їхати зі своїм італійським партнером зі швидкістю 140 км/год.: </a:t>
            </a:r>
          </a:p>
          <a:p>
            <a:r>
              <a:rPr lang="uk-UA" dirty="0">
                <a:highlight>
                  <a:srgbClr val="008080"/>
                </a:highlight>
                <a:latin typeface="Open Sans"/>
              </a:rPr>
              <a:t>"</a:t>
            </a:r>
            <a:r>
              <a:rPr lang="uk-UA" i="1" dirty="0">
                <a:highlight>
                  <a:srgbClr val="008080"/>
                </a:highlight>
                <a:latin typeface="Open Sans"/>
              </a:rPr>
              <a:t>він постійно зазирав мені в обличчя, для того щоб пересвідчитися, що я його зрозумів, розмахував вільною рукою, щоб підкреслити важливість того, про що мені розповідає. Я не міг повірити своїм очам. Ось ми летимо, </a:t>
            </a:r>
            <a:r>
              <a:rPr lang="uk-UA" i="1" dirty="0" err="1">
                <a:highlight>
                  <a:srgbClr val="008080"/>
                </a:highlight>
                <a:latin typeface="Open Sans"/>
              </a:rPr>
              <a:t>зрізаючи</a:t>
            </a:r>
            <a:r>
              <a:rPr lang="uk-UA" i="1" dirty="0">
                <a:highlight>
                  <a:srgbClr val="008080"/>
                </a:highlight>
                <a:latin typeface="Open Sans"/>
              </a:rPr>
              <a:t> кути та повороти, через погано освітлені тунелі, на великій швидкості, в автомобілі, яким керують однією рукою, причому очі водія більше дивляться на співрозмовника, аніж на дорогу".</a:t>
            </a:r>
            <a:endParaRPr lang="uk-UA" i="1" dirty="0">
              <a:highlight>
                <a:srgbClr val="008080"/>
              </a:highlight>
            </a:endParaRPr>
          </a:p>
        </p:txBody>
      </p:sp>
      <p:pic>
        <p:nvPicPr>
          <p:cNvPr id="5" name="Рисунок 4">
            <a:extLst>
              <a:ext uri="{FF2B5EF4-FFF2-40B4-BE49-F238E27FC236}">
                <a16:creationId xmlns:a16="http://schemas.microsoft.com/office/drawing/2014/main" id="{80DFECC2-823B-408A-B371-8E6519ADFFFD}"/>
              </a:ext>
            </a:extLst>
          </p:cNvPr>
          <p:cNvPicPr>
            <a:picLocks noChangeAspect="1"/>
          </p:cNvPicPr>
          <p:nvPr/>
        </p:nvPicPr>
        <p:blipFill>
          <a:blip r:embed="rId4"/>
          <a:stretch>
            <a:fillRect/>
          </a:stretch>
        </p:blipFill>
        <p:spPr>
          <a:xfrm>
            <a:off x="17170" y="1399556"/>
            <a:ext cx="4831612" cy="3627315"/>
          </a:xfrm>
          <a:prstGeom prst="rect">
            <a:avLst/>
          </a:prstGeom>
        </p:spPr>
      </p:pic>
      <p:pic>
        <p:nvPicPr>
          <p:cNvPr id="9" name="Аудіо 8">
            <a:hlinkClick r:id="" action="ppaction://media"/>
            <a:extLst>
              <a:ext uri="{FF2B5EF4-FFF2-40B4-BE49-F238E27FC236}">
                <a16:creationId xmlns:a16="http://schemas.microsoft.com/office/drawing/2014/main" id="{2579F604-D55B-4C18-BFC1-E12384410F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1371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738">
        <p15:prstTrans prst="drape"/>
      </p:transition>
    </mc:Choice>
    <mc:Fallback xmlns="">
      <p:transition spd="slow" advTm="37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192520-15C1-4FB2-B891-C3FB1FE4F7CE}"/>
              </a:ext>
            </a:extLst>
          </p:cNvPr>
          <p:cNvSpPr>
            <a:spLocks noGrp="1"/>
          </p:cNvSpPr>
          <p:nvPr>
            <p:ph type="title"/>
          </p:nvPr>
        </p:nvSpPr>
        <p:spPr/>
        <p:txBody>
          <a:bodyPr/>
          <a:lstStyle/>
          <a:p>
            <a:endParaRPr lang="uk-UA" dirty="0"/>
          </a:p>
        </p:txBody>
      </p:sp>
      <p:sp>
        <p:nvSpPr>
          <p:cNvPr id="3" name="Прямокутник 2">
            <a:extLst>
              <a:ext uri="{FF2B5EF4-FFF2-40B4-BE49-F238E27FC236}">
                <a16:creationId xmlns:a16="http://schemas.microsoft.com/office/drawing/2014/main" id="{8360C2D9-B252-4163-8306-54A817A96A1D}"/>
              </a:ext>
            </a:extLst>
          </p:cNvPr>
          <p:cNvSpPr/>
          <p:nvPr/>
        </p:nvSpPr>
        <p:spPr>
          <a:xfrm>
            <a:off x="3633927" y="2692127"/>
            <a:ext cx="6397841" cy="923330"/>
          </a:xfrm>
          <a:prstGeom prst="rect">
            <a:avLst/>
          </a:prstGeom>
          <a:solidFill>
            <a:srgbClr val="7E8A9A"/>
          </a:solidFill>
        </p:spPr>
        <p:txBody>
          <a:bodyPr wrap="square">
            <a:spAutoFit/>
          </a:bodyPr>
          <a:lstStyle/>
          <a:p>
            <a:r>
              <a:rPr lang="uk-UA" dirty="0">
                <a:solidFill>
                  <a:srgbClr val="000000"/>
                </a:solidFill>
                <a:latin typeface="Open Sans"/>
              </a:rPr>
              <a:t>Щодо форм звертання потрібно бути особливо обережними, оскільки дружелюбність італійців зовсім не дає права ігнорувати їхні звання та титули.</a:t>
            </a:r>
            <a:endParaRPr lang="uk-UA" dirty="0"/>
          </a:p>
        </p:txBody>
      </p:sp>
      <p:sp>
        <p:nvSpPr>
          <p:cNvPr id="4" name="TextBox 3">
            <a:extLst>
              <a:ext uri="{FF2B5EF4-FFF2-40B4-BE49-F238E27FC236}">
                <a16:creationId xmlns:a16="http://schemas.microsoft.com/office/drawing/2014/main" id="{43D26D31-1E80-4597-8DD3-D87021F6492B}"/>
              </a:ext>
            </a:extLst>
          </p:cNvPr>
          <p:cNvSpPr txBox="1"/>
          <p:nvPr/>
        </p:nvSpPr>
        <p:spPr>
          <a:xfrm>
            <a:off x="9818703" y="2368962"/>
            <a:ext cx="1047565" cy="1569660"/>
          </a:xfrm>
          <a:prstGeom prst="rect">
            <a:avLst/>
          </a:prstGeom>
          <a:solidFill>
            <a:srgbClr val="FF0000"/>
          </a:solidFill>
        </p:spPr>
        <p:txBody>
          <a:bodyPr wrap="square" rtlCol="0">
            <a:spAutoFit/>
          </a:bodyPr>
          <a:lstStyle/>
          <a:p>
            <a:r>
              <a:rPr lang="uk-UA" sz="9600" dirty="0">
                <a:highlight>
                  <a:srgbClr val="FF0000"/>
                </a:highlight>
              </a:rPr>
              <a:t> !</a:t>
            </a:r>
          </a:p>
        </p:txBody>
      </p:sp>
      <p:sp>
        <p:nvSpPr>
          <p:cNvPr id="5" name="Прямокутник 4">
            <a:extLst>
              <a:ext uri="{FF2B5EF4-FFF2-40B4-BE49-F238E27FC236}">
                <a16:creationId xmlns:a16="http://schemas.microsoft.com/office/drawing/2014/main" id="{9ED19BA3-6894-4651-9E0F-0F7E7E25F72F}"/>
              </a:ext>
            </a:extLst>
          </p:cNvPr>
          <p:cNvSpPr/>
          <p:nvPr/>
        </p:nvSpPr>
        <p:spPr>
          <a:xfrm>
            <a:off x="3633927" y="4261787"/>
            <a:ext cx="8093475" cy="1477328"/>
          </a:xfrm>
          <a:prstGeom prst="rect">
            <a:avLst/>
          </a:prstGeom>
        </p:spPr>
        <p:txBody>
          <a:bodyPr wrap="square">
            <a:spAutoFit/>
          </a:bodyPr>
          <a:lstStyle/>
          <a:p>
            <a:r>
              <a:rPr lang="uk-UA" dirty="0">
                <a:latin typeface="Open Sans"/>
              </a:rPr>
              <a:t>на всьому півострові надають перевагу зменшеним формам (ваша дитина - дитяточко), найвищому ступеню порівняння (ви є найпрекраснішою) та різноманітним званням (майже кожен тут маестро або професор). Наявність звичайного університетського диплома надає право його власнику називати себе професором.</a:t>
            </a:r>
            <a:endParaRPr lang="uk-UA" dirty="0"/>
          </a:p>
        </p:txBody>
      </p:sp>
      <p:pic>
        <p:nvPicPr>
          <p:cNvPr id="7" name="Рисунок 6">
            <a:extLst>
              <a:ext uri="{FF2B5EF4-FFF2-40B4-BE49-F238E27FC236}">
                <a16:creationId xmlns:a16="http://schemas.microsoft.com/office/drawing/2014/main" id="{9D3239E4-95B4-4A1B-9917-40069C0F90ED}"/>
              </a:ext>
            </a:extLst>
          </p:cNvPr>
          <p:cNvPicPr>
            <a:picLocks noChangeAspect="1"/>
          </p:cNvPicPr>
          <p:nvPr/>
        </p:nvPicPr>
        <p:blipFill>
          <a:blip r:embed="rId5"/>
          <a:stretch>
            <a:fillRect/>
          </a:stretch>
        </p:blipFill>
        <p:spPr>
          <a:xfrm>
            <a:off x="0" y="1616272"/>
            <a:ext cx="3551164" cy="3758353"/>
          </a:xfrm>
          <a:prstGeom prst="rect">
            <a:avLst/>
          </a:prstGeom>
        </p:spPr>
      </p:pic>
      <p:pic>
        <p:nvPicPr>
          <p:cNvPr id="6" name="Аудіо 5">
            <a:hlinkClick r:id="" action="ppaction://media"/>
            <a:extLst>
              <a:ext uri="{FF2B5EF4-FFF2-40B4-BE49-F238E27FC236}">
                <a16:creationId xmlns:a16="http://schemas.microsoft.com/office/drawing/2014/main" id="{072B6893-C373-4218-8DEA-6F9B45851EE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231257191"/>
      </p:ext>
    </p:extLst>
  </p:cSld>
  <p:clrMapOvr>
    <a:masterClrMapping/>
  </p:clrMapOvr>
  <mc:AlternateContent xmlns:mc="http://schemas.openxmlformats.org/markup-compatibility/2006" xmlns:p14="http://schemas.microsoft.com/office/powerpoint/2010/main">
    <mc:Choice Requires="p14">
      <p:transition spd="slow" p14:dur="900" advTm="4322">
        <p14:warp dir="in"/>
      </p:transition>
    </mc:Choice>
    <mc:Fallback xmlns="">
      <p:transition spd="slow" advTm="4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C8A238-555A-45B0-A380-3ACA69E3F923}"/>
              </a:ext>
            </a:extLst>
          </p:cNvPr>
          <p:cNvSpPr>
            <a:spLocks noGrp="1"/>
          </p:cNvSpPr>
          <p:nvPr>
            <p:ph type="title"/>
          </p:nvPr>
        </p:nvSpPr>
        <p:spPr>
          <a:xfrm>
            <a:off x="235164" y="1212614"/>
            <a:ext cx="2947482" cy="4601183"/>
          </a:xfrm>
        </p:spPr>
        <p:txBody>
          <a:bodyPr/>
          <a:lstStyle/>
          <a:p>
            <a:endParaRPr lang="uk-UA" dirty="0"/>
          </a:p>
        </p:txBody>
      </p:sp>
      <p:sp>
        <p:nvSpPr>
          <p:cNvPr id="3" name="Прямокутник 2">
            <a:extLst>
              <a:ext uri="{FF2B5EF4-FFF2-40B4-BE49-F238E27FC236}">
                <a16:creationId xmlns:a16="http://schemas.microsoft.com/office/drawing/2014/main" id="{2C6F874C-07AD-4411-93C3-C12E0DC900F3}"/>
              </a:ext>
            </a:extLst>
          </p:cNvPr>
          <p:cNvSpPr/>
          <p:nvPr/>
        </p:nvSpPr>
        <p:spPr>
          <a:xfrm>
            <a:off x="4755472" y="612449"/>
            <a:ext cx="7436528" cy="1200329"/>
          </a:xfrm>
          <a:prstGeom prst="rect">
            <a:avLst/>
          </a:prstGeom>
        </p:spPr>
        <p:txBody>
          <a:bodyPr wrap="square">
            <a:spAutoFit/>
          </a:bodyPr>
          <a:lstStyle/>
          <a:p>
            <a:r>
              <a:rPr lang="uk-UA" dirty="0"/>
              <a:t>Спілкуючись з італійками, можна поцілувати їм руку, але </a:t>
            </a:r>
            <a:r>
              <a:rPr lang="uk-UA" dirty="0">
                <a:highlight>
                  <a:srgbClr val="008080"/>
                </a:highlight>
              </a:rPr>
              <a:t>не в робочій атмосфері</a:t>
            </a:r>
            <a:r>
              <a:rPr lang="uk-UA" dirty="0"/>
              <a:t>. Зустрівши знайомого італійця, слід поцікавитися спочатку здоров'ям його дітей, а потім його власним. Родина в Італії священна, тому італійці з надзвичайною гордістю розповідають про свої сім'ї.</a:t>
            </a:r>
          </a:p>
        </p:txBody>
      </p:sp>
      <p:pic>
        <p:nvPicPr>
          <p:cNvPr id="4" name="Рисунок 3">
            <a:extLst>
              <a:ext uri="{FF2B5EF4-FFF2-40B4-BE49-F238E27FC236}">
                <a16:creationId xmlns:a16="http://schemas.microsoft.com/office/drawing/2014/main" id="{80C4B1E7-B8C3-4D07-8776-8F3E64928FA8}"/>
              </a:ext>
            </a:extLst>
          </p:cNvPr>
          <p:cNvPicPr>
            <a:picLocks noChangeAspect="1"/>
          </p:cNvPicPr>
          <p:nvPr/>
        </p:nvPicPr>
        <p:blipFill>
          <a:blip r:embed="rId5"/>
          <a:stretch>
            <a:fillRect/>
          </a:stretch>
        </p:blipFill>
        <p:spPr>
          <a:xfrm>
            <a:off x="235163" y="1952625"/>
            <a:ext cx="2863143" cy="2952750"/>
          </a:xfrm>
          <a:prstGeom prst="rect">
            <a:avLst/>
          </a:prstGeom>
        </p:spPr>
      </p:pic>
      <p:sp>
        <p:nvSpPr>
          <p:cNvPr id="5" name="Символ &quot;Заборонено&quot; 4">
            <a:extLst>
              <a:ext uri="{FF2B5EF4-FFF2-40B4-BE49-F238E27FC236}">
                <a16:creationId xmlns:a16="http://schemas.microsoft.com/office/drawing/2014/main" id="{F03D23D4-9319-4AE9-BD79-B70218695D56}"/>
              </a:ext>
            </a:extLst>
          </p:cNvPr>
          <p:cNvSpPr/>
          <p:nvPr/>
        </p:nvSpPr>
        <p:spPr>
          <a:xfrm>
            <a:off x="70975" y="1952625"/>
            <a:ext cx="3275860" cy="2952750"/>
          </a:xfrm>
          <a:prstGeom prst="noSmoking">
            <a:avLst>
              <a:gd name="adj" fmla="val 38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pic>
        <p:nvPicPr>
          <p:cNvPr id="6" name="Рисунок 5">
            <a:extLst>
              <a:ext uri="{FF2B5EF4-FFF2-40B4-BE49-F238E27FC236}">
                <a16:creationId xmlns:a16="http://schemas.microsoft.com/office/drawing/2014/main" id="{ACE9C27D-0CE6-43F1-B9D4-DA4E506190C5}"/>
              </a:ext>
            </a:extLst>
          </p:cNvPr>
          <p:cNvPicPr>
            <a:picLocks noChangeAspect="1"/>
          </p:cNvPicPr>
          <p:nvPr/>
        </p:nvPicPr>
        <p:blipFill>
          <a:blip r:embed="rId6"/>
          <a:stretch>
            <a:fillRect/>
          </a:stretch>
        </p:blipFill>
        <p:spPr>
          <a:xfrm>
            <a:off x="4245376" y="2676017"/>
            <a:ext cx="5022912" cy="3350282"/>
          </a:xfrm>
          <a:prstGeom prst="rect">
            <a:avLst/>
          </a:prstGeom>
        </p:spPr>
      </p:pic>
      <p:sp>
        <p:nvSpPr>
          <p:cNvPr id="7" name="Бульбашка прямої мови: овальна 6">
            <a:extLst>
              <a:ext uri="{FF2B5EF4-FFF2-40B4-BE49-F238E27FC236}">
                <a16:creationId xmlns:a16="http://schemas.microsoft.com/office/drawing/2014/main" id="{037EC966-BD69-4C53-85F0-A67D6632886E}"/>
              </a:ext>
            </a:extLst>
          </p:cNvPr>
          <p:cNvSpPr/>
          <p:nvPr/>
        </p:nvSpPr>
        <p:spPr>
          <a:xfrm>
            <a:off x="5592932" y="2998809"/>
            <a:ext cx="1882066" cy="1200329"/>
          </a:xfrm>
          <a:prstGeom prst="wedgeEllipseCallout">
            <a:avLst>
              <a:gd name="adj1" fmla="val -49607"/>
              <a:gd name="adj2" fmla="val 52146"/>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TextBox 7">
            <a:extLst>
              <a:ext uri="{FF2B5EF4-FFF2-40B4-BE49-F238E27FC236}">
                <a16:creationId xmlns:a16="http://schemas.microsoft.com/office/drawing/2014/main" id="{3A059310-AD48-4519-9BC2-5FC1B2ACC645}"/>
              </a:ext>
            </a:extLst>
          </p:cNvPr>
          <p:cNvSpPr txBox="1"/>
          <p:nvPr/>
        </p:nvSpPr>
        <p:spPr>
          <a:xfrm>
            <a:off x="5788241" y="3320249"/>
            <a:ext cx="1580225" cy="369332"/>
          </a:xfrm>
          <a:prstGeom prst="rect">
            <a:avLst/>
          </a:prstGeom>
          <a:noFill/>
        </p:spPr>
        <p:txBody>
          <a:bodyPr wrap="square" rtlCol="0">
            <a:spAutoFit/>
          </a:bodyPr>
          <a:lstStyle/>
          <a:p>
            <a:r>
              <a:rPr lang="uk-UA" dirty="0">
                <a:solidFill>
                  <a:schemeClr val="bg1"/>
                </a:solidFill>
              </a:rPr>
              <a:t>Як ваша сім</a:t>
            </a:r>
            <a:r>
              <a:rPr lang="en-US" dirty="0">
                <a:solidFill>
                  <a:schemeClr val="bg1"/>
                </a:solidFill>
              </a:rPr>
              <a:t>’</a:t>
            </a:r>
            <a:r>
              <a:rPr lang="ru-RU" dirty="0">
                <a:solidFill>
                  <a:schemeClr val="bg1"/>
                </a:solidFill>
              </a:rPr>
              <a:t>я?</a:t>
            </a:r>
            <a:endParaRPr lang="uk-UA" dirty="0">
              <a:solidFill>
                <a:schemeClr val="bg1"/>
              </a:solidFill>
            </a:endParaRPr>
          </a:p>
        </p:txBody>
      </p:sp>
      <p:pic>
        <p:nvPicPr>
          <p:cNvPr id="9" name="Аудіо 8">
            <a:hlinkClick r:id="" action="ppaction://media"/>
            <a:extLst>
              <a:ext uri="{FF2B5EF4-FFF2-40B4-BE49-F238E27FC236}">
                <a16:creationId xmlns:a16="http://schemas.microsoft.com/office/drawing/2014/main" id="{AE1AF352-028E-4C60-A187-32194573CF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23526872"/>
      </p:ext>
    </p:extLst>
  </p:cSld>
  <p:clrMapOvr>
    <a:masterClrMapping/>
  </p:clrMapOvr>
  <mc:AlternateContent xmlns:mc="http://schemas.openxmlformats.org/markup-compatibility/2006" xmlns:p14="http://schemas.microsoft.com/office/powerpoint/2010/main">
    <mc:Choice Requires="p14">
      <p:transition spd="slow" p14:dur="1250" advTm="8916">
        <p14:switch dir="r"/>
      </p:transition>
    </mc:Choice>
    <mc:Fallback xmlns="">
      <p:transition spd="slow" advTm="89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8.8"/>
</p:tagLst>
</file>

<file path=ppt/tags/tag2.xml><?xml version="1.0" encoding="utf-8"?>
<p:tagLst xmlns:a="http://schemas.openxmlformats.org/drawingml/2006/main" xmlns:r="http://schemas.openxmlformats.org/officeDocument/2006/relationships" xmlns:p="http://schemas.openxmlformats.org/presentationml/2006/main">
  <p:tag name="TIMING" val="|22.7|0.8"/>
</p:tagLst>
</file>

<file path=ppt/tags/tag3.xml><?xml version="1.0" encoding="utf-8"?>
<p:tagLst xmlns:a="http://schemas.openxmlformats.org/drawingml/2006/main" xmlns:r="http://schemas.openxmlformats.org/officeDocument/2006/relationships" xmlns:p="http://schemas.openxmlformats.org/presentationml/2006/main">
  <p:tag name="TIMING" val="|45.3"/>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Рамка">
  <a:themeElements>
    <a:clrScheme name="Frame">
      <a:dk1>
        <a:sysClr val="windowText" lastClr="000000"/>
      </a:dk1>
      <a:lt1>
        <a:sysClr val="window" lastClr="FFFFFF"/>
      </a:lt1>
      <a:dk2>
        <a:srgbClr val="4A3F38"/>
      </a:dk2>
      <a:lt2>
        <a:srgbClr val="EEEDCB"/>
      </a:lt2>
      <a:accent1>
        <a:srgbClr val="818E9F"/>
      </a:accent1>
      <a:accent2>
        <a:srgbClr val="D26400"/>
      </a:accent2>
      <a:accent3>
        <a:srgbClr val="C3BA45"/>
      </a:accent3>
      <a:accent4>
        <a:srgbClr val="8A8552"/>
      </a:accent4>
      <a:accent5>
        <a:srgbClr val="F3B843"/>
      </a:accent5>
      <a:accent6>
        <a:srgbClr val="786C71"/>
      </a:accent6>
      <a:hlink>
        <a:srgbClr val="46A7CA"/>
      </a:hlink>
      <a:folHlink>
        <a:srgbClr val="B2B2B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9935E573-C197-41A8-BCA1-5D5F62C560B7}"/>
    </a:ext>
  </a:extLst>
</a:theme>
</file>

<file path=docProps/app.xml><?xml version="1.0" encoding="utf-8"?>
<Properties xmlns="http://schemas.openxmlformats.org/officeDocument/2006/extended-properties" xmlns:vt="http://schemas.openxmlformats.org/officeDocument/2006/docPropsVTypes">
  <Template>TM03457475[[fn=Рамка]]</Template>
  <TotalTime>138</TotalTime>
  <Words>749</Words>
  <Application>Microsoft Office PowerPoint</Application>
  <PresentationFormat>Широкий екран</PresentationFormat>
  <Paragraphs>21</Paragraphs>
  <Slides>10</Slides>
  <Notes>0</Notes>
  <HiddenSlides>0</HiddenSlides>
  <MMClips>10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10</vt:i4>
      </vt:variant>
    </vt:vector>
  </HeadingPairs>
  <TitlesOfParts>
    <vt:vector size="14" baseType="lpstr">
      <vt:lpstr>Corbel</vt:lpstr>
      <vt:lpstr>Open Sans</vt:lpstr>
      <vt:lpstr>Wingdings 2</vt:lpstr>
      <vt:lpstr>Рамка</vt:lpstr>
      <vt:lpstr>Діловий Етикет Італії</vt:lpstr>
      <vt:lpstr>Презентація PowerPoint</vt:lpstr>
      <vt:lpstr>Презентація PowerPoint</vt:lpstr>
      <vt:lpstr>Одяг</vt:lpstr>
      <vt:lpstr>Їжа на ділових переговогах</vt:lpstr>
      <vt:lpstr>Презентація PowerPoint</vt:lpstr>
      <vt:lpstr>Презентація PowerPoint</vt:lpstr>
      <vt:lpstr>Презентація PowerPoint</vt:lpstr>
      <vt:lpstr>Презентація PowerPoint</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Діловий Етикет Італії</dc:title>
  <dc:creator>pobervika005@gmail.com</dc:creator>
  <cp:lastModifiedBy>Галина Синоруб</cp:lastModifiedBy>
  <cp:revision>11</cp:revision>
  <dcterms:created xsi:type="dcterms:W3CDTF">2020-04-16T06:59:12Z</dcterms:created>
  <dcterms:modified xsi:type="dcterms:W3CDTF">2023-01-23T22:11:16Z</dcterms:modified>
</cp:coreProperties>
</file>