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37C027-A602-45BB-A5C6-49DAD6D8ABE4}" type="datetimeFigureOut">
              <a:rPr lang="uk-UA" smtClean="0"/>
              <a:t>07.09.2020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17E5D-0BA3-4C20-BA55-20E553AFBE2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37C027-A602-45BB-A5C6-49DAD6D8ABE4}" type="datetimeFigureOut">
              <a:rPr lang="uk-UA" smtClean="0"/>
              <a:t>07.09.2020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17E5D-0BA3-4C20-BA55-20E553AFBE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37C027-A602-45BB-A5C6-49DAD6D8ABE4}" type="datetimeFigureOut">
              <a:rPr lang="uk-UA" smtClean="0"/>
              <a:t>07.09.2020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17E5D-0BA3-4C20-BA55-20E553AFBE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37C027-A602-45BB-A5C6-49DAD6D8ABE4}" type="datetimeFigureOut">
              <a:rPr lang="uk-UA" smtClean="0"/>
              <a:t>07.09.2020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17E5D-0BA3-4C20-BA55-20E553AFBE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37C027-A602-45BB-A5C6-49DAD6D8ABE4}" type="datetimeFigureOut">
              <a:rPr lang="uk-UA" smtClean="0"/>
              <a:t>07.09.2020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17E5D-0BA3-4C20-BA55-20E553AFBE2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37C027-A602-45BB-A5C6-49DAD6D8ABE4}" type="datetimeFigureOut">
              <a:rPr lang="uk-UA" smtClean="0"/>
              <a:t>07.09.2020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17E5D-0BA3-4C20-BA55-20E553AFBE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37C027-A602-45BB-A5C6-49DAD6D8ABE4}" type="datetimeFigureOut">
              <a:rPr lang="uk-UA" smtClean="0"/>
              <a:t>07.09.2020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17E5D-0BA3-4C20-BA55-20E553AFBE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37C027-A602-45BB-A5C6-49DAD6D8ABE4}" type="datetimeFigureOut">
              <a:rPr lang="uk-UA" smtClean="0"/>
              <a:t>07.09.2020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17E5D-0BA3-4C20-BA55-20E553AFBE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37C027-A602-45BB-A5C6-49DAD6D8ABE4}" type="datetimeFigureOut">
              <a:rPr lang="uk-UA" smtClean="0"/>
              <a:t>07.09.2020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17E5D-0BA3-4C20-BA55-20E553AFBE2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37C027-A602-45BB-A5C6-49DAD6D8ABE4}" type="datetimeFigureOut">
              <a:rPr lang="uk-UA" smtClean="0"/>
              <a:t>07.09.2020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17E5D-0BA3-4C20-BA55-20E553AFBE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37C027-A602-45BB-A5C6-49DAD6D8ABE4}" type="datetimeFigureOut">
              <a:rPr lang="uk-UA" smtClean="0"/>
              <a:t>07.09.2020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17E5D-0BA3-4C20-BA55-20E553AFBE2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637C027-A602-45BB-A5C6-49DAD6D8ABE4}" type="datetimeFigureOut">
              <a:rPr lang="uk-UA" smtClean="0"/>
              <a:t>07.09.2020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617E5D-0BA3-4C20-BA55-20E553AFBE22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06640" cy="9233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a_BodoniOrtoTitulNr" pitchFamily="18" charset="-52"/>
              </a:rPr>
              <a:t>ЛЕКЦІЯ 2</a:t>
            </a:r>
            <a:endParaRPr lang="uk-UA" dirty="0">
              <a:solidFill>
                <a:schemeClr val="accent1">
                  <a:lumMod val="75000"/>
                </a:schemeClr>
              </a:solidFill>
              <a:effectLst/>
              <a:latin typeface="a_BodoniOrtoTitulNr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7406640" cy="17526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+mj-lt"/>
              </a:rPr>
              <a:t>ТЕМА: </a:t>
            </a:r>
            <a:r>
              <a:rPr lang="uk-UA" sz="3600" b="1" dirty="0" smtClean="0">
                <a:latin typeface="Segoe UI Semibold" pitchFamily="34" charset="0"/>
              </a:rPr>
              <a:t>Регулярний і пейзажний стилі ландшафтного мистецтва</a:t>
            </a:r>
            <a:endParaRPr lang="uk-UA" sz="3600" b="1" dirty="0">
              <a:latin typeface="Segoe UI Semibold" pitchFamily="34" charset="0"/>
            </a:endParaRPr>
          </a:p>
        </p:txBody>
      </p:sp>
      <p:pic>
        <p:nvPicPr>
          <p:cNvPr id="1026" name="Picture 2" descr="C:\Users\Alizeya\Desktop\інфа для топіарія\1308a-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35661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izeya\Desktop\інфа для топіарія\1308a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5" y="2935661"/>
            <a:ext cx="3600399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/>
              </a:rPr>
              <a:t>Туя західна (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Thuja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occidentalis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)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b="1" dirty="0"/>
              <a:t>Туя західна (</a:t>
            </a:r>
            <a:r>
              <a:rPr lang="en-US" sz="2000" b="1" dirty="0" err="1"/>
              <a:t>Thuja</a:t>
            </a:r>
            <a:r>
              <a:rPr lang="en-US" sz="2000" b="1" dirty="0"/>
              <a:t> </a:t>
            </a:r>
            <a:r>
              <a:rPr lang="en-US" sz="2000" b="1" dirty="0" err="1"/>
              <a:t>occidentalis</a:t>
            </a:r>
            <a:r>
              <a:rPr lang="en-US" sz="2000" b="1" dirty="0"/>
              <a:t>)</a:t>
            </a:r>
            <a:r>
              <a:rPr lang="en-US" sz="2000" dirty="0"/>
              <a:t> – </a:t>
            </a:r>
            <a:r>
              <a:rPr lang="uk-UA" sz="2000" dirty="0"/>
              <a:t>це рослина добре утворює густі хащі, </a:t>
            </a:r>
            <a:r>
              <a:rPr lang="uk-UA" sz="2000" dirty="0" err="1"/>
              <a:t>вітро</a:t>
            </a:r>
            <a:r>
              <a:rPr lang="uk-UA" sz="2000" dirty="0"/>
              <a:t> – і </a:t>
            </a:r>
            <a:r>
              <a:rPr lang="uk-UA" sz="2000" dirty="0" smtClean="0"/>
              <a:t>морозостійка </a:t>
            </a:r>
            <a:r>
              <a:rPr lang="uk-UA" sz="2000" dirty="0"/>
              <a:t>, до 30 м заввишки</a:t>
            </a:r>
            <a:r>
              <a:rPr lang="uk-UA" sz="2000" dirty="0" smtClean="0"/>
              <a:t>. </a:t>
            </a:r>
            <a:r>
              <a:rPr lang="uk-UA" sz="2000" dirty="0"/>
              <a:t>Можна використовувати для живої огорожі висотою від двох до чотирьох метрів. Росте на сонячних </a:t>
            </a:r>
            <a:r>
              <a:rPr lang="uk-UA" sz="2000" dirty="0" smtClean="0"/>
              <a:t>м</a:t>
            </a:r>
            <a:r>
              <a:rPr lang="ru-RU" sz="2000" dirty="0" err="1"/>
              <a:t>ісцях</a:t>
            </a:r>
            <a:r>
              <a:rPr lang="ru-RU" sz="2000" dirty="0"/>
              <a:t> з </a:t>
            </a:r>
            <a:r>
              <a:rPr lang="ru-RU" sz="2000" dirty="0" err="1"/>
              <a:t>живильним</a:t>
            </a:r>
            <a:r>
              <a:rPr lang="ru-RU" sz="2000" dirty="0"/>
              <a:t>, </a:t>
            </a:r>
            <a:r>
              <a:rPr lang="ru-RU" sz="2000" dirty="0" err="1"/>
              <a:t>вологим</a:t>
            </a:r>
            <a:r>
              <a:rPr lang="ru-RU" sz="2000" dirty="0"/>
              <a:t> грунтом.</a:t>
            </a:r>
            <a:endParaRPr lang="uk-UA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 err="1"/>
              <a:t>живоплоту</a:t>
            </a:r>
            <a:r>
              <a:rPr lang="ru-RU" sz="2000" dirty="0"/>
              <a:t> </a:t>
            </a:r>
            <a:r>
              <a:rPr lang="ru-RU" sz="2000" dirty="0" err="1"/>
              <a:t>краще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</a:t>
            </a:r>
            <a:r>
              <a:rPr lang="ru-RU" sz="2000" dirty="0" err="1"/>
              <a:t>підходить</a:t>
            </a:r>
            <a:r>
              <a:rPr lang="ru-RU" sz="2000" dirty="0"/>
              <a:t> </a:t>
            </a:r>
            <a:r>
              <a:rPr lang="ru-RU" sz="2000" dirty="0" err="1"/>
              <a:t>повільноростучий</a:t>
            </a:r>
            <a:r>
              <a:rPr lang="ru-RU" sz="2000" dirty="0"/>
              <a:t> сорт ‘</a:t>
            </a:r>
            <a:r>
              <a:rPr lang="ru-RU" sz="2000" dirty="0" err="1"/>
              <a:t>Smaragd</a:t>
            </a:r>
            <a:r>
              <a:rPr lang="ru-RU" sz="2000" dirty="0"/>
              <a:t>’, </a:t>
            </a:r>
            <a:r>
              <a:rPr lang="ru-RU" sz="2000" dirty="0" err="1"/>
              <a:t>зберігає</a:t>
            </a:r>
            <a:r>
              <a:rPr lang="ru-RU" sz="2000" dirty="0"/>
              <a:t> і в зимовий час </a:t>
            </a:r>
            <a:r>
              <a:rPr lang="ru-RU" sz="2000" dirty="0" err="1" smtClean="0"/>
              <a:t>своє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зелене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забарвлення.У</a:t>
            </a:r>
            <a:r>
              <a:rPr lang="ru-RU" sz="2000" dirty="0" smtClean="0"/>
              <a:t> м</a:t>
            </a:r>
            <a:r>
              <a:rPr lang="uk-UA" sz="2000" dirty="0" err="1" smtClean="0"/>
              <a:t>ісцях</a:t>
            </a:r>
            <a:r>
              <a:rPr lang="uk-UA" sz="2000" dirty="0" smtClean="0"/>
              <a:t> </a:t>
            </a:r>
            <a:r>
              <a:rPr lang="uk-UA" sz="2000" dirty="0"/>
              <a:t>з живильним, вологим </a:t>
            </a:r>
            <a:r>
              <a:rPr lang="uk-UA" sz="2000" dirty="0" err="1"/>
              <a:t>грунтом</a:t>
            </a:r>
            <a:r>
              <a:rPr lang="uk-UA" sz="2000" dirty="0"/>
              <a:t>.</a:t>
            </a:r>
          </a:p>
        </p:txBody>
      </p:sp>
      <p:pic>
        <p:nvPicPr>
          <p:cNvPr id="8194" name="Picture 2" descr="C:\Users\Alizeya\Desktop\інфа для топіарія\tuya-smarag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526831" cy="26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izeya\Desktop\інфа для топіарія\e9f9094c954fc877ef37244321a6e0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3470651" cy="25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/>
              </a:rPr>
              <a:t>Граб звичайний (</a:t>
            </a:r>
            <a:r>
              <a:rPr lang="en-US" sz="2800" b="1" dirty="0" err="1">
                <a:solidFill>
                  <a:srgbClr val="FF0000"/>
                </a:solidFill>
                <a:effectLst/>
              </a:rPr>
              <a:t>Carpinus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</a:rPr>
              <a:t>betulus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)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b="1" dirty="0"/>
              <a:t>Граб звичайний (</a:t>
            </a:r>
            <a:r>
              <a:rPr lang="en-US" sz="2000" b="1" dirty="0" err="1"/>
              <a:t>Carpinus</a:t>
            </a:r>
            <a:r>
              <a:rPr lang="en-US" sz="2000" b="1" dirty="0"/>
              <a:t> </a:t>
            </a:r>
            <a:r>
              <a:rPr lang="en-US" sz="2000" b="1" dirty="0" err="1"/>
              <a:t>betulus</a:t>
            </a:r>
            <a:r>
              <a:rPr lang="en-US" sz="2000" b="1" dirty="0"/>
              <a:t>)</a:t>
            </a:r>
            <a:r>
              <a:rPr lang="en-US" sz="2000" dirty="0"/>
              <a:t> </a:t>
            </a:r>
            <a:r>
              <a:rPr lang="en-US" sz="2000" dirty="0" smtClean="0"/>
              <a:t>–</a:t>
            </a:r>
            <a:r>
              <a:rPr lang="uk-UA" sz="2000" dirty="0" smtClean="0"/>
              <a:t>Невибагливий, </a:t>
            </a:r>
            <a:r>
              <a:rPr lang="uk-UA" sz="2000" dirty="0"/>
              <a:t>росте на сонці і в тіні, добре переносить посуху і надлишок вологи. Стрижку проводять двічі на рік. Яскраво – зелене листя восени стають лимонно – жовтими і обпадають трохи раніше ніж листя бука</a:t>
            </a:r>
            <a:r>
              <a:rPr lang="uk-UA" sz="2000" dirty="0" smtClean="0"/>
              <a:t>. </a:t>
            </a:r>
            <a:r>
              <a:rPr lang="ru-RU" sz="2000" dirty="0" err="1"/>
              <a:t>Красиве</a:t>
            </a:r>
            <a:r>
              <a:rPr lang="ru-RU" sz="2000" dirty="0"/>
              <a:t> дерево </a:t>
            </a:r>
            <a:r>
              <a:rPr lang="ru-RU" sz="2000" dirty="0" err="1"/>
              <a:t>від</a:t>
            </a:r>
            <a:r>
              <a:rPr lang="ru-RU" sz="2000" dirty="0"/>
              <a:t> 7 до 25 м </a:t>
            </a:r>
            <a:r>
              <a:rPr lang="ru-RU" sz="2000" dirty="0" err="1"/>
              <a:t>заввишки</a:t>
            </a:r>
            <a:r>
              <a:rPr lang="ru-RU" sz="2000" dirty="0"/>
              <a:t>, </a:t>
            </a:r>
            <a:r>
              <a:rPr lang="ru-RU" sz="2000" dirty="0" err="1"/>
              <a:t>вкрите</a:t>
            </a:r>
            <a:r>
              <a:rPr lang="ru-RU" sz="2000" dirty="0"/>
              <a:t> </a:t>
            </a:r>
            <a:r>
              <a:rPr lang="ru-RU" sz="2000" dirty="0" err="1" smtClean="0"/>
              <a:t>сріблисто-сірою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корою</a:t>
            </a:r>
            <a:r>
              <a:rPr lang="ru-RU" sz="2000" dirty="0" smtClean="0"/>
              <a:t>.</a:t>
            </a:r>
          </a:p>
          <a:p>
            <a:endParaRPr lang="uk-UA" sz="2000" dirty="0"/>
          </a:p>
        </p:txBody>
      </p:sp>
      <p:pic>
        <p:nvPicPr>
          <p:cNvPr id="9218" name="Picture 2" descr="C:\Users\Alizeya\Desktop\інфа для топіарія\defe359968ee8ff1e10189d1bf688c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445874"/>
            <a:ext cx="4358457" cy="32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izeya\Desktop\інфа для топіарія\grab-obyknovennyj-carpinus-betulus-list-600h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45874"/>
            <a:ext cx="3137173" cy="313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79695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/>
              </a:rPr>
              <a:t>Барбарис </a:t>
            </a:r>
            <a:r>
              <a:rPr lang="uk-UA" sz="2800" b="1" dirty="0" err="1">
                <a:solidFill>
                  <a:srgbClr val="FF0000"/>
                </a:solidFill>
                <a:effectLst/>
              </a:rPr>
              <a:t>Тунберга</a:t>
            </a:r>
            <a:r>
              <a:rPr lang="uk-UA" sz="2800" b="1" dirty="0">
                <a:solidFill>
                  <a:srgbClr val="FF0000"/>
                </a:solidFill>
                <a:effectLst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effectLst/>
              </a:rPr>
              <a:t>Berberis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</a:rPr>
              <a:t>thunbergii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)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498080" cy="4800600"/>
          </a:xfrm>
        </p:spPr>
        <p:txBody>
          <a:bodyPr>
            <a:normAutofit/>
          </a:bodyPr>
          <a:lstStyle/>
          <a:p>
            <a:r>
              <a:rPr lang="uk-UA" sz="2000" b="1" dirty="0"/>
              <a:t> Барбарис </a:t>
            </a:r>
            <a:r>
              <a:rPr lang="uk-UA" sz="2000" b="1" dirty="0" err="1"/>
              <a:t>Тунберга</a:t>
            </a:r>
            <a:r>
              <a:rPr lang="uk-UA" sz="2000" b="1" dirty="0"/>
              <a:t> (</a:t>
            </a:r>
            <a:r>
              <a:rPr lang="en-US" sz="2000" b="1" dirty="0" err="1"/>
              <a:t>Berberis</a:t>
            </a:r>
            <a:r>
              <a:rPr lang="en-US" sz="2000" b="1" dirty="0"/>
              <a:t> </a:t>
            </a:r>
            <a:r>
              <a:rPr lang="en-US" sz="2000" b="1" dirty="0" err="1"/>
              <a:t>thunbergii</a:t>
            </a:r>
            <a:r>
              <a:rPr lang="en-US" sz="2000" b="1" dirty="0"/>
              <a:t>)</a:t>
            </a:r>
            <a:r>
              <a:rPr lang="en-US" sz="2000" dirty="0"/>
              <a:t> – </a:t>
            </a:r>
            <a:r>
              <a:rPr lang="uk-UA" sz="2000" dirty="0" err="1"/>
              <a:t>повільноростучий</a:t>
            </a:r>
            <a:r>
              <a:rPr lang="uk-UA" sz="2000" dirty="0"/>
              <a:t> чагарник, утворює кулясту форму. Барбарис вирощують в живоплотах до півтора метра у висоту. На його коротких гілках є гострі шипи, тому цей чагарник як краще підходить для захисту вашого ділянки від непрошених тварин. Хоч барбарис і повільно росте, його все одно потрібно підстригати двічі на рік. </a:t>
            </a:r>
            <a:r>
              <a:rPr lang="uk-UA" sz="2000" dirty="0" smtClean="0"/>
              <a:t>Декоративна </a:t>
            </a:r>
            <a:r>
              <a:rPr lang="uk-UA" sz="2000" dirty="0"/>
              <a:t>листя барбарису – різні сорти мають </a:t>
            </a:r>
            <a:r>
              <a:rPr lang="uk-UA" sz="2000" dirty="0" smtClean="0"/>
              <a:t>зелене, жовте, червоне забарвлення</a:t>
            </a:r>
            <a:r>
              <a:rPr lang="uk-UA" sz="2000" dirty="0"/>
              <a:t>. А восени листя стає насичено яскраво – багряним. Так само декоративні коралові плоди барбарису, які тримаються на гілках до сильних морозів.</a:t>
            </a:r>
          </a:p>
        </p:txBody>
      </p:sp>
      <p:pic>
        <p:nvPicPr>
          <p:cNvPr id="10242" name="Picture 2" descr="C:\Users\Alizeya\Desktop\інфа для топіарія\berberis-thunberg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lizeya\Desktop\інфа для топіарія\Barbaris-Tunber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86485"/>
            <a:ext cx="3312368" cy="22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izeya\Desktop\інфа для топіарія\barbaris-v-landshaftnom-dizay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7165324" cy="462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izeya\Desktop\інфа для топіарія\2016-06-09_140522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156375" cy="37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lizeya\Desktop\інфа для топіарія\e1cbe06f0a15a14922e78275a2d80e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460213" cy="259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/>
              </a:rPr>
              <a:t>Бирючина звичайна (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Ligustrum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vulgare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)</a:t>
            </a:r>
            <a:r>
              <a:rPr lang="en-US" sz="3200" dirty="0">
                <a:solidFill>
                  <a:srgbClr val="FF0000"/>
                </a:solidFill>
                <a:effectLst/>
              </a:rPr>
              <a:t> 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b="1" dirty="0"/>
              <a:t>Бирючина звичайна (</a:t>
            </a:r>
            <a:r>
              <a:rPr lang="en-US" sz="2000" b="1" dirty="0" err="1"/>
              <a:t>Ligustrum</a:t>
            </a:r>
            <a:r>
              <a:rPr lang="en-US" sz="2000" b="1" dirty="0"/>
              <a:t> </a:t>
            </a:r>
            <a:r>
              <a:rPr lang="en-US" sz="2000" b="1" dirty="0" err="1"/>
              <a:t>vulgare</a:t>
            </a:r>
            <a:r>
              <a:rPr lang="en-US" sz="2000" b="1" dirty="0"/>
              <a:t>)</a:t>
            </a:r>
            <a:r>
              <a:rPr lang="en-US" sz="2000" dirty="0"/>
              <a:t> – </a:t>
            </a:r>
            <a:r>
              <a:rPr lang="uk-UA" sz="2000" dirty="0"/>
              <a:t>одне з улюблених рослин для живоплоту у садівників, тому що вона дуже невибаглива. Може рости як в тіні, так і на яскравому сонці, і на будь-якому </a:t>
            </a:r>
            <a:r>
              <a:rPr lang="uk-UA" sz="2000" dirty="0" err="1"/>
              <a:t>грунті</a:t>
            </a:r>
            <a:r>
              <a:rPr lang="uk-UA" sz="2000" dirty="0"/>
              <a:t>. В живоплоті може досягати розмірів від </a:t>
            </a:r>
            <a:r>
              <a:rPr lang="uk-UA" sz="2000" dirty="0" smtClean="0"/>
              <a:t>1 </a:t>
            </a:r>
            <a:r>
              <a:rPr lang="uk-UA" sz="2000" dirty="0"/>
              <a:t>до </a:t>
            </a:r>
            <a:r>
              <a:rPr lang="uk-UA" sz="2000" dirty="0" smtClean="0"/>
              <a:t>3 </a:t>
            </a:r>
            <a:r>
              <a:rPr lang="uk-UA" sz="2000" dirty="0"/>
              <a:t>метрів. Рослина швидко росте і створює щільну загорожу, тому її потрібно підстригати 2 рази в рік. </a:t>
            </a:r>
          </a:p>
        </p:txBody>
      </p:sp>
      <p:pic>
        <p:nvPicPr>
          <p:cNvPr id="13314" name="Picture 2" descr="C:\Users\Alizeya\Desktop\інфа для топіарія\21557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87" y="3789040"/>
            <a:ext cx="3381194" cy="2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lizeya\Desktop\інфа для топіарія\ccad21fd394a4869f78cff1af6726c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07" y="3523433"/>
            <a:ext cx="4185146" cy="31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Кипарисовик </a:t>
            </a:r>
            <a:r>
              <a:rPr lang="uk-UA" sz="2800" b="1" dirty="0" err="1">
                <a:solidFill>
                  <a:srgbClr val="FF0000"/>
                </a:solidFill>
              </a:rPr>
              <a:t>Лавсона</a:t>
            </a:r>
            <a:r>
              <a:rPr lang="uk-UA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Chamaecyparis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lawsoniana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b="1" dirty="0"/>
              <a:t>Кипарисовик </a:t>
            </a:r>
            <a:r>
              <a:rPr lang="uk-UA" sz="2000" b="1" dirty="0" err="1"/>
              <a:t>Лавсона</a:t>
            </a:r>
            <a:r>
              <a:rPr lang="uk-UA" sz="2000" b="1" dirty="0"/>
              <a:t> (</a:t>
            </a:r>
            <a:r>
              <a:rPr lang="en-US" sz="2000" b="1" dirty="0" err="1"/>
              <a:t>Chamaecyparis</a:t>
            </a:r>
            <a:r>
              <a:rPr lang="en-US" sz="2000" b="1" dirty="0"/>
              <a:t> </a:t>
            </a:r>
            <a:r>
              <a:rPr lang="en-US" sz="2000" b="1" dirty="0" err="1"/>
              <a:t>lawsoniana</a:t>
            </a:r>
            <a:r>
              <a:rPr lang="en-US" sz="2000" b="1" dirty="0"/>
              <a:t>)</a:t>
            </a:r>
            <a:r>
              <a:rPr lang="en-US" sz="2000" dirty="0"/>
              <a:t> – </a:t>
            </a:r>
            <a:r>
              <a:rPr lang="uk-UA" sz="2000" dirty="0"/>
              <a:t>дуже схожий на </a:t>
            </a:r>
            <a:r>
              <a:rPr lang="uk-UA" sz="2000" dirty="0" smtClean="0"/>
              <a:t>тую, </a:t>
            </a:r>
            <a:r>
              <a:rPr lang="uk-UA" sz="2000" dirty="0"/>
              <a:t>але у кипарисовика більш тонкі і ніжні лускаті листя. Його унікальність у тому, що він має сорти з блакитною, жовтою, сірою забарвленням листя. Добре росте на сонячним або </a:t>
            </a:r>
            <a:r>
              <a:rPr lang="uk-UA" sz="2000" dirty="0" err="1"/>
              <a:t>напівтінистих</a:t>
            </a:r>
            <a:r>
              <a:rPr lang="uk-UA" sz="2000" dirty="0"/>
              <a:t> місцях на помірно вологих </a:t>
            </a:r>
            <a:r>
              <a:rPr lang="uk-UA" sz="2000" dirty="0" err="1"/>
              <a:t>грунтах</a:t>
            </a:r>
            <a:r>
              <a:rPr lang="uk-UA" sz="2000" dirty="0"/>
              <a:t>. Він більш </a:t>
            </a:r>
            <a:r>
              <a:rPr lang="uk-UA" sz="2000" dirty="0" err="1"/>
              <a:t>вітро</a:t>
            </a:r>
            <a:r>
              <a:rPr lang="uk-UA" sz="2000" dirty="0"/>
              <a:t> – і морозостійкий, ніж туя, але так само як і туя не любить сильних стрижок. Стригти потрібно один раз в рік. Найкращий сорт для живоплоту є синьо-зелений ‘</a:t>
            </a:r>
            <a:r>
              <a:rPr lang="en-US" sz="2000" dirty="0" err="1"/>
              <a:t>Columnaris</a:t>
            </a:r>
            <a:r>
              <a:rPr lang="en-US" sz="2000" dirty="0"/>
              <a:t>’.</a:t>
            </a:r>
            <a:endParaRPr lang="uk-UA" sz="2000" dirty="0"/>
          </a:p>
        </p:txBody>
      </p:sp>
      <p:pic>
        <p:nvPicPr>
          <p:cNvPr id="14338" name="Picture 2" descr="C:\Users\Alizeya\Desktop\інфа для топіарія\d580ee521784f953117acf2a2cd99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52812"/>
            <a:ext cx="3672408" cy="275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lizeya\Desktop\інфа для топіарія\7e709ddbec971b209c124db1373260710744bd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78865"/>
            <a:ext cx="2041823" cy="26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</a:rPr>
              <a:t>Особливості пейзажного стилю:</a:t>
            </a:r>
            <a:br>
              <a:rPr lang="uk-UA" sz="2800" dirty="0">
                <a:solidFill>
                  <a:srgbClr val="FF0000"/>
                </a:solidFill>
              </a:rPr>
            </a:b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80728"/>
            <a:ext cx="7498080" cy="4800600"/>
          </a:xfrm>
        </p:spPr>
        <p:txBody>
          <a:bodyPr>
            <a:noAutofit/>
          </a:bodyPr>
          <a:lstStyle/>
          <a:p>
            <a:pPr fontAlgn="t"/>
            <a:r>
              <a:rPr lang="uk-UA" sz="1800" dirty="0" smtClean="0"/>
              <a:t>вільне </a:t>
            </a:r>
            <a:r>
              <a:rPr lang="uk-UA" sz="1800" dirty="0"/>
              <a:t>планування;</a:t>
            </a:r>
          </a:p>
          <a:p>
            <a:pPr fontAlgn="t"/>
            <a:r>
              <a:rPr lang="uk-UA" sz="1800" dirty="0"/>
              <a:t>відсутність симетрії в розташуванні об'єктів;</a:t>
            </a:r>
          </a:p>
          <a:p>
            <a:pPr fontAlgn="t"/>
            <a:r>
              <a:rPr lang="uk-UA" sz="1800" dirty="0"/>
              <a:t>тісний зв'язок саду з навколишнім природним ландшафтом;</a:t>
            </a:r>
          </a:p>
          <a:p>
            <a:pPr fontAlgn="t"/>
            <a:r>
              <a:rPr lang="uk-UA" sz="1800" dirty="0" smtClean="0"/>
              <a:t>використання </a:t>
            </a:r>
            <a:r>
              <a:rPr lang="uk-UA" sz="1800" dirty="0"/>
              <a:t>особливостей рельєфу місцевості;</a:t>
            </a:r>
          </a:p>
          <a:p>
            <a:pPr fontAlgn="t"/>
            <a:r>
              <a:rPr lang="uk-UA" sz="1800" dirty="0"/>
              <a:t>звивисті доріжки;</a:t>
            </a:r>
          </a:p>
          <a:p>
            <a:pPr fontAlgn="t"/>
            <a:r>
              <a:rPr lang="uk-UA" sz="1800" dirty="0"/>
              <a:t>включення в композицію таких об'єктів, як альпінарії, природні або штучні водойми, каскади, пагорби, підпірні стінки;</a:t>
            </a:r>
          </a:p>
          <a:p>
            <a:pPr fontAlgn="t"/>
            <a:r>
              <a:rPr lang="uk-UA" sz="1800" dirty="0"/>
              <a:t>поступове відкриття перспективи саду в міру просування по доріжках;</a:t>
            </a:r>
          </a:p>
          <a:p>
            <a:pPr fontAlgn="t"/>
            <a:r>
              <a:rPr lang="uk-UA" sz="1800" dirty="0"/>
              <a:t>довільні контури квітників, водойм;</a:t>
            </a:r>
          </a:p>
          <a:p>
            <a:pPr fontAlgn="t"/>
            <a:r>
              <a:rPr lang="uk-UA" sz="1800" dirty="0"/>
              <a:t>використання в оформленні природних матеріалів (натуральний камінь, кора, тріска, гравій і галька, дерев'яні </a:t>
            </a:r>
            <a:r>
              <a:rPr lang="uk-UA" sz="1800" dirty="0" smtClean="0"/>
              <a:t> стружки і </a:t>
            </a:r>
            <a:r>
              <a:rPr lang="uk-UA" sz="1800" dirty="0"/>
              <a:t>т.д.);</a:t>
            </a:r>
          </a:p>
          <a:p>
            <a:pPr fontAlgn="t"/>
            <a:r>
              <a:rPr lang="uk-UA" sz="1800" dirty="0"/>
              <a:t>відсутність рослин зі штучною формою крони;</a:t>
            </a:r>
          </a:p>
          <a:p>
            <a:pPr fontAlgn="t"/>
            <a:r>
              <a:rPr lang="uk-UA" sz="1800" dirty="0"/>
              <a:t>використання різноманітних природних форм рослин;</a:t>
            </a:r>
          </a:p>
          <a:p>
            <a:pPr fontAlgn="t"/>
            <a:r>
              <a:rPr lang="uk-UA" sz="1800" dirty="0"/>
              <a:t>наявність </a:t>
            </a:r>
            <a:r>
              <a:rPr lang="uk-UA" sz="1800" dirty="0" err="1" smtClean="0"/>
              <a:t>міксбордерів</a:t>
            </a:r>
            <a:r>
              <a:rPr lang="uk-UA" sz="1800" dirty="0" smtClean="0"/>
              <a:t> </a:t>
            </a:r>
            <a:r>
              <a:rPr lang="uk-UA" sz="1800" dirty="0"/>
              <a:t>- композицій, що включають дерева, чагарники, багаторічні трав'янисті рослини;</a:t>
            </a:r>
          </a:p>
          <a:p>
            <a:pPr fontAlgn="t"/>
            <a:r>
              <a:rPr lang="uk-UA" sz="1800" dirty="0"/>
              <a:t>відсутність пишної скульптури, фонтанів.</a:t>
            </a:r>
          </a:p>
          <a:p>
            <a:pPr marL="82296" indent="0">
              <a:buNone/>
            </a:pPr>
            <a:r>
              <a:rPr lang="uk-UA" sz="1800" dirty="0"/>
              <a:t/>
            </a:r>
            <a:br>
              <a:rPr lang="uk-UA" sz="1800" dirty="0"/>
            </a:b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242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lizeya\Desktop\інфа для топіарія\11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7698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lizeya\Desktop\інфа для топіарія\1308a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9208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2">
                    <a:lumMod val="75000"/>
                  </a:schemeClr>
                </a:solidFill>
                <a:effectLst/>
              </a:rPr>
              <a:t>Стилі ландшафтного дизайну</a:t>
            </a:r>
            <a:br>
              <a:rPr lang="uk-UA" b="1" dirty="0">
                <a:solidFill>
                  <a:schemeClr val="bg2">
                    <a:lumMod val="75000"/>
                  </a:schemeClr>
                </a:solidFill>
                <a:effectLst/>
              </a:rPr>
            </a:br>
            <a:endParaRPr lang="uk-U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 fontScale="62500" lnSpcReduction="20000"/>
          </a:bodyPr>
          <a:lstStyle/>
          <a:p>
            <a:pPr marL="82296" indent="0" algn="ctr" fontAlgn="base">
              <a:lnSpc>
                <a:spcPct val="120000"/>
              </a:lnSpc>
              <a:buNone/>
            </a:pPr>
            <a:r>
              <a:rPr lang="uk-UA" sz="3400" b="1" dirty="0">
                <a:solidFill>
                  <a:srgbClr val="FF0000"/>
                </a:solidFill>
              </a:rPr>
              <a:t>Р</a:t>
            </a:r>
            <a:r>
              <a:rPr lang="uk-UA" sz="3400" b="1" dirty="0" smtClean="0">
                <a:solidFill>
                  <a:srgbClr val="FF0000"/>
                </a:solidFill>
              </a:rPr>
              <a:t>егулярний стиль(формальний) </a:t>
            </a:r>
            <a:r>
              <a:rPr lang="uk-UA" sz="3400" dirty="0">
                <a:solidFill>
                  <a:srgbClr val="FF0000"/>
                </a:solidFill>
              </a:rPr>
              <a:t> </a:t>
            </a:r>
            <a:endParaRPr lang="uk-UA" sz="3400" dirty="0" smtClean="0">
              <a:solidFill>
                <a:srgbClr val="FF0000"/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uk-UA" sz="3400" dirty="0" err="1" smtClean="0"/>
              <a:t>грунтується</a:t>
            </a:r>
            <a:r>
              <a:rPr lang="uk-UA" sz="3400" dirty="0" smtClean="0"/>
              <a:t> </a:t>
            </a:r>
            <a:r>
              <a:rPr lang="uk-UA" sz="3400" dirty="0"/>
              <a:t>на дотриманні правил симетрії. Даний стиль обумовлює дотримання однакової відстані між рослинами кожного виду, створення чітких геометричних форм при розміщенні кущів і дерев. На територіях, виконаних в регулярному стилі, чітко проглядається прямолінійність рядів, насаджень і доріжок</a:t>
            </a:r>
            <a:r>
              <a:rPr lang="uk-UA" sz="3400" dirty="0" smtClean="0"/>
              <a:t>.</a:t>
            </a:r>
          </a:p>
          <a:p>
            <a:pPr marL="82296" indent="0" algn="just" fontAlgn="base">
              <a:lnSpc>
                <a:spcPct val="120000"/>
              </a:lnSpc>
              <a:buNone/>
            </a:pPr>
            <a:endParaRPr lang="uk-UA" sz="3400" dirty="0"/>
          </a:p>
          <a:p>
            <a:pPr marL="82296" indent="0" algn="ctr" fontAlgn="base">
              <a:lnSpc>
                <a:spcPct val="120000"/>
              </a:lnSpc>
              <a:buNone/>
            </a:pPr>
            <a:r>
              <a:rPr lang="uk-UA" sz="3400" b="1" dirty="0" smtClean="0">
                <a:solidFill>
                  <a:srgbClr val="FF0000"/>
                </a:solidFill>
              </a:rPr>
              <a:t>Пейзажний(ландшафтний)</a:t>
            </a:r>
            <a:endParaRPr lang="uk-UA" sz="3400" dirty="0"/>
          </a:p>
          <a:p>
            <a:pPr algn="just" fontAlgn="base">
              <a:lnSpc>
                <a:spcPct val="120000"/>
              </a:lnSpc>
            </a:pPr>
            <a:r>
              <a:rPr lang="uk-UA" sz="3400" dirty="0" smtClean="0"/>
              <a:t>навпаки</a:t>
            </a:r>
            <a:r>
              <a:rPr lang="uk-UA" sz="3400" dirty="0"/>
              <a:t>, передбачає вільне планування і розміщення рослин близької до тієї, яка властива живій природі. На територіях, оформлених за правилами ландшафтного стилю, спостерігається відсутність симетрії, прямих ліній і строгих геометричних фігур (прямокутників, квадратів та </a:t>
            </a:r>
            <a:r>
              <a:rPr lang="uk-UA" sz="3400" dirty="0" smtClean="0"/>
              <a:t>ін.).</a:t>
            </a:r>
            <a:endParaRPr lang="uk-UA" sz="3400" dirty="0"/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1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lizeya\Desktop\інфа для топіарія\852-ozelen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6040"/>
            <a:ext cx="768256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lizeya\Desktop\інфа для топіарія\e25cb2f7e827cb2f2e3af49556360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81" y="668338"/>
            <a:ext cx="7218694" cy="542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lizeya\Desktop\інфа для топіарія\pejzazhnyj-stil-v-landshaftnom-dizajne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747045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lizeya\Desktop\інфа для топіарія\pejzazhnyj_st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50" y="933662"/>
            <a:ext cx="7773949" cy="43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6632"/>
            <a:ext cx="7498080" cy="6131768"/>
          </a:xfrm>
        </p:spPr>
        <p:txBody>
          <a:bodyPr>
            <a:normAutofit/>
          </a:bodyPr>
          <a:lstStyle/>
          <a:p>
            <a:pPr marL="82296" indent="0" algn="ctr" fontAlgn="t">
              <a:buNone/>
            </a:pPr>
            <a:r>
              <a:rPr lang="uk-UA" b="1" dirty="0">
                <a:solidFill>
                  <a:srgbClr val="FF0000"/>
                </a:solidFill>
              </a:rPr>
              <a:t>Основні особливості регулярного стилю:</a:t>
            </a:r>
          </a:p>
          <a:p>
            <a:pPr fontAlgn="t"/>
            <a:r>
              <a:rPr lang="uk-UA" dirty="0"/>
              <a:t>наявність осі симетрії в саду;</a:t>
            </a:r>
          </a:p>
          <a:p>
            <a:pPr fontAlgn="t"/>
            <a:r>
              <a:rPr lang="uk-UA" dirty="0"/>
              <a:t>прямі доріжки;</a:t>
            </a:r>
          </a:p>
          <a:p>
            <a:pPr fontAlgn="t"/>
            <a:r>
              <a:rPr lang="uk-UA" dirty="0"/>
              <a:t>геометричні форми (коло, квадрат, шестигранник, прямокутник) газонів, клумб, водойм;</a:t>
            </a:r>
          </a:p>
          <a:p>
            <a:pPr fontAlgn="t"/>
            <a:r>
              <a:rPr lang="uk-UA" dirty="0"/>
              <a:t>використання античної скульптури і фонтанів;</a:t>
            </a:r>
          </a:p>
          <a:p>
            <a:pPr fontAlgn="t"/>
            <a:r>
              <a:rPr lang="uk-UA" dirty="0"/>
              <a:t>стрижені форми дерев і чагарників.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6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zeya\Desktop\інфа для топіарія\francuzskiy_stil_landshaftnogo_dizay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04664"/>
            <a:ext cx="775409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zeya\Desktop\інфа для топіарія\mr-1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5732"/>
            <a:ext cx="797259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izeya\Desktop\інфа для топіарія\pru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85103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izeya\Desktop\інфа для топіарія\геометр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69"/>
            <a:ext cx="7609284" cy="5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/>
              </a:rPr>
              <a:t>Самшит вічнозелений</a:t>
            </a:r>
            <a:r>
              <a:rPr lang="uk-UA" sz="3200" dirty="0">
                <a:solidFill>
                  <a:srgbClr val="FF0000"/>
                </a:solidFill>
                <a:effectLst/>
              </a:rPr>
              <a:t> або </a:t>
            </a:r>
            <a:r>
              <a:rPr lang="uk-UA" sz="3200" dirty="0" err="1">
                <a:solidFill>
                  <a:srgbClr val="FF0000"/>
                </a:solidFill>
                <a:effectLst/>
              </a:rPr>
              <a:t>букшпан</a:t>
            </a:r>
            <a:r>
              <a:rPr lang="uk-UA" sz="3200" dirty="0">
                <a:solidFill>
                  <a:srgbClr val="FF0000"/>
                </a:solidFill>
                <a:effectLst/>
              </a:rPr>
              <a:t> (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Buxus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sempervirens</a:t>
            </a:r>
            <a:r>
              <a:rPr lang="en-US" sz="3200" dirty="0">
                <a:solidFill>
                  <a:srgbClr val="FF0000"/>
                </a:solidFill>
                <a:effectLst/>
              </a:rPr>
              <a:t> L.)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Самшит </a:t>
            </a:r>
            <a:r>
              <a:rPr lang="ru-RU" sz="2000" dirty="0" err="1"/>
              <a:t>вічнозелений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букшпан</a:t>
            </a:r>
            <a:r>
              <a:rPr lang="ru-RU" sz="2000" dirty="0"/>
              <a:t> — </a:t>
            </a:r>
            <a:r>
              <a:rPr lang="ru-RU" sz="2000" dirty="0" err="1"/>
              <a:t>вічнозелений</a:t>
            </a:r>
            <a:r>
              <a:rPr lang="ru-RU" sz="2000" dirty="0"/>
              <a:t> кущ </a:t>
            </a:r>
            <a:r>
              <a:rPr lang="ru-RU" sz="2000" dirty="0" err="1"/>
              <a:t>або</a:t>
            </a:r>
            <a:r>
              <a:rPr lang="ru-RU" sz="2000" dirty="0"/>
              <a:t> деревце </a:t>
            </a:r>
            <a:r>
              <a:rPr lang="ru-RU" sz="2000" dirty="0" err="1"/>
              <a:t>родини</a:t>
            </a:r>
            <a:r>
              <a:rPr lang="ru-RU" sz="2000" dirty="0"/>
              <a:t> </a:t>
            </a:r>
            <a:r>
              <a:rPr lang="ru-RU" sz="2000" dirty="0" err="1"/>
              <a:t>самшитових</a:t>
            </a:r>
            <a:r>
              <a:rPr lang="ru-RU" sz="2000" dirty="0"/>
              <a:t>, </a:t>
            </a:r>
            <a:r>
              <a:rPr lang="ru-RU" sz="2000" dirty="0" err="1"/>
              <a:t>культивують</a:t>
            </a:r>
            <a:r>
              <a:rPr lang="ru-RU" sz="2000" dirty="0"/>
              <a:t> у садках і парках в </a:t>
            </a:r>
            <a:r>
              <a:rPr lang="ru-RU" sz="2000" dirty="0" err="1"/>
              <a:t>Україні</a:t>
            </a:r>
            <a:r>
              <a:rPr lang="ru-RU" sz="2000" dirty="0"/>
              <a:t>, </a:t>
            </a:r>
            <a:r>
              <a:rPr lang="ru-RU" sz="2000" dirty="0" err="1"/>
              <a:t>частіше</a:t>
            </a:r>
            <a:r>
              <a:rPr lang="ru-RU" sz="2000" dirty="0"/>
              <a:t> в </a:t>
            </a:r>
            <a:r>
              <a:rPr lang="ru-RU" sz="2000" dirty="0" err="1"/>
              <a:t>Криму</a:t>
            </a:r>
            <a:r>
              <a:rPr lang="ru-RU" sz="2000" dirty="0"/>
              <a:t>. </a:t>
            </a:r>
            <a:r>
              <a:rPr lang="ru-RU" sz="2000" dirty="0" err="1"/>
              <a:t>Довгорічна</a:t>
            </a:r>
            <a:r>
              <a:rPr lang="ru-RU" sz="2000" dirty="0"/>
              <a:t> </a:t>
            </a:r>
            <a:r>
              <a:rPr lang="ru-RU" sz="2000" dirty="0" smtClean="0"/>
              <a:t>порода</a:t>
            </a:r>
            <a:r>
              <a:rPr lang="uk-UA" sz="2000" dirty="0" smtClean="0"/>
              <a:t>.</a:t>
            </a:r>
            <a:endParaRPr lang="ru-RU" sz="2000" dirty="0" smtClean="0"/>
          </a:p>
          <a:p>
            <a:r>
              <a:rPr lang="ru-RU" sz="2000" dirty="0" err="1"/>
              <a:t>Це</a:t>
            </a:r>
            <a:r>
              <a:rPr lang="ru-RU" sz="2000" dirty="0"/>
              <a:t> </a:t>
            </a:r>
            <a:r>
              <a:rPr lang="ru-RU" sz="2000" b="1" dirty="0" err="1"/>
              <a:t>вічнозелені</a:t>
            </a:r>
            <a:r>
              <a:rPr lang="ru-RU" sz="2000" dirty="0"/>
              <a:t> </a:t>
            </a:r>
            <a:r>
              <a:rPr lang="ru-RU" sz="2000" dirty="0" err="1"/>
              <a:t>кущі</a:t>
            </a:r>
            <a:r>
              <a:rPr lang="ru-RU" sz="2000" dirty="0"/>
              <a:t> й </a:t>
            </a:r>
            <a:r>
              <a:rPr lang="ru-RU" sz="2000" dirty="0" err="1"/>
              <a:t>деревця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повільно</a:t>
            </a:r>
            <a:r>
              <a:rPr lang="ru-RU" sz="2000" dirty="0"/>
              <a:t> </a:t>
            </a:r>
            <a:r>
              <a:rPr lang="ru-RU" sz="2000" dirty="0" err="1"/>
              <a:t>ростуть</a:t>
            </a:r>
            <a:r>
              <a:rPr lang="ru-RU" sz="2000" dirty="0"/>
              <a:t> і </a:t>
            </a:r>
            <a:r>
              <a:rPr lang="ru-RU" sz="2000" dirty="0" err="1"/>
              <a:t>виростають</a:t>
            </a:r>
            <a:r>
              <a:rPr lang="ru-RU" sz="2000" dirty="0"/>
              <a:t> до </a:t>
            </a:r>
            <a:r>
              <a:rPr lang="ru-RU" sz="2000" dirty="0" err="1"/>
              <a:t>висоти</a:t>
            </a:r>
            <a:r>
              <a:rPr lang="ru-RU" sz="2000" dirty="0"/>
              <a:t> 2-12 м (</a:t>
            </a:r>
            <a:r>
              <a:rPr lang="ru-RU" sz="2000" dirty="0" err="1"/>
              <a:t>зрідка</a:t>
            </a:r>
            <a:r>
              <a:rPr lang="ru-RU" sz="2000" dirty="0"/>
              <a:t> 15 </a:t>
            </a:r>
            <a:r>
              <a:rPr lang="ru-RU" sz="2000" dirty="0" smtClean="0"/>
              <a:t>м)</a:t>
            </a:r>
            <a:r>
              <a:rPr lang="uk-UA" sz="2000" dirty="0" smtClean="0"/>
              <a:t>л</a:t>
            </a:r>
            <a:r>
              <a:rPr lang="ru-RU" sz="2000" dirty="0" smtClean="0"/>
              <a:t>истки </a:t>
            </a:r>
            <a:r>
              <a:rPr lang="ru-RU" sz="2000" dirty="0" err="1"/>
              <a:t>тримаються</a:t>
            </a:r>
            <a:r>
              <a:rPr lang="ru-RU" sz="2000" dirty="0"/>
              <a:t> 8 — 12 </a:t>
            </a:r>
            <a:r>
              <a:rPr lang="ru-RU" sz="2000" dirty="0" err="1"/>
              <a:t>років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6146" name="Picture 2" descr="C:\Users\Alizeya\Desktop\інфа для топіарія\9030b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760019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izeya\Desktop\інфа для топіарія\1057405299_w640_h640_cid1753627_pid652175988-04fc0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1720"/>
            <a:ext cx="2664296" cy="30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izeya\Desktop\інфа для топіарія\boxwoo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21088"/>
            <a:ext cx="2151398" cy="21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/>
              </a:rPr>
              <a:t>Тис ягідний (</a:t>
            </a:r>
            <a:r>
              <a:rPr lang="en-US" sz="2800" b="1" dirty="0" err="1">
                <a:solidFill>
                  <a:srgbClr val="FF0000"/>
                </a:solidFill>
                <a:effectLst/>
              </a:rPr>
              <a:t>Taxus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</a:rPr>
              <a:t>baccata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)</a:t>
            </a:r>
            <a:r>
              <a:rPr lang="en-US" sz="2800" dirty="0">
                <a:solidFill>
                  <a:srgbClr val="FF0000"/>
                </a:solidFill>
                <a:effectLst/>
              </a:rPr>
              <a:t> 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2736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b="1" dirty="0"/>
              <a:t>Тис </a:t>
            </a:r>
            <a:r>
              <a:rPr lang="ru-RU" sz="2000" b="1" dirty="0" err="1"/>
              <a:t>ягідний</a:t>
            </a:r>
            <a:r>
              <a:rPr lang="ru-RU" sz="2000" b="1" dirty="0"/>
              <a:t> (</a:t>
            </a:r>
            <a:r>
              <a:rPr lang="ru-RU" sz="2000" b="1" dirty="0" err="1"/>
              <a:t>Taxus</a:t>
            </a:r>
            <a:r>
              <a:rPr lang="ru-RU" sz="2000" b="1" dirty="0"/>
              <a:t> </a:t>
            </a:r>
            <a:r>
              <a:rPr lang="ru-RU" sz="2000" b="1" dirty="0" err="1"/>
              <a:t>baccata</a:t>
            </a:r>
            <a:r>
              <a:rPr lang="ru-RU" sz="2000" b="1" dirty="0"/>
              <a:t>)</a:t>
            </a:r>
            <a:r>
              <a:rPr lang="ru-RU" sz="2000" dirty="0"/>
              <a:t> – </a:t>
            </a:r>
            <a:r>
              <a:rPr lang="ru-RU" sz="2000" dirty="0" err="1"/>
              <a:t>вічнозелена</a:t>
            </a:r>
            <a:r>
              <a:rPr lang="ru-RU" sz="2000" dirty="0"/>
              <a:t> </a:t>
            </a:r>
            <a:r>
              <a:rPr lang="ru-RU" sz="2000" dirty="0" err="1"/>
              <a:t>деревовидна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кущовидна</a:t>
            </a:r>
            <a:r>
              <a:rPr lang="ru-RU" sz="2000" dirty="0"/>
              <a:t> </a:t>
            </a:r>
            <a:r>
              <a:rPr lang="ru-RU" sz="2000" dirty="0" err="1"/>
              <a:t>рослина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сягає</a:t>
            </a:r>
            <a:r>
              <a:rPr lang="ru-RU" sz="2000" dirty="0"/>
              <a:t> </a:t>
            </a:r>
            <a:r>
              <a:rPr lang="ru-RU" sz="2000" dirty="0" err="1"/>
              <a:t>висотою</a:t>
            </a:r>
            <a:r>
              <a:rPr lang="ru-RU" sz="2000" dirty="0"/>
              <a:t> до 25—30 м. Росте </a:t>
            </a:r>
            <a:r>
              <a:rPr lang="ru-RU" sz="2000" dirty="0" err="1"/>
              <a:t>відносно</a:t>
            </a:r>
            <a:r>
              <a:rPr lang="ru-RU" sz="2000" dirty="0"/>
              <a:t> </a:t>
            </a:r>
            <a:r>
              <a:rPr lang="ru-RU" sz="2000" dirty="0" err="1"/>
              <a:t>повільно</a:t>
            </a:r>
            <a:r>
              <a:rPr lang="ru-RU" sz="2000" dirty="0"/>
              <a:t>. </a:t>
            </a:r>
            <a:r>
              <a:rPr lang="ru-RU" sz="2000" smtClean="0"/>
              <a:t>Один </a:t>
            </a:r>
            <a:r>
              <a:rPr lang="ru-RU" sz="2000" dirty="0"/>
              <a:t>з </a:t>
            </a:r>
            <a:r>
              <a:rPr lang="ru-RU" sz="2000" dirty="0" err="1"/>
              <a:t>найпопулярніших</a:t>
            </a:r>
            <a:r>
              <a:rPr lang="ru-RU" sz="2000" dirty="0"/>
              <a:t> </a:t>
            </a:r>
            <a:r>
              <a:rPr lang="ru-RU" sz="2000" dirty="0" err="1"/>
              <a:t>хвойних</a:t>
            </a:r>
            <a:r>
              <a:rPr lang="ru-RU" sz="2000" dirty="0"/>
              <a:t> </a:t>
            </a:r>
            <a:r>
              <a:rPr lang="ru-RU" sz="2000" dirty="0" err="1"/>
              <a:t>довгожителів</a:t>
            </a:r>
            <a:r>
              <a:rPr lang="ru-RU" sz="2000" dirty="0"/>
              <a:t>, при гарному </a:t>
            </a:r>
            <a:r>
              <a:rPr lang="ru-RU" sz="2000" dirty="0" err="1"/>
              <a:t>догляді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жити</a:t>
            </a:r>
            <a:r>
              <a:rPr lang="ru-RU" sz="2000" dirty="0"/>
              <a:t> до 1000 </a:t>
            </a:r>
            <a:r>
              <a:rPr lang="ru-RU" sz="2000" dirty="0" err="1"/>
              <a:t>років</a:t>
            </a:r>
            <a:r>
              <a:rPr lang="ru-RU" sz="2000" dirty="0"/>
              <a:t>. Добре росте на </a:t>
            </a:r>
            <a:r>
              <a:rPr lang="ru-RU" sz="2000" dirty="0" err="1"/>
              <a:t>дренованих</a:t>
            </a:r>
            <a:r>
              <a:rPr lang="ru-RU" sz="2000" dirty="0"/>
              <a:t>, </a:t>
            </a:r>
            <a:r>
              <a:rPr lang="ru-RU" sz="2000" dirty="0" err="1"/>
              <a:t>пухких</a:t>
            </a:r>
            <a:r>
              <a:rPr lang="ru-RU" sz="2000" dirty="0"/>
              <a:t>, </a:t>
            </a:r>
            <a:r>
              <a:rPr lang="ru-RU" sz="2000" dirty="0" err="1" smtClean="0"/>
              <a:t>вологопропускаючих</a:t>
            </a:r>
            <a:r>
              <a:rPr lang="ru-RU" sz="2000" dirty="0" smtClean="0"/>
              <a:t>  </a:t>
            </a:r>
            <a:r>
              <a:rPr lang="ru-RU" sz="2000" dirty="0"/>
              <a:t>грунтах.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для </a:t>
            </a:r>
            <a:r>
              <a:rPr lang="ru-RU" sz="2000" dirty="0" err="1"/>
              <a:t>огорожі</a:t>
            </a:r>
            <a:r>
              <a:rPr lang="ru-RU" sz="2000" dirty="0"/>
              <a:t> </a:t>
            </a:r>
            <a:r>
              <a:rPr lang="ru-RU" sz="2000" dirty="0" err="1"/>
              <a:t>висотою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одного до </a:t>
            </a:r>
            <a:r>
              <a:rPr lang="ru-RU" sz="2000" dirty="0" err="1"/>
              <a:t>чотирьох</a:t>
            </a:r>
            <a:r>
              <a:rPr lang="ru-RU" sz="2000" dirty="0"/>
              <a:t> </a:t>
            </a:r>
            <a:r>
              <a:rPr lang="ru-RU" sz="2000" dirty="0" err="1"/>
              <a:t>метрів</a:t>
            </a:r>
            <a:r>
              <a:rPr lang="ru-RU" sz="2000" dirty="0"/>
              <a:t>. Добре переносить стрижку і </a:t>
            </a:r>
            <a:r>
              <a:rPr lang="ru-RU" sz="2000" dirty="0" err="1"/>
              <a:t>формування</a:t>
            </a:r>
            <a:r>
              <a:rPr lang="ru-RU" sz="2000" dirty="0"/>
              <a:t> куща, </a:t>
            </a:r>
            <a:r>
              <a:rPr lang="ru-RU" sz="2000" dirty="0" err="1"/>
              <a:t>що</a:t>
            </a:r>
            <a:r>
              <a:rPr lang="ru-RU" sz="2000" dirty="0"/>
              <a:t> росте </a:t>
            </a:r>
            <a:r>
              <a:rPr lang="ru-RU" sz="2000" dirty="0" err="1"/>
              <a:t>повільно</a:t>
            </a:r>
            <a:r>
              <a:rPr lang="ru-RU" sz="2000" dirty="0"/>
              <a:t>, тому </a:t>
            </a:r>
            <a:r>
              <a:rPr lang="ru-RU" sz="2000" dirty="0" err="1"/>
              <a:t>стригти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один раз в </a:t>
            </a:r>
            <a:r>
              <a:rPr lang="ru-RU" sz="2000" dirty="0" err="1"/>
              <a:t>рік</a:t>
            </a:r>
            <a:r>
              <a:rPr lang="ru-RU" sz="2000" dirty="0"/>
              <a:t>. </a:t>
            </a:r>
            <a:endParaRPr lang="uk-UA" sz="2000" dirty="0"/>
          </a:p>
        </p:txBody>
      </p:sp>
      <p:pic>
        <p:nvPicPr>
          <p:cNvPr id="7170" name="Picture 2" descr="C:\Users\Alizeya\Desktop\інфа для топіарія\2b8dbe7935dea75f94baf82891b15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59567"/>
            <a:ext cx="3672408" cy="275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izeya\Desktop\інфа для топіарія\853ca01116597b381596aebc8b4d48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690"/>
            <a:ext cx="2993642" cy="29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</TotalTime>
  <Words>277</Words>
  <Application>Microsoft Office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ЛЕКЦІЯ 2</vt:lpstr>
      <vt:lpstr>Стилі ландшафтного дизайну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Самшит вічнозелений або букшпан (Buxus sempervirens L.)</vt:lpstr>
      <vt:lpstr>Тис ягідний (Taxus baccata) </vt:lpstr>
      <vt:lpstr>Туя західна (Thuja occidentalis)</vt:lpstr>
      <vt:lpstr>Граб звичайний (Carpinus betulus)</vt:lpstr>
      <vt:lpstr>Барбарис Тунберга (Berberis thunbergii)</vt:lpstr>
      <vt:lpstr>Презентация PowerPoint</vt:lpstr>
      <vt:lpstr>Презентация PowerPoint</vt:lpstr>
      <vt:lpstr>Бирючина звичайна (Ligustrum vulgare) </vt:lpstr>
      <vt:lpstr>Кипарисовик Лавсона (Chamaecyparis lawsoniana)</vt:lpstr>
      <vt:lpstr>Особливості пейзажного стилю: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</dc:title>
  <dc:creator>Alizeya</dc:creator>
  <cp:lastModifiedBy>юля</cp:lastModifiedBy>
  <cp:revision>19</cp:revision>
  <dcterms:created xsi:type="dcterms:W3CDTF">2019-02-20T22:06:09Z</dcterms:created>
  <dcterms:modified xsi:type="dcterms:W3CDTF">2020-09-06T21:18:30Z</dcterms:modified>
</cp:coreProperties>
</file>